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Lst>
  <p:sldSz cy="6858000" cx="9902825"/>
  <p:notesSz cx="6858000" cy="9144000"/>
  <p:embeddedFontLst>
    <p:embeddedFont>
      <p:font typeface="Arimo"/>
      <p:regular r:id="rId177"/>
      <p:bold r:id="rId178"/>
      <p:italic r:id="rId179"/>
      <p:boldItalic r:id="rId1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9">
          <p15:clr>
            <a:srgbClr val="A4A3A4"/>
          </p15:clr>
        </p15:guide>
        <p15:guide id="2" pos="5886">
          <p15:clr>
            <a:srgbClr val="A4A3A4"/>
          </p15:clr>
        </p15:guide>
        <p15:guide id="3" pos="420">
          <p15:clr>
            <a:srgbClr val="A4A3A4"/>
          </p15:clr>
        </p15:guide>
        <p15:guide id="4" orient="horz" pos="1706">
          <p15:clr>
            <a:srgbClr val="A4A3A4"/>
          </p15:clr>
        </p15:guide>
      </p15:sldGuideLst>
    </p:ext>
    <p:ext uri="GoogleSlidesCustomDataVersion2">
      <go:slidesCustomData xmlns:go="http://customooxmlschemas.google.com/" r:id="rId181" roundtripDataSignature="AMtx7mg9qcWDJ8585S1sWZmAikbJsI/j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E4338F-F3B4-4311-B3CD-419BD353D868}">
  <a:tblStyle styleId="{24E4338F-F3B4-4311-B3CD-419BD353D86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EEB4D43-3864-4B0D-97B7-BF5298E49A98}" styleName="Table_1">
    <a:wholeTbl>
      <a:tcTxStyle b="off" i="off">
        <a:font>
          <a:latin typeface="맑은 고딕"/>
          <a:ea typeface="맑은 고딕"/>
          <a:cs typeface="맑은 고딕"/>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9" orient="horz"/>
        <p:guide pos="5886"/>
        <p:guide pos="420"/>
        <p:guide pos="170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181" Type="http://customschemas.google.com/relationships/presentationmetadata" Target="metadata"/><Relationship Id="rId34" Type="http://schemas.openxmlformats.org/officeDocument/2006/relationships/slide" Target="slides/slide28.xml"/><Relationship Id="rId180" Type="http://schemas.openxmlformats.org/officeDocument/2006/relationships/font" Target="fonts/Arimo-boldItalic.fntdata"/><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font" Target="fonts/Arimo-italic.fntdata"/><Relationship Id="rId178" Type="http://schemas.openxmlformats.org/officeDocument/2006/relationships/font" Target="fonts/Arimo-bold.fntdata"/><Relationship Id="rId177" Type="http://schemas.openxmlformats.org/officeDocument/2006/relationships/font" Target="fonts/Arim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1pPr>
            <a:lvl2pPr indent="-228600" lvl="1" marL="9144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2pPr>
            <a:lvl3pPr indent="-228600" lvl="2" marL="13716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3pPr>
            <a:lvl4pPr indent="-228600" lvl="3" marL="18288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4pPr>
            <a:lvl5pPr indent="-228600" lvl="4" marL="228600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mo"/>
                <a:ea typeface="Arimo"/>
                <a:cs typeface="Arimo"/>
                <a:sym typeface="Arimo"/>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mo"/>
                <a:ea typeface="Arimo"/>
                <a:cs typeface="Arimo"/>
                <a:sym typeface="Arimo"/>
              </a:rPr>
              <a:t>‹#›</a:t>
            </a:fld>
            <a:endParaRPr b="0" i="0" sz="1200" u="none" cap="none" strike="noStrike">
              <a:solidFill>
                <a:schemeClr val="dk1"/>
              </a:solidFill>
              <a:latin typeface="Arimo"/>
              <a:ea typeface="Arimo"/>
              <a:cs typeface="Arimo"/>
              <a:sym typeface="Arim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hab.org/"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penhab.org/"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NBQ1kwKM7k0" TargetMode="External"/><Relationship Id="rId3" Type="http://schemas.openxmlformats.org/officeDocument/2006/relationships/hyperlink" Target="https://www.youtube.com/watch?v=-SIYmAQIWW8"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lastic.c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469900" y="496888"/>
            <a:ext cx="6015038" cy="4165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rPr>
              <a:t>Mã định danh thực thể ứng dụng (AE-ID) chỉ xác định được AE thường trú trên Nút M2M hoặc AE yêu cầu tương tác với Nút M2M. AE-ID sẽ xác định Thực thể ứng dụng nhằm mục đích thực hiện mọi tương tác trong Hệ thống M2M. </a:t>
            </a:r>
            <a:endParaRPr/>
          </a:p>
          <a:p>
            <a:pPr indent="0" lvl="0" marL="0" rtl="0" algn="l">
              <a:spcBef>
                <a:spcPts val="0"/>
              </a:spcBef>
              <a:spcAft>
                <a:spcPts val="0"/>
              </a:spcAft>
              <a:buNone/>
            </a:pPr>
            <a:r>
              <a:t/>
            </a:r>
            <a:endParaRPr sz="1400"/>
          </a:p>
        </p:txBody>
      </p:sp>
      <p:sp>
        <p:nvSpPr>
          <p:cNvPr id="334" name="Google Shape;3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p10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0" name="Google Shape;2980;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1" name="Google Shape;2981;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p10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7" name="Google Shape;2997;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8" name="Google Shape;2998;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5" name="Google Shape;3015;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6" name="Google Shape;3016;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2" name="Google Shape;3032;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3" name="Google Shape;3033;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6" name="Google Shape;304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7" name="Google Shape;3047;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5" name="Google Shape;307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6" name="Google Shape;307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2" name="Google Shape;3092;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3" name="Google Shape;3093;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7" name="Google Shape;3107;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8" name="Google Shape;3108;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p10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0" name="Google Shape;3120;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1" name="Google Shape;3121;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p10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8" name="Google Shape;3138;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9" name="Google Shape;3139;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Mã định danh tài nguyên liên quan đến CSE là mã định danh duy nhất khi CSE lưu trữ tài nguyên. </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Trách nhiệm của CSE lưu trữ tài nguyên là đảm bảo Mã định danh tài nguyên liên quan đến CSE là duy nhất trong trường hợp CSE lưu trữ tài nguyên. </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rgbClr val="000000"/>
              </a:solidFill>
            </a:endParaRPr>
          </a:p>
        </p:txBody>
      </p:sp>
      <p:sp>
        <p:nvSpPr>
          <p:cNvPr id="347" name="Google Shape;34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p1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0" name="Google Shape;3160;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p1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4" name="Google Shape;3184;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5" name="Google Shape;3185;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1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8" name="Google Shape;319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9" name="Google Shape;319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p1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6" name="Google Shape;3216;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7" name="Google Shape;3217;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p1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1" name="Google Shape;3231;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2" name="Google Shape;3232;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115: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6" name="Google Shape;3246;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7" name="Google Shape;3247;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p1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2" name="Google Shape;3262;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sz="1200"/>
              <a:t>Giống như The Thing System, OpenHAB được thiết kế để liên kết động bằng cách hỗ trợ nhiều thiết bị và giao thức IoT, bao gồm KNX, Z-Wave, Insteon, Arduino, Ethernet và MQTT.</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Trang web tham khảo: </a:t>
            </a:r>
            <a:r>
              <a:rPr lang="en-US" u="sng">
                <a:solidFill>
                  <a:schemeClr val="hlink"/>
                </a:solidFill>
                <a:hlinkClick r:id="rId2"/>
              </a:rPr>
              <a:t>https://www.openhab.org/</a:t>
            </a:r>
            <a:endParaRPr/>
          </a:p>
          <a:p>
            <a:pPr indent="0" lvl="0" marL="0" rtl="0" algn="l">
              <a:spcBef>
                <a:spcPts val="0"/>
              </a:spcBef>
              <a:spcAft>
                <a:spcPts val="0"/>
              </a:spcAft>
              <a:buNone/>
            </a:pPr>
            <a:r>
              <a:t/>
            </a:r>
            <a:endParaRPr/>
          </a:p>
        </p:txBody>
      </p:sp>
      <p:sp>
        <p:nvSpPr>
          <p:cNvPr id="3263" name="Google Shape;3263;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1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7" name="Google Shape;3287;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b="0" i="0" lang="en-US" sz="1200">
                <a:solidFill>
                  <a:schemeClr val="dk1"/>
                </a:solidFill>
              </a:rPr>
              <a:t>openHAB là giải pháp tự động hóa cho nhà thông minh dựa trên Java. Đây là một giải pháp mã nguồn mở không phụ thuộc vào bất kỳ nhà cung cấp hoặc công nghệ nào đồng thời hoạt động đáp ứng các tiêu chuẩn hiện tại.</a:t>
            </a:r>
            <a:endParaRPr/>
          </a:p>
          <a:p>
            <a:pPr indent="0" lvl="0" marL="0" marR="0" rtl="0" algn="l">
              <a:lnSpc>
                <a:spcPct val="100000"/>
              </a:lnSpc>
              <a:spcBef>
                <a:spcPts val="0"/>
              </a:spcBef>
              <a:spcAft>
                <a:spcPts val="0"/>
              </a:spcAft>
              <a:buClr>
                <a:schemeClr val="dk1"/>
              </a:buClr>
              <a:buSzPts val="1200"/>
              <a:buFont typeface="Arimo"/>
              <a:buNone/>
            </a:pPr>
            <a:r>
              <a:t/>
            </a:r>
            <a:endParaRPr b="0" i="0" sz="1200">
              <a:solidFill>
                <a:schemeClr val="dk1"/>
              </a:solidFill>
            </a:endParaRPr>
          </a:p>
          <a:p>
            <a:pPr indent="0" lvl="0" marL="0" marR="0" rtl="0" algn="l">
              <a:lnSpc>
                <a:spcPct val="100000"/>
              </a:lnSpc>
              <a:spcBef>
                <a:spcPts val="0"/>
              </a:spcBef>
              <a:spcAft>
                <a:spcPts val="0"/>
              </a:spcAft>
              <a:buClr>
                <a:schemeClr val="dk1"/>
              </a:buClr>
              <a:buSzPts val="1200"/>
              <a:buFont typeface="Arimo"/>
              <a:buNone/>
            </a:pPr>
            <a:r>
              <a:rPr b="0" i="0" lang="en-US" sz="1200">
                <a:solidFill>
                  <a:schemeClr val="dk1"/>
                </a:solidFill>
              </a:rPr>
              <a:t>Bạn có thể cài đặt máy chủ cục bộ openHAB runtime trên mạng gia đình và sử dụng trên máy chủ mạng như NAS hoặc trên PC cầm tay như Raspberry Pi.</a:t>
            </a:r>
            <a:endParaRPr/>
          </a:p>
        </p:txBody>
      </p:sp>
      <p:sp>
        <p:nvSpPr>
          <p:cNvPr id="3288" name="Google Shape;3288;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9" name="Shape 3299"/>
        <p:cNvGrpSpPr/>
        <p:nvPr/>
      </p:nvGrpSpPr>
      <p:grpSpPr>
        <a:xfrm>
          <a:off x="0" y="0"/>
          <a:ext cx="0" cy="0"/>
          <a:chOff x="0" y="0"/>
          <a:chExt cx="0" cy="0"/>
        </a:xfrm>
      </p:grpSpPr>
      <p:sp>
        <p:nvSpPr>
          <p:cNvPr id="3300" name="Google Shape;3300;p1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1" name="Google Shape;3301;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lang="en-US"/>
              <a:t>Trang Web Tham khảo: </a:t>
            </a:r>
            <a:r>
              <a:rPr lang="en-US" sz="1200">
                <a:latin typeface="Arial"/>
                <a:ea typeface="Arial"/>
                <a:cs typeface="Arial"/>
                <a:sym typeface="Arial"/>
              </a:rPr>
              <a:t>https://github.com/openhab/openhab/wiki</a:t>
            </a:r>
            <a:endParaRPr/>
          </a:p>
          <a:p>
            <a:pPr indent="0" lvl="0" marL="0" marR="0" rtl="0" algn="l">
              <a:lnSpc>
                <a:spcPct val="100000"/>
              </a:lnSpc>
              <a:spcBef>
                <a:spcPts val="0"/>
              </a:spcBef>
              <a:spcAft>
                <a:spcPts val="0"/>
              </a:spcAft>
              <a:buClr>
                <a:schemeClr val="dk1"/>
              </a:buClr>
              <a:buSzPts val="1200"/>
              <a:buFont typeface="Arimo"/>
              <a:buNone/>
            </a:pPr>
            <a:r>
              <a:t/>
            </a:r>
            <a:endParaRPr/>
          </a:p>
        </p:txBody>
      </p:sp>
      <p:sp>
        <p:nvSpPr>
          <p:cNvPr id="3302" name="Google Shape;3302;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p1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6" name="Google Shape;3346;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Khái niệm cốt lõi của sáng kiến Cổng gateway dịch vụ mở (OSGI) là tạo ra một số chương trình nhỏ và nhóm chúng lại thay vì biến chúng thành một chương trình</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lớn.</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Khi OOP (lập trình hướng đối tượng) chỉ mô-đun hóa một lớp, OSGI sẽ mô-đun hóa hoàn toàn chính chương trình đó (trong OSGI được gọi là một bundle), đăng</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ký từng mô-đun trong khuôn khổ OSGI và thực hiện theo yêu cầu. Tiếp tục nào.</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OSGI thường là Java dù về mặt khái niệm thì không nhất thiết phải là Java, tuy nhiên hầu hết công việc phổ biến trên khung OSGI là java.</a:t>
            </a:r>
            <a:endParaRPr/>
          </a:p>
        </p:txBody>
      </p:sp>
      <p:sp>
        <p:nvSpPr>
          <p:cNvPr id="3347" name="Google Shape;3347;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CSE lưu trữ tài nguyên theo định dạng Cây. Do đó, điểm bắt đầu tìm kiếm là tài nguyên cụ thể trên cây tài nguyên và phạm vi tìm kiếm tài nguyên bao gồm tài </a:t>
            </a:r>
            <a:endParaRPr b="0" i="0" sz="1200" u="none" cap="none" strike="noStrike">
              <a:solidFill>
                <a:srgbClr val="000000"/>
              </a:solidFill>
            </a:endParaRPr>
          </a:p>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rPr>
              <a:t>nguyên được biểu thị bằng điểm khởi đầu và các tài nguyên phụ của tài nguyên đó. Sơ đồ trên slide chỉ ra quy trình bên yêu cầu thực hiện yêu cầu tìm kiếm </a:t>
            </a:r>
            <a:endParaRPr b="0" i="0" sz="1200" u="none" cap="none" strike="noStrike">
              <a:solidFill>
                <a:srgbClr val="000000"/>
              </a:solidFill>
            </a:endParaRPr>
          </a:p>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rPr>
              <a:t>“Home/Room1/Humidity”. Tại điểm này, nơi nhận thực hiện tìm kiếm “Tài nguyên về độ ẩm và ngày giờ”.</a:t>
            </a:r>
            <a:endParaRPr/>
          </a:p>
          <a:p>
            <a:pPr indent="0" lvl="0" marL="0" rtl="0" algn="l">
              <a:spcBef>
                <a:spcPts val="0"/>
              </a:spcBef>
              <a:spcAft>
                <a:spcPts val="0"/>
              </a:spcAft>
              <a:buNone/>
            </a:pPr>
            <a:r>
              <a:t/>
            </a:r>
            <a:endParaRPr/>
          </a:p>
        </p:txBody>
      </p:sp>
      <p:sp>
        <p:nvSpPr>
          <p:cNvPr id="374" name="Google Shape;37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1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4" name="Google Shape;3424;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Nhà cung cấp giao diện người dùng của thiết bị cho phép định cấu hình giao diện người dùng động. Ví dụ, giao diện xác định động nhiều công cụ tiện ích bao gồm biểu tượng và nhãn dãn về một thiết bị. Ngoài ra, giao diện có thể xác định nên sử dụng công cụ tiện ích nào cho những thiết bị này.</a:t>
            </a:r>
            <a:endParaRPr/>
          </a:p>
          <a:p>
            <a:pPr indent="0" lvl="0" marL="0" rtl="0" algn="l">
              <a:spcBef>
                <a:spcPts val="0"/>
              </a:spcBef>
              <a:spcAft>
                <a:spcPts val="0"/>
              </a:spcAft>
              <a:buNone/>
            </a:pPr>
            <a:r>
              <a:t/>
            </a:r>
            <a:endParaRPr/>
          </a:p>
        </p:txBody>
      </p:sp>
      <p:sp>
        <p:nvSpPr>
          <p:cNvPr id="3425" name="Google Shape;3425;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p1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5" name="Google Shape;3445;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lang="en-US"/>
              <a:t>Trang web tham khảo: </a:t>
            </a:r>
            <a:r>
              <a:rPr lang="en-US" sz="1200" u="sng">
                <a:solidFill>
                  <a:srgbClr val="0563C1"/>
                </a:solidFill>
                <a:latin typeface="Arial"/>
                <a:ea typeface="Arial"/>
                <a:cs typeface="Arial"/>
                <a:sym typeface="Arial"/>
                <a:hlinkClick r:id="rId2">
                  <a:extLst>
                    <a:ext uri="{A12FA001-AC4F-418D-AE19-62706E023703}">
                      <ahyp:hlinkClr val="tx"/>
                    </a:ext>
                  </a:extLst>
                </a:hlinkClick>
              </a:rPr>
              <a:t>http://www.openhab.org/</a:t>
            </a:r>
            <a:endParaRPr/>
          </a:p>
          <a:p>
            <a:pPr indent="0" lvl="0" marL="0" rtl="0" algn="l">
              <a:spcBef>
                <a:spcPts val="0"/>
              </a:spcBef>
              <a:spcAft>
                <a:spcPts val="0"/>
              </a:spcAft>
              <a:buNone/>
            </a:pPr>
            <a:r>
              <a:t/>
            </a:r>
            <a:endParaRPr/>
          </a:p>
        </p:txBody>
      </p:sp>
      <p:sp>
        <p:nvSpPr>
          <p:cNvPr id="3446" name="Google Shape;3446;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p1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2" name="Google Shape;3462;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Có thể bao gồm nhiều dịch vụ nhà thông minh khác nhau. </a:t>
            </a:r>
            <a:endParaRPr/>
          </a:p>
        </p:txBody>
      </p:sp>
      <p:sp>
        <p:nvSpPr>
          <p:cNvPr id="3463" name="Google Shape;3463;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p1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2" name="Google Shape;3472;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b="1" lang="en-US"/>
              <a:t>Tham khảo Youtube tại: </a:t>
            </a:r>
            <a:endParaRPr/>
          </a:p>
          <a:p>
            <a:pPr indent="0" lvl="0" marL="0" rtl="0" algn="l">
              <a:spcBef>
                <a:spcPts val="0"/>
              </a:spcBef>
              <a:spcAft>
                <a:spcPts val="0"/>
              </a:spcAft>
              <a:buClr>
                <a:schemeClr val="dk1"/>
              </a:buClr>
              <a:buSzPts val="1200"/>
              <a:buFont typeface="Noto Sans Symbols"/>
              <a:buNone/>
            </a:pPr>
            <a:r>
              <a:rPr lang="en-US" u="sng">
                <a:solidFill>
                  <a:schemeClr val="hlink"/>
                </a:solidFill>
                <a:hlinkClick r:id="rId2"/>
              </a:rPr>
              <a:t>https://www.youtube.com/watch?v=NBQ1kwKM7k0</a:t>
            </a:r>
            <a:endParaRPr/>
          </a:p>
          <a:p>
            <a:pPr indent="0" lvl="0" marL="0" rtl="0" algn="l">
              <a:spcBef>
                <a:spcPts val="0"/>
              </a:spcBef>
              <a:spcAft>
                <a:spcPts val="0"/>
              </a:spcAft>
              <a:buClr>
                <a:schemeClr val="dk1"/>
              </a:buClr>
              <a:buSzPts val="1200"/>
              <a:buFont typeface="Noto Sans Symbols"/>
              <a:buNone/>
            </a:pPr>
            <a:r>
              <a:rPr lang="en-US" u="sng">
                <a:solidFill>
                  <a:schemeClr val="hlink"/>
                </a:solidFill>
                <a:hlinkClick r:id="rId3"/>
              </a:rPr>
              <a:t>https://www.youtube.com/watch?v=-SIYmAQIWW8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73" name="Google Shape;3473;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p12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9" name="Google Shape;3499;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0" name="Google Shape;3500;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p1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5" name="Google Shape;3515;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6" name="Google Shape;3516;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p1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9" name="Google Shape;3539;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p1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0" name="Google Shape;3560;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Chạy OpenHAB</a:t>
            </a:r>
            <a:endParaRPr b="0" i="0" sz="1200" u="none" cap="none" strike="noStrike">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61" name="Google Shape;3561;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1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2" name="Google Shape;3582;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lang="en-US"/>
              <a:t>Sẽ mất vài phút để chạy máy chủ. Sau khi thực hiện xong, bạn có thể sử dụng như OSGI shell.</a:t>
            </a:r>
            <a:endParaRPr/>
          </a:p>
          <a:p>
            <a:pPr indent="0" lvl="0" marL="0" rtl="0" algn="l">
              <a:spcBef>
                <a:spcPts val="0"/>
              </a:spcBef>
              <a:spcAft>
                <a:spcPts val="0"/>
              </a:spcAft>
              <a:buClr>
                <a:schemeClr val="dk1"/>
              </a:buClr>
              <a:buSzPts val="1200"/>
              <a:buFont typeface="Noto Sans Symbols"/>
              <a:buNone/>
            </a:pPr>
            <a:r>
              <a:rPr lang="en-US"/>
              <a:t> openHAB cung cấp nhiều phương thức giao diện khác nhau. Không chỉ cung cấp giao diện web cơ bản mà còn cung cấp giao diện greenT, giao diện máy khách </a:t>
            </a:r>
            <a:endParaRPr/>
          </a:p>
          <a:p>
            <a:pPr indent="0" lvl="0" marL="0" rtl="0" algn="l">
              <a:spcBef>
                <a:spcPts val="0"/>
              </a:spcBef>
              <a:spcAft>
                <a:spcPts val="0"/>
              </a:spcAft>
              <a:buClr>
                <a:schemeClr val="dk1"/>
              </a:buClr>
              <a:buSzPts val="1200"/>
              <a:buFont typeface="Noto Sans Symbols"/>
              <a:buNone/>
            </a:pPr>
            <a:r>
              <a:rPr lang="en-US"/>
              <a:t>Android, iOS. Ngoài ra, cũng có thể sử dụng NFC, bảng điều khiển OSGi, bảng điều khiển XMPP, REST API.</a:t>
            </a:r>
            <a:endParaRPr/>
          </a:p>
        </p:txBody>
      </p:sp>
      <p:sp>
        <p:nvSpPr>
          <p:cNvPr id="3583" name="Google Shape;3583;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8" name="Shape 3598"/>
        <p:cNvGrpSpPr/>
        <p:nvPr/>
      </p:nvGrpSpPr>
      <p:grpSpPr>
        <a:xfrm>
          <a:off x="0" y="0"/>
          <a:ext cx="0" cy="0"/>
          <a:chOff x="0" y="0"/>
          <a:chExt cx="0" cy="0"/>
        </a:xfrm>
      </p:grpSpPr>
      <p:sp>
        <p:nvSpPr>
          <p:cNvPr id="3599" name="Google Shape;3599;p12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0" name="Google Shape;3600;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1" name="Google Shape;3601;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Địa chỉ tài nguyên là một chuỗi ký tự chỉ dùng để xác định tài nguyên đích trong phạm vi yêu cầu truy cập tài nguyên.</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rgbClr val="000000"/>
              </a:solidFil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rPr>
              <a:t>Phạm vi yêu cầu có thể: </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rPr>
              <a:t>Liên quan đến CSE: Yêu cầu nhắm đến tài nguyên thường trú trên cùng CSE với CSE yêu cầu của Nơi nhận. Trong trường hợp đó, có thể sử dụng mã định danh tài nguyên ở định dạng liên quan đến CSE để xác định địa chỉ tài nguyên. </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rPr>
              <a:t>Liên quan đến SP: Yêu cầu nhắm tới tài nguyên thường trú trên CSE trong cùng miền SP M2M với Nơi phát yêu cầu. Trong trường hợp đó, có thể sử dụng mã định danh tài nguyên có định dạng liên quan đến SP để xác định địa chỉ tài nguyên. </a:t>
            </a:r>
            <a:endParaRPr/>
          </a:p>
          <a:p>
            <a:pPr indent="-171450" lvl="1" marL="6286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rPr>
              <a:t>Tuyệt đối: Yêu cầu nhắm tới tài nguyên thường trú trên CSE trong miền SP M2M khác với miền SP M2M của Nơi phát yêu cầu. Trong trường hợp đó sẽ sử dụng mã định danh tài nguyên có định dạng tuyệt đối để xác định địa chỉ tài nguyên. Lưu ý rằng định dạng tuyệt đối của mã định danh tài nguyên sẽ luôn được chấp nhận trong các trường hợp khác. </a:t>
            </a:r>
            <a:endParaRPr/>
          </a:p>
          <a:p>
            <a:pPr indent="0" lvl="0" marL="0" rtl="0" algn="l">
              <a:spcBef>
                <a:spcPts val="0"/>
              </a:spcBef>
              <a:spcAft>
                <a:spcPts val="0"/>
              </a:spcAft>
              <a:buNone/>
            </a:pPr>
            <a:r>
              <a:t/>
            </a:r>
            <a:endParaRPr/>
          </a:p>
        </p:txBody>
      </p:sp>
      <p:sp>
        <p:nvSpPr>
          <p:cNvPr id="407" name="Google Shape;40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p1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6" name="Google Shape;3616;p1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b="1" i="0" lang="en-US" sz="1200">
                <a:solidFill>
                  <a:schemeClr val="dk1"/>
                </a:solidFill>
              </a:rPr>
              <a:t>GPIO</a:t>
            </a:r>
            <a:r>
              <a:rPr b="0" i="0" lang="en-US" sz="1200">
                <a:solidFill>
                  <a:schemeClr val="dk1"/>
                </a:solidFill>
              </a:rPr>
              <a:t>(Cổng vào/ra vạn năng): Cổng vào/ra vạn năng (GPIO) là chân tín hiệu kỹ thuật số không liên kết trên mạch tích hợp hoặc bảng mạch điện tử mà người dùng có thể kiểm soát mọi hoạt động — bao gồm hoạt động như đầu vào hay đầu ra — tại thời điểm chạy.</a:t>
            </a:r>
            <a:endParaRPr/>
          </a:p>
        </p:txBody>
      </p:sp>
      <p:sp>
        <p:nvSpPr>
          <p:cNvPr id="3617" name="Google Shape;3617;p1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p1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0" name="Google Shape;3630;p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200"/>
              <a:buFont typeface="Arial"/>
              <a:buNone/>
            </a:pPr>
            <a:br>
              <a:rPr b="0" i="0" lang="en-US" sz="1200" u="none" cap="none" strike="noStrike">
                <a:solidFill>
                  <a:srgbClr val="000000"/>
                </a:solidFill>
                <a:latin typeface="Arial"/>
                <a:ea typeface="Arial"/>
                <a:cs typeface="Arial"/>
                <a:sym typeface="Arial"/>
              </a:rPr>
            </a:br>
            <a:br>
              <a:rPr b="0" i="0" lang="en-US" sz="1200" u="none" cap="none" strike="noStrike">
                <a:solidFill>
                  <a:srgbClr val="222222"/>
                </a:solidFill>
                <a:latin typeface="Arial"/>
                <a:ea typeface="Arial"/>
                <a:cs typeface="Arial"/>
                <a:sym typeface="Arial"/>
              </a:rPr>
            </a:br>
            <a:endParaRPr b="0" i="0" sz="1200" u="none" cap="none" strike="noStrike">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3631" name="Google Shape;3631;p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1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4" name="Google Shape;3644;p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rPr b="0" i="0" lang="en-US" sz="1200">
                <a:solidFill>
                  <a:schemeClr val="dk1"/>
                </a:solidFill>
              </a:rPr>
              <a:t>Eclipse Mosquitto là máy chủ thông báo mã nguồn mở (được cấp phép EPL/EDL) triển khai giao thức MQTT phiên bản 5.0, 3.1.1 và 3.1. Mosquitto có trọng lượng nhẹ và phù hợp sử dụng trên tất cả các thiết bị từ máy tính bo mạch đơn công suất thấp đến máy chủ toàn công suất.</a:t>
            </a:r>
            <a:endParaRPr/>
          </a:p>
        </p:txBody>
      </p:sp>
      <p:sp>
        <p:nvSpPr>
          <p:cNvPr id="3645" name="Google Shape;3645;p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1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6" name="Google Shape;3666;p1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7" name="Google Shape;3667;p1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p1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0" name="Google Shape;3680;p1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1" name="Google Shape;3681;p1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1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4" name="Google Shape;3694;p1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5" name="Google Shape;3695;p1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p136: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8" name="Google Shape;3708;p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9" name="Google Shape;3709;p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0" name="Shape 3720"/>
        <p:cNvGrpSpPr/>
        <p:nvPr/>
      </p:nvGrpSpPr>
      <p:grpSpPr>
        <a:xfrm>
          <a:off x="0" y="0"/>
          <a:ext cx="0" cy="0"/>
          <a:chOff x="0" y="0"/>
          <a:chExt cx="0" cy="0"/>
        </a:xfrm>
      </p:grpSpPr>
      <p:sp>
        <p:nvSpPr>
          <p:cNvPr id="3721" name="Google Shape;3721;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2" name="Google Shape;3722;p1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8" name="Google Shape;3738;p1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p1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0" name="Google Shape;3750;p1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chemeClr val="dk1"/>
              </a:buClr>
              <a:buSzPts val="1200"/>
              <a:buFont typeface="Arial"/>
              <a:buChar char="•"/>
            </a:pPr>
            <a:r>
              <a:rPr lang="en-US"/>
              <a:t>Biểu đồ đường phân tích thời điểm chia tay của mọi người bằng cách trích xuất dữ liệu thông tin trạng thái của Facebook</a:t>
            </a:r>
            <a:endParaRPr/>
          </a:p>
          <a:p>
            <a:pPr indent="-171450" lvl="0" marL="171450" rtl="0" algn="just">
              <a:spcBef>
                <a:spcPts val="0"/>
              </a:spcBef>
              <a:spcAft>
                <a:spcPts val="0"/>
              </a:spcAft>
              <a:buClr>
                <a:schemeClr val="dk1"/>
              </a:buClr>
              <a:buSzPts val="1200"/>
              <a:buFont typeface="Arimo"/>
              <a:buChar char="-"/>
            </a:pPr>
            <a:r>
              <a:rPr lang="en-US"/>
              <a:t>Hầu hết các cuộc chia tay xảy ra vào mùa xuân và mùa đông, và họ có xu hướng chia tay nhiều hơn bình thường trong ngày Cá tháng Tư và kỳ nghỉ hè.</a:t>
            </a:r>
            <a:endParaRPr/>
          </a:p>
          <a:p>
            <a:pPr indent="-171450" lvl="0" marL="171450" rtl="0" algn="just">
              <a:spcBef>
                <a:spcPts val="0"/>
              </a:spcBef>
              <a:spcAft>
                <a:spcPts val="0"/>
              </a:spcAft>
              <a:buClr>
                <a:schemeClr val="dk1"/>
              </a:buClr>
              <a:buSzPts val="1200"/>
              <a:buFont typeface="Arimo"/>
              <a:buChar char="-"/>
            </a:pPr>
            <a:r>
              <a:rPr lang="en-US"/>
              <a:t>Nếu phân tích theo ngày chứ không theo mùa, bạn cũng có thể thấy một sự thật thú vị là sau một ngày cuối tuần đau khổ, trạng thái Facebook chuyển thành 'tan vỡ' hoặc 'chia tay' vào thứ Hai hàng tuần.</a:t>
            </a:r>
            <a:endParaRPr/>
          </a:p>
          <a:p>
            <a:pPr indent="-95250" lvl="0" marL="171450" rtl="0" algn="just">
              <a:spcBef>
                <a:spcPts val="0"/>
              </a:spcBef>
              <a:spcAft>
                <a:spcPts val="0"/>
              </a:spcAft>
              <a:buClr>
                <a:schemeClr val="dk1"/>
              </a:buClr>
              <a:buSzPts val="1200"/>
              <a:buFont typeface="Arimo"/>
              <a:buNone/>
            </a:pPr>
            <a:r>
              <a:t/>
            </a:r>
            <a:endParaRPr/>
          </a:p>
          <a:p>
            <a:pPr indent="-171450" lvl="0" marL="171450" rtl="0" algn="just">
              <a:spcBef>
                <a:spcPts val="0"/>
              </a:spcBef>
              <a:spcAft>
                <a:spcPts val="0"/>
              </a:spcAft>
              <a:buClr>
                <a:schemeClr val="dk1"/>
              </a:buClr>
              <a:buSzPts val="1200"/>
              <a:buFont typeface="Arial"/>
              <a:buChar char="•"/>
            </a:pPr>
            <a:r>
              <a:rPr lang="en-US"/>
              <a:t>Hình dung tạm thời không nên bỏ qua cả bức tranh lớn và chi tiết. Cần có cái nhìn sâu sắc và phán đoán của nhà phân tích dữ liệu, chẳng hạn như liệu có trường hợp ngoại lệ do một sự kiện đặc biệt hay không, liệu có phần đặc biệt dễ thấy hay không, liệu có thay đổi đột ngột (tăng hoặc giảm điểm) và liệu có một mẫu nhất định hay không.</a:t>
            </a:r>
            <a:endParaRPr/>
          </a:p>
        </p:txBody>
      </p:sp>
      <p:sp>
        <p:nvSpPr>
          <p:cNvPr id="3751" name="Google Shape;3751;p1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3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Tác vụ </a:t>
            </a:r>
            <a:r>
              <a:rPr b="0" i="0" lang="en-US" sz="1600" u="none" cap="none" strike="noStrike">
                <a:solidFill>
                  <a:srgbClr val="000000"/>
                </a:solidFill>
                <a:latin typeface="Arial"/>
                <a:ea typeface="Arial"/>
                <a:cs typeface="Arial"/>
                <a:sym typeface="Arial"/>
              </a:rPr>
              <a:t>bao gồm Tạo, Truy xuất, Cập nhật, Xóa hay Thông báo</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Mã định danh yêu cầu là </a:t>
            </a:r>
            <a:r>
              <a:rPr b="0" i="0" lang="en-US" sz="1600" u="none" cap="none" strike="noStrike">
                <a:solidFill>
                  <a:srgbClr val="000000"/>
                </a:solidFill>
                <a:latin typeface="Arial"/>
                <a:ea typeface="Arial"/>
                <a:cs typeface="Arial"/>
                <a:sym typeface="Arial"/>
              </a:rPr>
              <a:t>mã định danh duy nhất của thông báo yêu cầu</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Nội dung </a:t>
            </a:r>
            <a:r>
              <a:rPr b="0" i="0" lang="en-US" sz="1600" u="none" cap="none" strike="noStrike">
                <a:solidFill>
                  <a:srgbClr val="000000"/>
                </a:solidFill>
                <a:latin typeface="Arial"/>
                <a:ea typeface="Arial"/>
                <a:cs typeface="Arial"/>
                <a:sym typeface="Arial"/>
              </a:rPr>
              <a:t>cho biết là hoạt động Tạo, Truy xuất, Cập nhật, Xóa hay Thông báo</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Kiểu tài nguyên là </a:t>
            </a:r>
            <a:r>
              <a:rPr b="0" i="0" lang="en-US" sz="1600" u="none" cap="none" strike="noStrike">
                <a:solidFill>
                  <a:srgbClr val="000000"/>
                </a:solidFill>
                <a:latin typeface="Arial"/>
                <a:ea typeface="Arial"/>
                <a:cs typeface="Arial"/>
                <a:sym typeface="Arial"/>
              </a:rPr>
              <a:t>kiểu tài nguyên cần tạo</a:t>
            </a:r>
            <a:endParaRPr/>
          </a:p>
          <a:p>
            <a:pPr indent="-228600" lvl="0" marL="228600" marR="0" rtl="0" algn="l">
              <a:lnSpc>
                <a:spcPct val="130000"/>
              </a:lnSpc>
              <a:spcBef>
                <a:spcPts val="6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Kiểu phản hồi </a:t>
            </a:r>
            <a:r>
              <a:rPr b="0" i="0" lang="en-US" sz="1600" u="none" cap="none" strike="noStrike">
                <a:solidFill>
                  <a:srgbClr val="000000"/>
                </a:solidFill>
                <a:latin typeface="Arial"/>
                <a:ea typeface="Arial"/>
                <a:cs typeface="Arial"/>
                <a:sym typeface="Arial"/>
              </a:rPr>
              <a:t>cho biết loại hình liên lạc: đồng bộ tuần tự, đồng bộ không tuần tự hoặc không đồng bộ</a:t>
            </a:r>
            <a:endParaRPr/>
          </a:p>
          <a:p>
            <a:pPr indent="0" lvl="0" marL="0" rtl="0" algn="l">
              <a:spcBef>
                <a:spcPts val="600"/>
              </a:spcBef>
              <a:spcAft>
                <a:spcPts val="0"/>
              </a:spcAft>
              <a:buNone/>
            </a:pPr>
            <a:r>
              <a:t/>
            </a:r>
            <a:endParaRPr sz="1600"/>
          </a:p>
        </p:txBody>
      </p:sp>
      <p:sp>
        <p:nvSpPr>
          <p:cNvPr id="441" name="Google Shape;4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p1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0" name="Google Shape;3770;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chemeClr val="dk1"/>
              </a:buClr>
              <a:buSzPts val="1200"/>
              <a:buFont typeface="Arial"/>
              <a:buChar char="•"/>
            </a:pPr>
            <a:r>
              <a:rPr lang="en-US"/>
              <a:t>Tổ chức Các nước Xuất khẩu Dầu mỏ (OPEC) kiếm được 790 tỷ đô la hàng năm, nhưng chỉ có 3 tỷ đô la tài trợ cho biến đổi khí hậu. Chi phí cho cuộc chiến ở Iraq hiện tương đương với 3 nghìn tỷ USD, và cuộc khủng hoảng tài chính toàn cầu khiến thế giới nợ 11,9 nghìn tỷ USD.</a:t>
            </a:r>
            <a:endParaRPr/>
          </a:p>
          <a:p>
            <a:pPr indent="-95250" lvl="0" marL="171450" rtl="0" algn="just">
              <a:spcBef>
                <a:spcPts val="0"/>
              </a:spcBef>
              <a:spcAft>
                <a:spcPts val="0"/>
              </a:spcAft>
              <a:buClr>
                <a:schemeClr val="dk1"/>
              </a:buClr>
              <a:buSzPts val="1200"/>
              <a:buFont typeface="Arial"/>
              <a:buNone/>
            </a:pPr>
            <a:r>
              <a:t/>
            </a:r>
            <a:endParaRPr/>
          </a:p>
          <a:p>
            <a:pPr indent="-171450" lvl="0" marL="171450" rtl="0" algn="just">
              <a:spcBef>
                <a:spcPts val="0"/>
              </a:spcBef>
              <a:spcAft>
                <a:spcPts val="0"/>
              </a:spcAft>
              <a:buClr>
                <a:schemeClr val="dk1"/>
              </a:buClr>
              <a:buSzPts val="1200"/>
              <a:buFont typeface="Arial"/>
              <a:buChar char="•"/>
            </a:pPr>
            <a:r>
              <a:rPr lang="en-US"/>
              <a:t>Ngoài ra, khi so sánh động cơ chi tiêu, rõ ràng bằng trực giác rằng số tiền chi tiêu giữa tranh chấp và thu nhập gần như giống nhau. Bằng cách này, nếu biểu đồ cây được sử dụng, thông tin phân phối có thể được hiểu thông qua kích thước của hình chữ nhật và phân phối giữa các phân loại phụ có thể được so sánh và phân tích thông qua màu sắc.</a:t>
            </a:r>
            <a:endParaRPr/>
          </a:p>
        </p:txBody>
      </p:sp>
      <p:sp>
        <p:nvSpPr>
          <p:cNvPr id="3771" name="Google Shape;3771;p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1" name="Shape 3781"/>
        <p:cNvGrpSpPr/>
        <p:nvPr/>
      </p:nvGrpSpPr>
      <p:grpSpPr>
        <a:xfrm>
          <a:off x="0" y="0"/>
          <a:ext cx="0" cy="0"/>
          <a:chOff x="0" y="0"/>
          <a:chExt cx="0" cy="0"/>
        </a:xfrm>
      </p:grpSpPr>
      <p:sp>
        <p:nvSpPr>
          <p:cNvPr id="3782" name="Google Shape;3782;p1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3" name="Google Shape;3783;p1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just">
              <a:spcBef>
                <a:spcPts val="0"/>
              </a:spcBef>
              <a:spcAft>
                <a:spcPts val="0"/>
              </a:spcAft>
              <a:buClr>
                <a:schemeClr val="dk1"/>
              </a:buClr>
              <a:buSzPts val="1200"/>
              <a:buFont typeface="Arial"/>
              <a:buChar char="•"/>
            </a:pPr>
            <a:r>
              <a:rPr lang="en-US"/>
              <a:t>Tổ chức Các nước Xuất khẩu Dầu mỏ (OPEC) kiếm được 790 tỷ đô la hàng năm, nhưng chỉ có 3 tỷ đô la tài trợ cho biến đổi khí hậu. Chi phí cho cuộc chiến ở Iraq hiện tương đương với 3 nghìn tỷ USD, và cuộc khủng hoảng tài chính toàn cầu khiến thế giới nợ 11,9 nghìn tỷ USD.</a:t>
            </a:r>
            <a:endParaRPr/>
          </a:p>
          <a:p>
            <a:pPr indent="-95250" lvl="0" marL="171450" rtl="0" algn="just">
              <a:spcBef>
                <a:spcPts val="0"/>
              </a:spcBef>
              <a:spcAft>
                <a:spcPts val="0"/>
              </a:spcAft>
              <a:buClr>
                <a:schemeClr val="dk1"/>
              </a:buClr>
              <a:buSzPts val="1200"/>
              <a:buFont typeface="Arial"/>
              <a:buNone/>
            </a:pPr>
            <a:r>
              <a:t/>
            </a:r>
            <a:endParaRPr/>
          </a:p>
          <a:p>
            <a:pPr indent="-171450" lvl="0" marL="171450" rtl="0" algn="just">
              <a:spcBef>
                <a:spcPts val="0"/>
              </a:spcBef>
              <a:spcAft>
                <a:spcPts val="0"/>
              </a:spcAft>
              <a:buClr>
                <a:schemeClr val="dk1"/>
              </a:buClr>
              <a:buSzPts val="1200"/>
              <a:buFont typeface="Arial"/>
              <a:buChar char="•"/>
            </a:pPr>
            <a:r>
              <a:rPr lang="en-US"/>
              <a:t>Ngoài ra, khi so sánh động cơ chi tiêu, rõ ràng bằng trực giác rằng số tiền chi tiêu giữa tranh chấp và thu nhập gần như giống nhau. Bằng cách này, nếu biểu đồ cây được sử dụng, thông tin phân phối có thể được hiểu thông qua kích thước của hình chữ nhật và phân phối giữa các phân loại phụ có thể được so sánh và phân tích thông qua màu sắc.</a:t>
            </a:r>
            <a:endParaRPr/>
          </a:p>
        </p:txBody>
      </p:sp>
      <p:sp>
        <p:nvSpPr>
          <p:cNvPr id="3784" name="Google Shape;3784;p1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1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9" name="Google Shape;3799;p1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Nói chung, mọi người nghĩ rằng các bang đông dân sẽ có số lượng kẻ giết người hoặc trộm cắp cao nhất, nhưng các bang có đông dân cư, chẳng hạn như Texas, California và Florida, lại nằm ở góc trên bên phải của biểu đồ (các quận có số lượng trộm cắp và sát nhân), trong khi Louisiana, Maryland, nơi có dân số ít hơn, nằm xa hơn nhiều về bên phải.</a:t>
            </a:r>
            <a:endParaRPr sz="1200">
              <a:latin typeface="Arial"/>
              <a:ea typeface="Arial"/>
              <a:cs typeface="Arial"/>
              <a:sym typeface="Arial"/>
            </a:endParaRPr>
          </a:p>
          <a:p>
            <a:pPr indent="-209550" lvl="0" marL="2857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Như vậy, mối quan hệ giữa dân số và số lượng tội phạm là rất đáng kể. Mặt khác, thực tế là những khu vực có nhiều trộm cắp cũng thường có nhiều sát nhân trở nên khó bác bỏ khi bạn nhìn vào mối quan hệ tuyến tính trong biểu đồ (từ dưới cùng bên trái lên trên cùng bên phải trong biểu đồ).</a:t>
            </a:r>
            <a:endParaRPr/>
          </a:p>
        </p:txBody>
      </p:sp>
      <p:sp>
        <p:nvSpPr>
          <p:cNvPr id="3800" name="Google Shape;3800;p1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p1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2" name="Google Shape;3812;p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Nói chung, mọi người nghĩ rằng các bang đông dân sẽ có số lượng kẻ giết người hoặc trộm cắp cao nhất, nhưng các bang có đông dân cư, chẳng hạn như Texas, California và Florida, lại nằm ở góc trên bên phải của biểu đồ (các quận có số lượng trộm cắp và sát nhân), trong khi Louisiana, Maryland, nơi có dân số ít hơn, nằm xa hơn nhiều về bên phải.</a:t>
            </a:r>
            <a:endParaRPr sz="1200">
              <a:latin typeface="Arial"/>
              <a:ea typeface="Arial"/>
              <a:cs typeface="Arial"/>
              <a:sym typeface="Arial"/>
            </a:endParaRPr>
          </a:p>
          <a:p>
            <a:pPr indent="-209550" lvl="0" marL="285750" rtl="0" algn="just">
              <a:spcBef>
                <a:spcPts val="0"/>
              </a:spcBef>
              <a:spcAft>
                <a:spcPts val="0"/>
              </a:spcAft>
              <a:buClr>
                <a:schemeClr val="dk1"/>
              </a:buClr>
              <a:buSzPts val="1200"/>
              <a:buFont typeface="Arial"/>
              <a:buNone/>
            </a:pPr>
            <a:r>
              <a:t/>
            </a:r>
            <a:endParaRPr sz="1200">
              <a:latin typeface="Arial"/>
              <a:ea typeface="Arial"/>
              <a:cs typeface="Arial"/>
              <a:sym typeface="Arial"/>
            </a:endParaRPr>
          </a:p>
          <a:p>
            <a:pPr indent="-285750" lvl="0" marL="285750" rtl="0" algn="just">
              <a:spcBef>
                <a:spcPts val="0"/>
              </a:spcBef>
              <a:spcAft>
                <a:spcPts val="0"/>
              </a:spcAft>
              <a:buClr>
                <a:schemeClr val="dk1"/>
              </a:buClr>
              <a:buSzPts val="1200"/>
              <a:buFont typeface="Arial"/>
              <a:buChar char="•"/>
            </a:pPr>
            <a:r>
              <a:rPr lang="en-US" sz="1200">
                <a:latin typeface="Arial"/>
                <a:ea typeface="Arial"/>
                <a:cs typeface="Arial"/>
                <a:sym typeface="Arial"/>
              </a:rPr>
              <a:t>Như vậy, mối quan hệ giữa dân số và số lượng tội phạm là rất đáng kể. Mặt khác, thực tế là những khu vực có nhiều trộm cắp cũng thường có nhiều sát nhân trở nên khó bác bỏ khi bạn nhìn vào mối quan hệ tuyến tính trong biểu đồ (từ dưới cùng bên trái lên trên cùng bên phải trong biểu đồ).</a:t>
            </a:r>
            <a:endParaRPr/>
          </a:p>
        </p:txBody>
      </p:sp>
      <p:sp>
        <p:nvSpPr>
          <p:cNvPr id="3813" name="Google Shape;3813;p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6" name="Shape 3826"/>
        <p:cNvGrpSpPr/>
        <p:nvPr/>
      </p:nvGrpSpPr>
      <p:grpSpPr>
        <a:xfrm>
          <a:off x="0" y="0"/>
          <a:ext cx="0" cy="0"/>
          <a:chOff x="0" y="0"/>
          <a:chExt cx="0" cy="0"/>
        </a:xfrm>
      </p:grpSpPr>
      <p:sp>
        <p:nvSpPr>
          <p:cNvPr id="3827" name="Google Shape;3827;p1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8" name="Google Shape;3828;p1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just">
              <a:lnSpc>
                <a:spcPct val="100000"/>
              </a:lnSpc>
              <a:spcBef>
                <a:spcPts val="0"/>
              </a:spcBef>
              <a:spcAft>
                <a:spcPts val="0"/>
              </a:spcAft>
              <a:buClr>
                <a:srgbClr val="548135"/>
              </a:buClr>
              <a:buSzPts val="1200"/>
              <a:buFont typeface="Arial"/>
              <a:buChar char="•"/>
            </a:pPr>
            <a:r>
              <a:rPr lang="en-US" sz="1200">
                <a:solidFill>
                  <a:srgbClr val="548135"/>
                </a:solidFill>
                <a:latin typeface="Arial"/>
                <a:ea typeface="Arial"/>
                <a:cs typeface="Arial"/>
                <a:sym typeface="Arial"/>
              </a:rPr>
              <a:t>Các kỷ lục khác của hai cầu thủ bóng rổ với tỷ lệ ghi bàn hoàn toàn khác nhau có thể tương tự. Cần phải tìm ra sự khác biệt nhưng đồng thời cũng là hình dung so sánh cũng có thể kiểm tra mối quan hệ tương đồng.</a:t>
            </a:r>
            <a:endParaRPr/>
          </a:p>
        </p:txBody>
      </p:sp>
      <p:sp>
        <p:nvSpPr>
          <p:cNvPr id="3829" name="Google Shape;3829;p1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p1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4" name="Google Shape;3844;p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a:p>
        </p:txBody>
      </p:sp>
      <p:sp>
        <p:nvSpPr>
          <p:cNvPr id="3845" name="Google Shape;3845;p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p1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9" name="Google Shape;3859;p1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t/>
            </a:r>
            <a:endParaRPr/>
          </a:p>
        </p:txBody>
      </p:sp>
      <p:sp>
        <p:nvSpPr>
          <p:cNvPr id="3860" name="Google Shape;3860;p1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2" name="Shape 3872"/>
        <p:cNvGrpSpPr/>
        <p:nvPr/>
      </p:nvGrpSpPr>
      <p:grpSpPr>
        <a:xfrm>
          <a:off x="0" y="0"/>
          <a:ext cx="0" cy="0"/>
          <a:chOff x="0" y="0"/>
          <a:chExt cx="0" cy="0"/>
        </a:xfrm>
      </p:grpSpPr>
      <p:sp>
        <p:nvSpPr>
          <p:cNvPr id="3873" name="Google Shape;3873;p1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4" name="Google Shape;3874;p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mo"/>
                <a:ea typeface="Arimo"/>
                <a:cs typeface="Arimo"/>
                <a:sym typeface="Arimo"/>
              </a:rPr>
              <a:t>Bạn đang xem bao nhiêu dữ liệu? Nếu dữ liệu có thể được tổ chức thành một bảng đơn giản, bạn có thể nghĩ rằng việc trực quan hóa dữ liệu là không cần thiết. Tuy nhiên, khi lượng dữ liệu tăng lên thì câu chuyện lại khác. Hãy tưởng tượng một lượng lớn dữ liệu vượt ra ngoài vùng màn hình Excel được hiển thị trên màn hình máy tính. Làm thế nào chúng ta có thể xem dữ liệu và hiểu những thay đổi trong dữ liệu?</a:t>
            </a:r>
            <a:endParaRPr/>
          </a:p>
        </p:txBody>
      </p:sp>
      <p:sp>
        <p:nvSpPr>
          <p:cNvPr id="3875" name="Google Shape;3875;p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p1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1" name="Google Shape;3891;p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mo"/>
                <a:ea typeface="Arimo"/>
                <a:cs typeface="Arimo"/>
                <a:sym typeface="Arimo"/>
              </a:rPr>
              <a:t>Con người là động vật rất trực quan. Con người nhận thức đầu vào hình ảnh một cách tự nhiên nhanh hơn bất kỳ phương pháp nào khác. Điều đó có nghĩa là tầm nhìn rất quan trọng đối với chúng ta, và người ta nói rằng hơn 80% thông tin mà con người thu được thông qua các giác quan của họ là do thị giác thu được. Bạn có thể hiểu tại sao trực quan hóa dữ liệu rất hiệu quả đối với chúng ta.</a:t>
            </a:r>
            <a:endParaRPr/>
          </a:p>
        </p:txBody>
      </p:sp>
      <p:sp>
        <p:nvSpPr>
          <p:cNvPr id="3892" name="Google Shape;3892;p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p1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4" name="Google Shape;3904;p1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Dữ liệu được khám phá bằng các phương pháp khác nhau, chẳng hạn như sự kết hợp của các biến dữ liệu được sử dụng khi tạo biểu đồ trực quan hóa dữ liệu và các tiêu chí tính toán khác nhau cho dữ liệu số và thông tin chuyên sâu về dữ liệu được lấy dựa trên các mẫu biểu đồ trực quan hóa khác nhau đối với từng điều kiện. "Trực quan hóa" trong quy trình phân tích dữ liệu là điều cần thiết để hiểu dữ liệu chính xác và khám phá thông tin chuyên sâu về dữ liệu nhanh chóng và dễ dàng.</a:t>
            </a:r>
            <a:endParaRPr/>
          </a:p>
        </p:txBody>
      </p:sp>
      <p:sp>
        <p:nvSpPr>
          <p:cNvPr id="3905" name="Google Shape;3905;p1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p1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8" name="Google Shape;3918;p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Là một phương pháp sử dụng dữ liệu, trực quan hóa trước tiên được sử dụng để rút ra những hiểu biết trong quá trình phân tích dữ liệu, sau đó nó được sử dụng để chia sẻ những hiểu biết sâu sắc về dữ liệu với nhiều người. Các biểu đồ trực quan được lồng ghép trong các báo cáo và tài liệu thuyết trình đóng vai trò là những minh họa hỗ trợ truyền tải thông điệp một cách hiệu quả. Như đã đề cập trước đó, hình ảnh hóa không chỉ được nhận thức và ghi nhớ nhanh chóng trong trí nhớ của mọi người mà còn cộng hưởng với cách truyền tải của thông điệp.</a:t>
            </a:r>
            <a:endParaRPr/>
          </a:p>
          <a:p>
            <a:pPr indent="0" lvl="0" marL="0" rtl="0" algn="l">
              <a:spcBef>
                <a:spcPts val="0"/>
              </a:spcBef>
              <a:spcAft>
                <a:spcPts val="0"/>
              </a:spcAft>
              <a:buNone/>
            </a:pPr>
            <a:r>
              <a:rPr lang="en-US"/>
              <a:t>Một cách khác để chia sẻ kết quả trực quan hóa dữ liệu là thông qua bảng điều khiển dữ liệu. Bảng điều khiển dữ liệu là một bảng bao gồm một số biểu đồ và bảng trực quan, v.v. Nó được sử dụng để theo dõi các chỉ số dữ liệu quan trọng (KPI). Hầu hết các bảng điều khiển dữ liệu đều cung cấp các tính năng tương tác cho phép người dùng chọn khoảng thời gian xem dữ liệu hoặc lọc dữ liệu theo các tiêu chí cụ thể, cho phép họ khám phá dữ liệu theo như mong muốn.</a:t>
            </a:r>
            <a:endParaRPr/>
          </a:p>
          <a:p>
            <a:pPr indent="0" lvl="0" marL="0" rtl="0" algn="l">
              <a:spcBef>
                <a:spcPts val="0"/>
              </a:spcBef>
              <a:spcAft>
                <a:spcPts val="0"/>
              </a:spcAft>
              <a:buNone/>
            </a:pPr>
            <a:r>
              <a:rPr lang="en-US"/>
              <a:t>Việc sử dụng bảng điều khiển dữ liệu rất hữu ích cho các công ty hoặc đơn vị tổ chức. Nhiều thành viên trong cùng một đơn vị có thể chia sẻ bảng điều khiển dữ liệu chung, khám phá dữ liệu và rút ra thông tin chi tiết từ các quan sát khác nhau. Đặc biệt, do bảng điều khiển dữ liệu bao gồm các biểu đồ trực quan nên không chỉ các nhà phân tích có kỹ năng phân tích dữ liệu chuyên nghiệp trong tổ chức mà cả những người không có dữ liệu cũng có thể sử dụng dữ liệu. Dựa trên điều này, các tổ chức có thể khám phá những cơ hội mới không dễ phát hiện và đưa ra các quyết định quan trọng dựa trên dữ liệu thay vì cảm tính.</a:t>
            </a:r>
            <a:endParaRPr/>
          </a:p>
        </p:txBody>
      </p:sp>
      <p:sp>
        <p:nvSpPr>
          <p:cNvPr id="3919" name="Google Shape;3919;p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p1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3" name="Google Shape;3933;p1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mo"/>
                <a:ea typeface="Arimo"/>
                <a:cs typeface="Arimo"/>
                <a:sym typeface="Arimo"/>
              </a:rPr>
              <a:t>Khi phản ánh thực tế rằng khoa học dữ liệu đang tạo ra tác động trong các ngành công nghiệp, chúng tôi dự đoán rằng vào năm 2019, quy mô của chúng sẽ vượt xa số lượng các nhà khoa học dữ liệu truyền thống. Khi bạn nghĩ về năng lực của một nhà khoa học dữ liệu công dân—cách sử dụng dữ liệu mà không cần chuyên môn phân tích dữ liệu—một trong những điều bạn nghĩ đến là trực quan hóa dữ liệu. Điều này là do, như đã đề cập nhiều lần trước đây, lợi thế lớn nhất của trực quan hóa dữ liệu là bất kỳ ai cũng có thể sử dụng dữ liệu và rút ra những hiểu biết sâu sắc mà không gặp nhiều khó khăn.</a:t>
            </a:r>
            <a:endParaRPr b="0" i="0" sz="1200">
              <a:solidFill>
                <a:schemeClr val="dk1"/>
              </a:solidFill>
              <a:latin typeface="Arimo"/>
              <a:ea typeface="Arimo"/>
              <a:cs typeface="Arimo"/>
              <a:sym typeface="Arimo"/>
            </a:endParaRPr>
          </a:p>
        </p:txBody>
      </p:sp>
      <p:sp>
        <p:nvSpPr>
          <p:cNvPr id="3934" name="Google Shape;3934;p1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7" name="Shape 3947"/>
        <p:cNvGrpSpPr/>
        <p:nvPr/>
      </p:nvGrpSpPr>
      <p:grpSpPr>
        <a:xfrm>
          <a:off x="0" y="0"/>
          <a:ext cx="0" cy="0"/>
          <a:chOff x="0" y="0"/>
          <a:chExt cx="0" cy="0"/>
        </a:xfrm>
      </p:grpSpPr>
      <p:sp>
        <p:nvSpPr>
          <p:cNvPr id="3948" name="Google Shape;3948;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9" name="Google Shape;3949;p1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3" name="Google Shape;3963;p1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4" name="Shape 3974"/>
        <p:cNvGrpSpPr/>
        <p:nvPr/>
      </p:nvGrpSpPr>
      <p:grpSpPr>
        <a:xfrm>
          <a:off x="0" y="0"/>
          <a:ext cx="0" cy="0"/>
          <a:chOff x="0" y="0"/>
          <a:chExt cx="0" cy="0"/>
        </a:xfrm>
      </p:grpSpPr>
      <p:sp>
        <p:nvSpPr>
          <p:cNvPr id="3975" name="Google Shape;3975;p1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6" name="Google Shape;3976;p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000A19"/>
              </a:solidFill>
              <a:latin typeface="Arial"/>
              <a:ea typeface="Arial"/>
              <a:cs typeface="Arial"/>
              <a:sym typeface="Arial"/>
            </a:endParaRPr>
          </a:p>
        </p:txBody>
      </p:sp>
      <p:sp>
        <p:nvSpPr>
          <p:cNvPr id="3977" name="Google Shape;3977;p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9" name="Shape 3999"/>
        <p:cNvGrpSpPr/>
        <p:nvPr/>
      </p:nvGrpSpPr>
      <p:grpSpPr>
        <a:xfrm>
          <a:off x="0" y="0"/>
          <a:ext cx="0" cy="0"/>
          <a:chOff x="0" y="0"/>
          <a:chExt cx="0" cy="0"/>
        </a:xfrm>
      </p:grpSpPr>
      <p:sp>
        <p:nvSpPr>
          <p:cNvPr id="4000" name="Google Shape;4000;p1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1" name="Google Shape;4001;p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2" name="Google Shape;4002;p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p1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9" name="Google Shape;4049;p1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sz="1200">
              <a:solidFill>
                <a:srgbClr val="343A40"/>
              </a:solidFill>
              <a:latin typeface="Arial"/>
              <a:ea typeface="Arial"/>
              <a:cs typeface="Arial"/>
              <a:sym typeface="Arial"/>
            </a:endParaRPr>
          </a:p>
        </p:txBody>
      </p:sp>
      <p:sp>
        <p:nvSpPr>
          <p:cNvPr id="4050" name="Google Shape;4050;p1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p157: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9" name="Google Shape;4079;p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0" name="Google Shape;4080;p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1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2" name="Google Shape;4092;p1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3" name="Google Shape;4093;p1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6" name="Shape 4116"/>
        <p:cNvGrpSpPr/>
        <p:nvPr/>
      </p:nvGrpSpPr>
      <p:grpSpPr>
        <a:xfrm>
          <a:off x="0" y="0"/>
          <a:ext cx="0" cy="0"/>
          <a:chOff x="0" y="0"/>
          <a:chExt cx="0" cy="0"/>
        </a:xfrm>
      </p:grpSpPr>
      <p:sp>
        <p:nvSpPr>
          <p:cNvPr id="4117" name="Google Shape;4117;p1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8" name="Google Shape;4118;p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b="1" i="0" lang="en-US" sz="1200">
                <a:solidFill>
                  <a:schemeClr val="dk1"/>
                </a:solidFill>
              </a:rPr>
              <a:t>Elasticsearch</a:t>
            </a:r>
            <a:r>
              <a:rPr b="0" i="0" lang="en-US" sz="1200">
                <a:solidFill>
                  <a:schemeClr val="dk1"/>
                </a:solidFill>
              </a:rPr>
              <a:t> là công cụ phân tích và tìm kiếm toàn văn bản mã nguồn mở có khả năng mở rộng cao. Công cụ này cho phép lưu trữ, tìm kiếm và phân tích khối lượng lớn dữ liệu một cách nhanh chóng và gần thời gian thực. Thường được sử dụng làm công cụ/công nghệ cơ bản hỗ trợ các ứng dụng có yêu cầu và tính năng tìm kiếm phức tạp.</a:t>
            </a:r>
            <a:endParaRPr/>
          </a:p>
          <a:p>
            <a:pPr indent="-171450" lvl="1" marL="628650" marR="0" rtl="0" algn="l">
              <a:lnSpc>
                <a:spcPct val="100000"/>
              </a:lnSpc>
              <a:spcBef>
                <a:spcPts val="0"/>
              </a:spcBef>
              <a:spcAft>
                <a:spcPts val="0"/>
              </a:spcAft>
              <a:buClr>
                <a:schemeClr val="dk1"/>
              </a:buClr>
              <a:buSzPts val="1200"/>
              <a:buFont typeface="Noto Sans Symbols"/>
              <a:buChar char="▪"/>
            </a:pPr>
            <a:r>
              <a:rPr b="0" i="0" lang="en-US">
                <a:solidFill>
                  <a:schemeClr val="dk1"/>
                </a:solidFill>
              </a:rPr>
              <a:t>Trang web tham khảo: </a:t>
            </a:r>
            <a:r>
              <a:rPr b="0" i="0" lang="en-US" sz="1200" u="sng" strike="noStrike">
                <a:solidFill>
                  <a:schemeClr val="dk1"/>
                </a:solidFill>
                <a:hlinkClick r:id="rId2">
                  <a:extLst>
                    <a:ext uri="{A12FA001-AC4F-418D-AE19-62706E023703}">
                      <ahyp:hlinkClr val="tx"/>
                    </a:ext>
                  </a:extLst>
                </a:hlinkClick>
              </a:rPr>
              <a:t>https://www.elastic.co</a:t>
            </a:r>
            <a:endParaRPr/>
          </a:p>
          <a:p>
            <a:pPr indent="-95250" lvl="1" marL="628650" rtl="0" algn="l">
              <a:spcBef>
                <a:spcPts val="0"/>
              </a:spcBef>
              <a:spcAft>
                <a:spcPts val="0"/>
              </a:spcAft>
              <a:buClr>
                <a:schemeClr val="dk1"/>
              </a:buClr>
              <a:buSzPts val="1200"/>
              <a:buFont typeface="Noto Sans Symbols"/>
              <a:buNone/>
            </a:pPr>
            <a:r>
              <a:t/>
            </a:r>
            <a:endParaRPr/>
          </a:p>
        </p:txBody>
      </p:sp>
      <p:sp>
        <p:nvSpPr>
          <p:cNvPr id="4119" name="Google Shape;4119;p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p1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8" name="Google Shape;4138;p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39" name="Google Shape;4139;p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p1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6" name="Google Shape;4156;p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57" name="Google Shape;4157;p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0" name="Shape 4170"/>
        <p:cNvGrpSpPr/>
        <p:nvPr/>
      </p:nvGrpSpPr>
      <p:grpSpPr>
        <a:xfrm>
          <a:off x="0" y="0"/>
          <a:ext cx="0" cy="0"/>
          <a:chOff x="0" y="0"/>
          <a:chExt cx="0" cy="0"/>
        </a:xfrm>
      </p:grpSpPr>
      <p:sp>
        <p:nvSpPr>
          <p:cNvPr id="4171" name="Google Shape;4171;p1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2" name="Google Shape;4172;p1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73" name="Google Shape;4173;p1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p1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2" name="Google Shape;4182;p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183" name="Google Shape;4183;p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p1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4" name="Google Shape;4204;p1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Nếu sử dụng mã lập trình, bạn có thể dễ dàng lấy các biến môi trường, tuy nhiên đối với các chương trình sử dụng tệp cấu hình, việc lấy giá trị của biến môi trường là điều không dễ dàng. Tại thời điểm này, setup_configs.sh là tập lệnh nhập biến môi trường vào tệp cấu hình và tập lệnh này được chạy đầu tiên khi bạn chạy </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vùng chứa Docker.</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Dưới đây là tập lệnh đơn giản được sed sử dụng, vì vậy phần mô tả bị bỏ qua. Điều này cho phép bạn đặt động các biến môi trường tại thời điểm chạy các cấu </a:t>
            </a:r>
            <a:endParaRPr b="0" i="0" sz="1200">
              <a:solidFill>
                <a:schemeClr val="dk1"/>
              </a:solidFill>
            </a:endParaRPr>
          </a:p>
          <a:p>
            <a:pPr indent="0" lvl="0" marL="0" rtl="0" algn="l">
              <a:spcBef>
                <a:spcPts val="0"/>
              </a:spcBef>
              <a:spcAft>
                <a:spcPts val="0"/>
              </a:spcAft>
              <a:buClr>
                <a:schemeClr val="dk1"/>
              </a:buClr>
              <a:buSzPts val="1200"/>
              <a:buFont typeface="Noto Sans Symbols"/>
              <a:buNone/>
            </a:pPr>
            <a:r>
              <a:rPr b="0" i="0" lang="en-US" sz="1200">
                <a:solidFill>
                  <a:schemeClr val="dk1"/>
                </a:solidFill>
              </a:rPr>
              <a:t>hình cơ bản. Nếu không ghi đè biến môi trường thì sẽ sử dụng các giá trị của “ENV” trong Dockerfile Carbon-Cache đã đề cập ở trên.</a:t>
            </a:r>
            <a:endParaRPr/>
          </a:p>
          <a:p>
            <a:pPr indent="0" lvl="0" marL="0" rtl="0" algn="l">
              <a:spcBef>
                <a:spcPts val="0"/>
              </a:spcBef>
              <a:spcAft>
                <a:spcPts val="0"/>
              </a:spcAft>
              <a:buClr>
                <a:schemeClr val="dk1"/>
              </a:buClr>
              <a:buSzPts val="1200"/>
              <a:buFont typeface="Noto Sans Symbols"/>
              <a:buNone/>
            </a:pPr>
            <a:r>
              <a:rPr lang="en-US"/>
              <a:t>#!/bin/bash</a:t>
            </a:r>
            <a:endParaRPr/>
          </a:p>
          <a:p>
            <a:pPr indent="0" lvl="0" marL="0" rtl="0" algn="l">
              <a:spcBef>
                <a:spcPts val="0"/>
              </a:spcBef>
              <a:spcAft>
                <a:spcPts val="0"/>
              </a:spcAft>
              <a:buClr>
                <a:schemeClr val="dk1"/>
              </a:buClr>
              <a:buSzPts val="1200"/>
              <a:buFont typeface="Noto Sans Symbols"/>
              <a:buNone/>
            </a:pPr>
            <a:r>
              <a:t/>
            </a:r>
            <a:endParaRPr/>
          </a:p>
          <a:p>
            <a:pPr indent="0" lvl="0" marL="0" rtl="0" algn="l">
              <a:spcBef>
                <a:spcPts val="0"/>
              </a:spcBef>
              <a:spcAft>
                <a:spcPts val="0"/>
              </a:spcAft>
              <a:buClr>
                <a:schemeClr val="dk1"/>
              </a:buClr>
              <a:buSzPts val="1200"/>
              <a:buFont typeface="Noto Sans Symbols"/>
              <a:buNone/>
            </a:pPr>
            <a:r>
              <a:rPr lang="en-US"/>
              <a:t>sed -i -e "s/\[cache\]/\[${NODE_NAME}\]/g" ./conf/carbon.conf</a:t>
            </a:r>
            <a:endParaRPr/>
          </a:p>
          <a:p>
            <a:pPr indent="0" lvl="0" marL="0" rtl="0" algn="l">
              <a:spcBef>
                <a:spcPts val="0"/>
              </a:spcBef>
              <a:spcAft>
                <a:spcPts val="0"/>
              </a:spcAft>
              <a:buClr>
                <a:schemeClr val="dk1"/>
              </a:buClr>
              <a:buSzPts val="1200"/>
              <a:buFont typeface="Noto Sans Symbols"/>
              <a:buNone/>
            </a:pPr>
            <a:r>
              <a:rPr lang="en-US"/>
              <a:t>sed -i -e "s/\(LOCAL_DATA_DIR\).*$/\1 = $(printf "${LOCAL_DATA_DIR}" | sed -e 's/\//\\\//g')/g" ./conf/carbon.conf</a:t>
            </a:r>
            <a:endParaRPr/>
          </a:p>
          <a:p>
            <a:pPr indent="0" lvl="0" marL="0" rtl="0" algn="l">
              <a:spcBef>
                <a:spcPts val="0"/>
              </a:spcBef>
              <a:spcAft>
                <a:spcPts val="0"/>
              </a:spcAft>
              <a:buClr>
                <a:schemeClr val="dk1"/>
              </a:buClr>
              <a:buSzPts val="1200"/>
              <a:buFont typeface="Noto Sans Symbols"/>
              <a:buNone/>
            </a:pPr>
            <a:r>
              <a:rPr lang="en-US"/>
              <a:t>sed -i -e "s/\(MAX_CACHE_SIZE\).*$/\1 = ${MAX_CACHE_SIZE}/g" ./conf/carbon.conf</a:t>
            </a:r>
            <a:endParaRPr/>
          </a:p>
          <a:p>
            <a:pPr indent="0" lvl="0" marL="0" rtl="0" algn="l">
              <a:spcBef>
                <a:spcPts val="0"/>
              </a:spcBef>
              <a:spcAft>
                <a:spcPts val="0"/>
              </a:spcAft>
              <a:buClr>
                <a:schemeClr val="dk1"/>
              </a:buClr>
              <a:buSzPts val="1200"/>
              <a:buFont typeface="Noto Sans Symbols"/>
              <a:buNone/>
            </a:pPr>
            <a:r>
              <a:rPr lang="en-US"/>
              <a:t>sed -i -e "s/\(MAX_UPDATES_PER_SECOND\).*$/\1 = ${MAX_UPDATES_PER_SECOND}/g" ./conf/carbon.conf</a:t>
            </a:r>
            <a:endParaRPr/>
          </a:p>
          <a:p>
            <a:pPr indent="0" lvl="0" marL="0" rtl="0" algn="l">
              <a:spcBef>
                <a:spcPts val="0"/>
              </a:spcBef>
              <a:spcAft>
                <a:spcPts val="0"/>
              </a:spcAft>
              <a:buClr>
                <a:schemeClr val="dk1"/>
              </a:buClr>
              <a:buSzPts val="1200"/>
              <a:buFont typeface="Noto Sans Symbols"/>
              <a:buNone/>
            </a:pPr>
            <a:r>
              <a:rPr lang="en-US"/>
              <a:t>sed -i -e "s/\(MAX_CREATES_PER_MINUTE\).*$/\1 = ${MAX_CREATES_PER_MINUTE}/g" ./conf/carbon.conf</a:t>
            </a:r>
            <a:endParaRPr/>
          </a:p>
          <a:p>
            <a:pPr indent="0" lvl="0" marL="0" rtl="0" algn="l">
              <a:spcBef>
                <a:spcPts val="0"/>
              </a:spcBef>
              <a:spcAft>
                <a:spcPts val="0"/>
              </a:spcAft>
              <a:buClr>
                <a:schemeClr val="dk1"/>
              </a:buClr>
              <a:buSzPts val="1200"/>
              <a:buFont typeface="Noto Sans Symbols"/>
              <a:buNone/>
            </a:pPr>
            <a:r>
              <a:rPr lang="en-US"/>
              <a:t>sed -i -e "s/\(LOG_UPDATES\).*$/\1 = ${LOG_UPDATES}/g" ./conf/carbon.conf</a:t>
            </a:r>
            <a:endParaRPr/>
          </a:p>
          <a:p>
            <a:pPr indent="0" lvl="0" marL="0" rtl="0" algn="l">
              <a:spcBef>
                <a:spcPts val="0"/>
              </a:spcBef>
              <a:spcAft>
                <a:spcPts val="0"/>
              </a:spcAft>
              <a:buClr>
                <a:schemeClr val="dk1"/>
              </a:buClr>
              <a:buSzPts val="1200"/>
              <a:buFont typeface="Noto Sans Symbols"/>
              <a:buNone/>
            </a:pPr>
            <a:r>
              <a:rPr lang="en-US"/>
              <a:t>sed -i -e "s/\(LINE_RECEIVER_INTERFACE\).*$/\1 = ${LINE_RECEIVER_INTERFACE}/g" ./conf/carbon.conf</a:t>
            </a:r>
            <a:endParaRPr/>
          </a:p>
          <a:p>
            <a:pPr indent="0" lvl="0" marL="0" rtl="0" algn="l">
              <a:spcBef>
                <a:spcPts val="0"/>
              </a:spcBef>
              <a:spcAft>
                <a:spcPts val="0"/>
              </a:spcAft>
              <a:buClr>
                <a:schemeClr val="dk1"/>
              </a:buClr>
              <a:buSzPts val="1200"/>
              <a:buFont typeface="Noto Sans Symbols"/>
              <a:buNone/>
            </a:pPr>
            <a:r>
              <a:rPr lang="en-US"/>
              <a:t>sed -i -e "s/\(PICKLE_RECEIVER_INTERFACE\).*$/\1 = ${PICKLE_RECEIVER_INTERFACE}/g" ./conf/carbon.conf</a:t>
            </a:r>
            <a:endParaRPr/>
          </a:p>
          <a:p>
            <a:pPr indent="0" lvl="0" marL="0" rtl="0" algn="l">
              <a:spcBef>
                <a:spcPts val="0"/>
              </a:spcBef>
              <a:spcAft>
                <a:spcPts val="0"/>
              </a:spcAft>
              <a:buClr>
                <a:schemeClr val="dk1"/>
              </a:buClr>
              <a:buSzPts val="1200"/>
              <a:buFont typeface="Noto Sans Symbols"/>
              <a:buNone/>
            </a:pPr>
            <a:r>
              <a:rPr lang="en-US"/>
              <a:t>sed -i -e "s/\(CACHE_QUERY_INTERFACE\).*$/\1 = ${CACHE_QUERY_INTERFACE}/g" ./conf/carbon.conf</a:t>
            </a:r>
            <a:endParaRPr/>
          </a:p>
          <a:p>
            <a:pPr indent="0" lvl="0" marL="0" rtl="0" algn="l">
              <a:spcBef>
                <a:spcPts val="0"/>
              </a:spcBef>
              <a:spcAft>
                <a:spcPts val="0"/>
              </a:spcAft>
              <a:buClr>
                <a:schemeClr val="dk1"/>
              </a:buClr>
              <a:buSzPts val="1200"/>
              <a:buFont typeface="Noto Sans Symbols"/>
              <a:buNone/>
            </a:pPr>
            <a:r>
              <a:rPr lang="en-US"/>
              <a:t>sed -i -e "s/\(LINE_RECEIVER_PORT\).*$/\1 = ${LINE_RECEIVER_PORT}/g" ./conf/carbon.conf</a:t>
            </a:r>
            <a:endParaRPr/>
          </a:p>
          <a:p>
            <a:pPr indent="0" lvl="0" marL="0" rtl="0" algn="l">
              <a:spcBef>
                <a:spcPts val="0"/>
              </a:spcBef>
              <a:spcAft>
                <a:spcPts val="0"/>
              </a:spcAft>
              <a:buClr>
                <a:schemeClr val="dk1"/>
              </a:buClr>
              <a:buSzPts val="1200"/>
              <a:buFont typeface="Noto Sans Symbols"/>
              <a:buNone/>
            </a:pPr>
            <a:r>
              <a:rPr lang="en-US"/>
              <a:t>sed -i -e "s/\(PICKLE_RECEIVER_PORT\).*$/\1 = ${PICKLE_RECEIVER_PORT}/g" ./conf/carbon.conf</a:t>
            </a:r>
            <a:endParaRPr/>
          </a:p>
          <a:p>
            <a:pPr indent="0" lvl="0" marL="0" rtl="0" algn="l">
              <a:spcBef>
                <a:spcPts val="0"/>
              </a:spcBef>
              <a:spcAft>
                <a:spcPts val="0"/>
              </a:spcAft>
              <a:buClr>
                <a:schemeClr val="dk1"/>
              </a:buClr>
              <a:buSzPts val="1200"/>
              <a:buFont typeface="Noto Sans Symbols"/>
              <a:buNone/>
            </a:pPr>
            <a:r>
              <a:rPr lang="en-US"/>
              <a:t>sed -i -e "s/\(CACHE_QUERY_PORT\).*$/\1 = ${CACHE_QUERY_PORT}/g" ./conf/carbon.conf</a:t>
            </a:r>
            <a:endParaRPr/>
          </a:p>
        </p:txBody>
      </p:sp>
      <p:sp>
        <p:nvSpPr>
          <p:cNvPr id="4205" name="Google Shape;4205;p1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4" name="Shape 4224"/>
        <p:cNvGrpSpPr/>
        <p:nvPr/>
      </p:nvGrpSpPr>
      <p:grpSpPr>
        <a:xfrm>
          <a:off x="0" y="0"/>
          <a:ext cx="0" cy="0"/>
          <a:chOff x="0" y="0"/>
          <a:chExt cx="0" cy="0"/>
        </a:xfrm>
      </p:grpSpPr>
      <p:sp>
        <p:nvSpPr>
          <p:cNvPr id="4225" name="Google Shape;4225;p1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6" name="Google Shape;4226;p1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rgbClr val="343A40"/>
              </a:solidFill>
              <a:latin typeface="Arial"/>
              <a:ea typeface="Arial"/>
              <a:cs typeface="Arial"/>
              <a:sym typeface="Arial"/>
            </a:endParaRPr>
          </a:p>
        </p:txBody>
      </p:sp>
      <p:sp>
        <p:nvSpPr>
          <p:cNvPr id="4227" name="Google Shape;4227;p1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3" name="Shape 4243"/>
        <p:cNvGrpSpPr/>
        <p:nvPr/>
      </p:nvGrpSpPr>
      <p:grpSpPr>
        <a:xfrm>
          <a:off x="0" y="0"/>
          <a:ext cx="0" cy="0"/>
          <a:chOff x="0" y="0"/>
          <a:chExt cx="0" cy="0"/>
        </a:xfrm>
      </p:grpSpPr>
      <p:sp>
        <p:nvSpPr>
          <p:cNvPr id="4244" name="Google Shape;4244;p1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5" name="Google Shape;4245;p1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246" name="Google Shape;4246;p1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0" name="Shape 4260"/>
        <p:cNvGrpSpPr/>
        <p:nvPr/>
      </p:nvGrpSpPr>
      <p:grpSpPr>
        <a:xfrm>
          <a:off x="0" y="0"/>
          <a:ext cx="0" cy="0"/>
          <a:chOff x="0" y="0"/>
          <a:chExt cx="0" cy="0"/>
        </a:xfrm>
      </p:grpSpPr>
      <p:sp>
        <p:nvSpPr>
          <p:cNvPr id="4261" name="Google Shape;4261;p1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2" name="Google Shape;4262;p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263" name="Google Shape;4263;p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9" name="Shape 4279"/>
        <p:cNvGrpSpPr/>
        <p:nvPr/>
      </p:nvGrpSpPr>
      <p:grpSpPr>
        <a:xfrm>
          <a:off x="0" y="0"/>
          <a:ext cx="0" cy="0"/>
          <a:chOff x="0" y="0"/>
          <a:chExt cx="0" cy="0"/>
        </a:xfrm>
      </p:grpSpPr>
      <p:sp>
        <p:nvSpPr>
          <p:cNvPr id="4280" name="Google Shape;4280;p1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1" name="Google Shape;4281;p1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200"/>
              <a:buFont typeface="Noto Sans Symbols"/>
              <a:buNone/>
            </a:pPr>
            <a:r>
              <a:t/>
            </a:r>
            <a:endParaRPr/>
          </a:p>
        </p:txBody>
      </p:sp>
      <p:sp>
        <p:nvSpPr>
          <p:cNvPr id="4282" name="Google Shape;4282;p1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1" name="Shape 4301"/>
        <p:cNvGrpSpPr/>
        <p:nvPr/>
      </p:nvGrpSpPr>
      <p:grpSpPr>
        <a:xfrm>
          <a:off x="0" y="0"/>
          <a:ext cx="0" cy="0"/>
          <a:chOff x="0" y="0"/>
          <a:chExt cx="0" cy="0"/>
        </a:xfrm>
      </p:grpSpPr>
      <p:sp>
        <p:nvSpPr>
          <p:cNvPr id="4302" name="Google Shape;4302;p1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3" name="Google Shape;4303;p1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4" name="Google Shape;4304;p1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Arimo"/>
              <a:buNone/>
            </a:pPr>
            <a:fld id="{00000000-1234-1234-1234-123412341234}" type="slidenum">
              <a:rPr b="0" i="0" lang="en-US" sz="1300" u="none" cap="none" strike="noStrike">
                <a:solidFill>
                  <a:srgbClr val="000000"/>
                </a:solidFill>
              </a:rPr>
              <a:t>‹#›</a:t>
            </a:fld>
            <a:endParaRPr b="0" i="0" sz="1300" u="none" cap="none" strike="noStrike">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rPr>
              <a:t>Hình trên minh họa cách kiểm soát truy cập tài nguyên dựa trên tài nguyên &lt;accessControlPolicy&gt;. Ví dụ, nếu ứng dụng cảm biến nhiệt độ (AE) muốn lấy giá trị nhiệt độ của một thiết bị bên ngoài, trước tiên nó sẽ yêu cầu giá trị nhiệt độ, về cơ bản xác định nơi phát, điểm đích và tác vụ của yêu cầu. </a:t>
            </a:r>
            <a:endParaRPr/>
          </a:p>
          <a:p>
            <a:pPr indent="0" lvl="0" marL="0" rtl="0" algn="l">
              <a:spcBef>
                <a:spcPts val="0"/>
              </a:spcBef>
              <a:spcAft>
                <a:spcPts val="0"/>
              </a:spcAft>
              <a:buNone/>
            </a:pPr>
            <a:r>
              <a:t/>
            </a:r>
            <a:endParaRPr sz="1600"/>
          </a:p>
        </p:txBody>
      </p:sp>
      <p:sp>
        <p:nvSpPr>
          <p:cNvPr id="521" name="Google Shape;52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2" name="Shape 4312"/>
        <p:cNvGrpSpPr/>
        <p:nvPr/>
      </p:nvGrpSpPr>
      <p:grpSpPr>
        <a:xfrm>
          <a:off x="0" y="0"/>
          <a:ext cx="0" cy="0"/>
          <a:chOff x="0" y="0"/>
          <a:chExt cx="0" cy="0"/>
        </a:xfrm>
      </p:grpSpPr>
      <p:sp>
        <p:nvSpPr>
          <p:cNvPr id="4313" name="Google Shape;4313;p17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4" name="Google Shape;4314;p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5" name="Google Shape;4315;p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551" name="Google Shape;5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0" i="0" lang="en-US" sz="1200" u="none" cap="none" strike="noStrike">
                <a:solidFill>
                  <a:srgbClr val="000000"/>
                </a:solidFill>
              </a:rPr>
              <a:t>CSE lưu trữ giá trị nhiệt độ của thiết bị bên ngoài khi nhận được yêu cầu sẽ kiểm tra thông tin quyền truy cập tài nguyên qua URI của tài nguyên &lt;accessControlPolicy&gt; trong thuộc tính accessControlPolicyIDs của tài nguyên đích và cấp quyền truy cập vào yêu cầu hoặc Bạn có thể từ chối.</a:t>
            </a:r>
            <a:endParaRPr/>
          </a:p>
          <a:p>
            <a:pPr indent="0" lvl="0" marL="0" marR="0" rtl="0" algn="l">
              <a:lnSpc>
                <a:spcPct val="100000"/>
              </a:lnSpc>
              <a:spcBef>
                <a:spcPts val="0"/>
              </a:spcBef>
              <a:spcAft>
                <a:spcPts val="0"/>
              </a:spcAft>
              <a:buClr>
                <a:schemeClr val="dk1"/>
              </a:buClr>
              <a:buSzPts val="1200"/>
              <a:buFont typeface="Arimo"/>
              <a:buNone/>
            </a:pPr>
            <a:r>
              <a:t/>
            </a:r>
            <a:endParaRPr b="0" i="0" sz="1200" u="none" cap="none" strike="noStrike">
              <a:solidFill>
                <a:srgbClr val="000000"/>
              </a:solidFill>
            </a:endParaRPr>
          </a:p>
        </p:txBody>
      </p:sp>
      <p:sp>
        <p:nvSpPr>
          <p:cNvPr id="574" name="Google Shape;57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Đăng ký (REG) </a:t>
            </a:r>
            <a:endParaRPr/>
          </a:p>
          <a:p>
            <a:pPr indent="0" lvl="0" marL="0" rtl="0" algn="l">
              <a:spcBef>
                <a:spcPts val="0"/>
              </a:spcBef>
              <a:spcAft>
                <a:spcPts val="0"/>
              </a:spcAft>
              <a:buClr>
                <a:schemeClr val="dk1"/>
              </a:buClr>
              <a:buSzPts val="1200"/>
              <a:buFont typeface="Noto Sans Symbols"/>
              <a:buNone/>
            </a:pPr>
            <a:r>
              <a:rPr lang="en-US"/>
              <a:t>REG CSF chịu trách nhiệm đăng ký giữa AE và CSE hoặc giữa CSE và CSE. Qua mối liên hệ đăng ký này có thể truy cập thực thể oneM2M đồng thời định cấu hình dịch vụ oneM2M qua quá trình truyền tải dữ liệu giữa thực thể oneM2M.</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dữ liệu và kho lưu trữ (DMR) </a:t>
            </a:r>
            <a:endParaRPr/>
          </a:p>
          <a:p>
            <a:pPr indent="0" lvl="0" marL="0" rtl="0" algn="l">
              <a:spcBef>
                <a:spcPts val="0"/>
              </a:spcBef>
              <a:spcAft>
                <a:spcPts val="0"/>
              </a:spcAft>
              <a:buClr>
                <a:schemeClr val="dk1"/>
              </a:buClr>
              <a:buSzPts val="1200"/>
              <a:buFont typeface="Noto Sans Symbols"/>
              <a:buNone/>
            </a:pPr>
            <a:r>
              <a:rPr lang="en-US"/>
              <a:t>Về cơ bản, DMR CSF có chức năng lưu trữ dữ liệu. Ngoài ra còn có chức năng phân kiểu dữ liệu, thay đổi định dạng dữ liệu và xử lý dữ liệu liên quan đến kiểu dữ liệu, thông tin ngữ nghĩa, thời gian và vị trí.</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thiết bị (DMG) </a:t>
            </a:r>
            <a:endParaRPr/>
          </a:p>
          <a:p>
            <a:pPr indent="0" lvl="0" marL="0" rtl="0" algn="l">
              <a:spcBef>
                <a:spcPts val="0"/>
              </a:spcBef>
              <a:spcAft>
                <a:spcPts val="0"/>
              </a:spcAft>
              <a:buClr>
                <a:schemeClr val="dk1"/>
              </a:buClr>
              <a:buSzPts val="1200"/>
              <a:buFont typeface="Noto Sans Symbols"/>
              <a:buNone/>
            </a:pPr>
            <a:r>
              <a:rPr lang="en-US"/>
              <a:t>DMG CSF là chức năng dịch vụ thông thường cung cấp các chức năng quản lý thiết bị. Quản lý thiết bị bao gồm quản lý firmware đã cài đặt trong thiết bị, quản lý tài nguyên phần cứng của thiết bị, quản lý cài đặt hoạt động của thiết bị và chẩn đoán.</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ứng dụng và dịch vụ (ASM) </a:t>
            </a:r>
            <a:endParaRPr/>
          </a:p>
          <a:p>
            <a:pPr indent="0" lvl="0" marL="0" rtl="0" algn="l">
              <a:spcBef>
                <a:spcPts val="0"/>
              </a:spcBef>
              <a:spcAft>
                <a:spcPts val="0"/>
              </a:spcAft>
              <a:buClr>
                <a:schemeClr val="dk1"/>
              </a:buClr>
              <a:buSzPts val="1200"/>
              <a:buFont typeface="Noto Sans Symbols"/>
              <a:buNone/>
            </a:pPr>
            <a:r>
              <a:rPr lang="en-US"/>
              <a:t>ASM CSF chịu trách nhiệm quản lý phần mềm AE và CSE đặt tại ADN, ASN, MN và IN. Tính năng này cho phép cài đặt lại, cập nhật, khắc phục sự cố và thiết lập cấu hình AE và CSE.</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Quản lý quá trình liên lạc và gửi thông báo (CMDH) </a:t>
            </a:r>
            <a:endParaRPr/>
          </a:p>
          <a:p>
            <a:pPr indent="0" lvl="0" marL="0" rtl="0" algn="l">
              <a:spcBef>
                <a:spcPts val="0"/>
              </a:spcBef>
              <a:spcAft>
                <a:spcPts val="0"/>
              </a:spcAft>
              <a:buClr>
                <a:schemeClr val="dk1"/>
              </a:buClr>
              <a:buSzPts val="1200"/>
              <a:buFont typeface="Noto Sans Symbols"/>
              <a:buNone/>
            </a:pPr>
            <a:r>
              <a:rPr lang="en-US"/>
              <a:t>Chịu trách nhiệm cung cấp dịch vụ truyền dữ liệu qua NSE giữa các CSE, giữa AE và CSE. CMDH CSF quyết định thời điểm gửi thông báo và kết nối mạng cần dùng.</a:t>
            </a:r>
            <a:endParaRPr/>
          </a:p>
          <a:p>
            <a:pPr indent="0" lvl="0" marL="0" rtl="0" algn="l">
              <a:spcBef>
                <a:spcPts val="0"/>
              </a:spcBef>
              <a:spcAft>
                <a:spcPts val="0"/>
              </a:spcAft>
              <a:buNone/>
            </a:pPr>
            <a:r>
              <a:t/>
            </a:r>
            <a:endParaRPr/>
          </a:p>
        </p:txBody>
      </p:sp>
      <p:sp>
        <p:nvSpPr>
          <p:cNvPr id="624" name="Google Shape;62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Tìm kiếm (DIS) </a:t>
            </a:r>
            <a:endParaRPr/>
          </a:p>
          <a:p>
            <a:pPr indent="0" lvl="0" marL="0" rtl="0" algn="l">
              <a:spcBef>
                <a:spcPts val="0"/>
              </a:spcBef>
              <a:spcAft>
                <a:spcPts val="0"/>
              </a:spcAft>
              <a:buClr>
                <a:schemeClr val="dk1"/>
              </a:buClr>
              <a:buSzPts val="1200"/>
              <a:buFont typeface="Noto Sans Symbols"/>
              <a:buNone/>
            </a:pPr>
            <a:r>
              <a:rPr lang="en-US"/>
              <a:t>Về cơ bản, DIS CSF cung cấp chức năng tìm kiếm thông tin dịch vụ có trong tài nguyên và thuộc tính của oneM2M. Thông thường, cung cấp chức năng tìm kiếm theo văn bản. Ngoài ra còn có thể cung cấp chức năng tìm kiếm theo tính năng.</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Vị trí (LOC) </a:t>
            </a:r>
            <a:endParaRPr/>
          </a:p>
          <a:p>
            <a:pPr indent="0" lvl="0" marL="0" rtl="0" algn="l">
              <a:spcBef>
                <a:spcPts val="0"/>
              </a:spcBef>
              <a:spcAft>
                <a:spcPts val="0"/>
              </a:spcAft>
              <a:buClr>
                <a:schemeClr val="dk1"/>
              </a:buClr>
              <a:buSzPts val="1200"/>
              <a:buFont typeface="Noto Sans Symbols"/>
              <a:buNone/>
            </a:pPr>
            <a:r>
              <a:rPr lang="en-US"/>
              <a:t>LOC CSF là CSF cung cấp phương pháp thu thập thông tin vị trí liên quan đến ASN và MN cho yêu cầu thông tin vị trí của AE.</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Bảo mật (SEC) </a:t>
            </a:r>
            <a:endParaRPr/>
          </a:p>
          <a:p>
            <a:pPr indent="0" lvl="0" marL="0" rtl="0" algn="l">
              <a:spcBef>
                <a:spcPts val="0"/>
              </a:spcBef>
              <a:spcAft>
                <a:spcPts val="0"/>
              </a:spcAft>
              <a:buClr>
                <a:schemeClr val="dk1"/>
              </a:buClr>
              <a:buSzPts val="1200"/>
              <a:buFont typeface="Noto Sans Symbols"/>
              <a:buNone/>
            </a:pPr>
            <a:r>
              <a:rPr lang="en-US"/>
              <a:t>SEC CSF là chức năng thông thường của nền tảng dịch vụ chung oneM2M và chịu trách nhiệm cung cấp các cơ chế bảo mật như cấp quyền truy cập và quản lý khóa mật mã.</a:t>
            </a:r>
            <a:endParaRPr/>
          </a:p>
          <a:p>
            <a:pPr indent="0" lvl="0" marL="0" rtl="0" algn="l">
              <a:spcBef>
                <a:spcPts val="0"/>
              </a:spcBef>
              <a:spcAft>
                <a:spcPts val="0"/>
              </a:spcAft>
              <a:buClr>
                <a:schemeClr val="dk1"/>
              </a:buClr>
              <a:buSzPts val="1200"/>
              <a:buFont typeface="Noto Sans Symbols"/>
              <a:buNone/>
            </a:pPr>
            <a:r>
              <a:rPr lang="en-US"/>
              <a:t> </a:t>
            </a:r>
            <a:endParaRPr/>
          </a:p>
          <a:p>
            <a:pPr indent="-171450" lvl="0" marL="171450" rtl="0" algn="l">
              <a:spcBef>
                <a:spcPts val="0"/>
              </a:spcBef>
              <a:spcAft>
                <a:spcPts val="0"/>
              </a:spcAft>
              <a:buClr>
                <a:schemeClr val="dk1"/>
              </a:buClr>
              <a:buSzPts val="1200"/>
              <a:buFont typeface="Noto Sans Symbols"/>
              <a:buChar char="▪"/>
            </a:pPr>
            <a:r>
              <a:rPr lang="en-US"/>
              <a:t>Quản lý theo nhóm (GMG) </a:t>
            </a:r>
            <a:endParaRPr/>
          </a:p>
          <a:p>
            <a:pPr indent="0" lvl="0" marL="0" rtl="0" algn="l">
              <a:spcBef>
                <a:spcPts val="0"/>
              </a:spcBef>
              <a:spcAft>
                <a:spcPts val="0"/>
              </a:spcAft>
              <a:buClr>
                <a:schemeClr val="dk1"/>
              </a:buClr>
              <a:buSzPts val="1200"/>
              <a:buFont typeface="Noto Sans Symbols"/>
              <a:buNone/>
            </a:pPr>
            <a:r>
              <a:rPr lang="en-US"/>
              <a:t>GMG CSF chịu trách nhiệm quản lý tài nguyên theo nhóm. Chức năng này cho phép quản lý các tài nguyên có vai trò tương tự nhau hoặc cần quản lý chung </a:t>
            </a:r>
            <a:endParaRPr/>
          </a:p>
          <a:p>
            <a:pPr indent="0" lvl="0" marL="0" rtl="0" algn="l">
              <a:spcBef>
                <a:spcPts val="0"/>
              </a:spcBef>
              <a:spcAft>
                <a:spcPts val="0"/>
              </a:spcAft>
              <a:buClr>
                <a:schemeClr val="dk1"/>
              </a:buClr>
              <a:buSzPts val="1200"/>
              <a:buFont typeface="Noto Sans Symbols"/>
              <a:buNone/>
            </a:pPr>
            <a:r>
              <a:rPr lang="en-US"/>
              <a:t>theo nhóm.</a:t>
            </a:r>
            <a:endParaRPr/>
          </a:p>
          <a:p>
            <a:pPr indent="0" lvl="0" marL="0" rtl="0" algn="l">
              <a:spcBef>
                <a:spcPts val="0"/>
              </a:spcBef>
              <a:spcAft>
                <a:spcPts val="0"/>
              </a:spcAft>
              <a:buClr>
                <a:schemeClr val="dk1"/>
              </a:buClr>
              <a:buSzPts val="1200"/>
              <a:buFont typeface="Noto Sans Symbols"/>
              <a:buNone/>
            </a:pPr>
            <a:r>
              <a:rPr lang="en-US"/>
              <a:t> </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Đăng ký và thông báo (SUB) </a:t>
            </a:r>
            <a:endParaRPr/>
          </a:p>
          <a:p>
            <a:pPr indent="0" lvl="0" marL="0" rtl="0" algn="l">
              <a:spcBef>
                <a:spcPts val="0"/>
              </a:spcBef>
              <a:spcAft>
                <a:spcPts val="0"/>
              </a:spcAft>
              <a:buClr>
                <a:schemeClr val="dk1"/>
              </a:buClr>
              <a:buSzPts val="1200"/>
              <a:buFont typeface="Noto Sans Symbols"/>
              <a:buNone/>
            </a:pPr>
            <a:r>
              <a:rPr lang="en-US"/>
              <a:t>SUB CSF chịu trách nhiệm quản lý thông tin đăng ký của tài nguyên và thông báo thông tin theo dõi và thay đổi liên quan về những tài nguyên đó, như các lần cập nhật tài nguyên và thuộc tính, tạo và xóa tài nguyên con, v.v.</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Truy cập dịch vụ mạng, thực hiện và kích hoạt dịch vụ (NSSE) </a:t>
            </a:r>
            <a:endParaRPr/>
          </a:p>
          <a:p>
            <a:pPr indent="0" lvl="0" marL="0" rtl="0" algn="l">
              <a:spcBef>
                <a:spcPts val="0"/>
              </a:spcBef>
              <a:spcAft>
                <a:spcPts val="0"/>
              </a:spcAft>
              <a:buClr>
                <a:schemeClr val="dk1"/>
              </a:buClr>
              <a:buSzPts val="1200"/>
              <a:buFont typeface="Noto Sans Symbols"/>
              <a:buNone/>
            </a:pPr>
            <a:r>
              <a:rPr lang="en-US"/>
              <a:t>NSSE CSF quản lý thông tin liên lạc liên quan đến mạng cơ sở và cung cấp các dịch vụ truy cập mạng qua điểm tham chiếu Mcn.</a:t>
            </a:r>
            <a:endParaRPr/>
          </a:p>
          <a:p>
            <a:pPr indent="0" lvl="0" marL="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Tính phí dịch vụ và thanh toán (SCA) </a:t>
            </a:r>
            <a:endParaRPr/>
          </a:p>
          <a:p>
            <a:pPr indent="0" lvl="0" marL="0" rtl="0" algn="l">
              <a:spcBef>
                <a:spcPts val="0"/>
              </a:spcBef>
              <a:spcAft>
                <a:spcPts val="0"/>
              </a:spcAft>
              <a:buClr>
                <a:schemeClr val="dk1"/>
              </a:buClr>
              <a:buSzPts val="1200"/>
              <a:buFont typeface="Noto Sans Symbols"/>
              <a:buNone/>
            </a:pPr>
            <a:r>
              <a:rPr lang="en-US"/>
              <a:t>SCA CSF cung cấp chức năng của hệ thống và phương thức thanh toán cho dịch vụ được cung cấp qua nền tảng dịch vụ chung oneM2M.</a:t>
            </a:r>
            <a:endParaRPr/>
          </a:p>
        </p:txBody>
      </p:sp>
      <p:sp>
        <p:nvSpPr>
          <p:cNvPr id="657" name="Google Shape;65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Tìm kiếm là tính năng cho phép tìm kiếm tài nguyên của một CSE cụ thể. Nói cách khác, mục tiêu tìm kiếm là tài nguyên, không phải thực thể.</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oneM2M áp dụng kiến trúc dựa trên tài nguyên và do dịch vụ hình thành tài nguyên nên quá trình tìm kiếm một dịch vụ cụ thể có thể bao gồm quá trình tìm kiếm tài nguyên.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Bên yêu cầu gửi thông báo yêu cầu nêu rõ điều kiện tìm kiếm tài nguyên cụ thể và bên nhận sẽ kiểm tra trong số các tài nguyên thuộc sở hữu của mình theo điều kiện đó và gửi lại danh sách tài nguyên.</a:t>
            </a:r>
            <a:endParaRPr/>
          </a:p>
        </p:txBody>
      </p:sp>
      <p:sp>
        <p:nvSpPr>
          <p:cNvPr id="700" name="Google Shape;70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b="0" i="0" sz="1200" u="none" cap="none" strike="noStrike">
              <a:solidFill>
                <a:srgbClr val="000000"/>
              </a:solidFill>
              <a:latin typeface="Arial"/>
              <a:ea typeface="Arial"/>
              <a:cs typeface="Arial"/>
              <a:sym typeface="Arial"/>
            </a:endParaRPr>
          </a:p>
        </p:txBody>
      </p:sp>
      <p:sp>
        <p:nvSpPr>
          <p:cNvPr id="788" name="Google Shape;78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30000"/>
              </a:lnSpc>
              <a:spcBef>
                <a:spcPts val="0"/>
              </a:spcBef>
              <a:spcAft>
                <a:spcPts val="0"/>
              </a:spcAft>
              <a:buClr>
                <a:schemeClr val="dk1"/>
              </a:buClr>
              <a:buSzPts val="1600"/>
              <a:buFont typeface="Noto Sans Symbols"/>
              <a:buNone/>
            </a:pPr>
            <a:r>
              <a:t/>
            </a:r>
            <a:endParaRPr sz="1600"/>
          </a:p>
        </p:txBody>
      </p:sp>
      <p:sp>
        <p:nvSpPr>
          <p:cNvPr id="830" name="Google Shape;83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b="0" i="0" sz="1200" u="none" cap="none" strike="noStrike">
              <a:solidFill>
                <a:srgbClr val="000000"/>
              </a:solidFill>
              <a:latin typeface="Arial"/>
              <a:ea typeface="Arial"/>
              <a:cs typeface="Arial"/>
              <a:sym typeface="Arial"/>
            </a:endParaRPr>
          </a:p>
        </p:txBody>
      </p:sp>
      <p:sp>
        <p:nvSpPr>
          <p:cNvPr id="848" name="Google Shape;84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Noto Sans Symbols"/>
              <a:buNone/>
            </a:pPr>
            <a:r>
              <a:t/>
            </a:r>
            <a:endParaRPr b="0" i="0" sz="1600" u="none" cap="none" strike="noStrike">
              <a:solidFill>
                <a:srgbClr val="5E5E5E"/>
              </a:solidFill>
              <a:latin typeface="Arial"/>
              <a:ea typeface="Arial"/>
              <a:cs typeface="Arial"/>
              <a:sym typeface="Arial"/>
            </a:endParaRPr>
          </a:p>
        </p:txBody>
      </p:sp>
      <p:sp>
        <p:nvSpPr>
          <p:cNvPr id="885" name="Google Shape;88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600"/>
          </a:p>
        </p:txBody>
      </p:sp>
      <p:sp>
        <p:nvSpPr>
          <p:cNvPr id="917" name="Google Shape;91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966" name="Google Shape;96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1053" name="Google Shape;105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0" name="Google Shape;109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dk1"/>
              </a:buClr>
              <a:buSzPts val="1200"/>
              <a:buFont typeface="Noto Sans Symbols"/>
              <a:buNone/>
            </a:pPr>
            <a:r>
              <a:t/>
            </a:r>
            <a:endParaRPr/>
          </a:p>
        </p:txBody>
      </p:sp>
      <p:sp>
        <p:nvSpPr>
          <p:cNvPr id="1224" name="Google Shape;122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39: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6" name="Google Shape;124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Noto Sans Symbols"/>
              <a:buChar char="▪"/>
            </a:pPr>
            <a:r>
              <a:rPr lang="en-US"/>
              <a:t>OCEAN (Open allianCE for iot stANdard) là một liên minh mở và đồng phát triển mã nguồn mở IoT được xây dựng theo các tiêu chuẩn công bố vào tháng 12 năm 2014 và hiện đang được hơn 700 tổ chức sử dụng.</a:t>
            </a:r>
            <a:endParaRPr/>
          </a:p>
          <a:p>
            <a:pPr indent="-95250" lvl="0" marL="171450" marR="0" rtl="0" algn="l">
              <a:lnSpc>
                <a:spcPct val="100000"/>
              </a:lnSpc>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Chính sách cấp phép BSD 3 điều khoản</a:t>
            </a:r>
            <a:endParaRPr/>
          </a:p>
          <a:p>
            <a:pPr indent="-171450" lvl="1" marL="628650" rtl="0" algn="l">
              <a:spcBef>
                <a:spcPts val="0"/>
              </a:spcBef>
              <a:spcAft>
                <a:spcPts val="0"/>
              </a:spcAft>
              <a:buClr>
                <a:schemeClr val="dk1"/>
              </a:buClr>
              <a:buSzPts val="1200"/>
              <a:buFont typeface="Arial"/>
              <a:buChar char="•"/>
            </a:pPr>
            <a:r>
              <a:rPr lang="en-US"/>
              <a:t>Được phép: Sử dụng cho mục đích thương mại, Sửa đổi, Phân phối, Bảo hành tận nơi</a:t>
            </a:r>
            <a:endParaRPr/>
          </a:p>
          <a:p>
            <a:pPr indent="-171450" lvl="1" marL="628650" rtl="0" algn="l">
              <a:spcBef>
                <a:spcPts val="0"/>
              </a:spcBef>
              <a:spcAft>
                <a:spcPts val="0"/>
              </a:spcAft>
              <a:buClr>
                <a:schemeClr val="dk1"/>
              </a:buClr>
              <a:buSzPts val="1200"/>
              <a:buFont typeface="Arial"/>
              <a:buChar char="•"/>
            </a:pPr>
            <a:r>
              <a:rPr lang="en-US"/>
              <a:t>Không được phép: Sử dụng nhãn hiệu, Giữ trách nhiệm</a:t>
            </a:r>
            <a:endParaRPr/>
          </a:p>
          <a:p>
            <a:pPr indent="-171450" lvl="1" marL="628650" rtl="0" algn="l">
              <a:spcBef>
                <a:spcPts val="0"/>
              </a:spcBef>
              <a:spcAft>
                <a:spcPts val="0"/>
              </a:spcAft>
              <a:buClr>
                <a:schemeClr val="dk1"/>
              </a:buClr>
              <a:buSzPts val="1200"/>
              <a:buFont typeface="Arial"/>
              <a:buChar char="•"/>
            </a:pPr>
            <a:r>
              <a:rPr lang="en-US"/>
              <a:t>Bắt buộc: Có Bản quyền, Giấy phép</a:t>
            </a:r>
            <a:endParaRPr/>
          </a:p>
          <a:p>
            <a:pPr indent="-95250" lvl="1" marL="628650" rtl="0" algn="l">
              <a:spcBef>
                <a:spcPts val="0"/>
              </a:spcBef>
              <a:spcAft>
                <a:spcPts val="0"/>
              </a:spcAft>
              <a:buClr>
                <a:schemeClr val="dk1"/>
              </a:buClr>
              <a:buSzPts val="1200"/>
              <a:buFont typeface="Arial"/>
              <a:buNone/>
            </a:pPr>
            <a:r>
              <a:t/>
            </a:r>
            <a:endParaRPr/>
          </a:p>
          <a:p>
            <a:pPr indent="-171450" lvl="0" marL="171450" rtl="0" algn="l">
              <a:spcBef>
                <a:spcPts val="0"/>
              </a:spcBef>
              <a:spcAft>
                <a:spcPts val="0"/>
              </a:spcAft>
              <a:buClr>
                <a:schemeClr val="dk1"/>
              </a:buClr>
              <a:buSzPts val="1200"/>
              <a:buFont typeface="Noto Sans Symbols"/>
              <a:buChar char="▪"/>
            </a:pPr>
            <a:r>
              <a:rPr lang="en-US"/>
              <a:t>Chính sách IPR: Chính sách quyền sở hữu trí tuệ</a:t>
            </a:r>
            <a:endParaRPr/>
          </a:p>
          <a:p>
            <a:pPr indent="-95250" lvl="0" marL="171450" rtl="0" algn="l">
              <a:spcBef>
                <a:spcPts val="0"/>
              </a:spcBef>
              <a:spcAft>
                <a:spcPts val="0"/>
              </a:spcAft>
              <a:buClr>
                <a:schemeClr val="dk1"/>
              </a:buClr>
              <a:buSzPts val="1200"/>
              <a:buFont typeface="Noto Sans Symbols"/>
              <a:buNone/>
            </a:pPr>
            <a:r>
              <a:t/>
            </a:r>
            <a:endParaRPr/>
          </a:p>
        </p:txBody>
      </p:sp>
      <p:sp>
        <p:nvSpPr>
          <p:cNvPr id="1259" name="Google Shape;125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0" name="Google Shape;129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Trang chủ của OCEAN có ba chức năng: “Open Source” (Mã nguồn mở), “OCEAN Lab” (Phòng nghiên cứu OCEAN) và “Tutorial” (Hướng dẫn).</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 Open Source (Mã nguồn mở): Mã nguồn mở như Mobius được chia thành sáu mục: IoT, Data &amp; Analysis (Dữ liệu và Phân tích), Interworking (Liên kết mạng), Application (Ứng dụng), Intelligence (Trí tuệ) và Tools (Công cụ).</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 OCEAN Lab (Phòng nghiên cứu OCEAN): OCEAN Lab là không gian bạn có thể giới thiệu nghiên cứu hoặc dịch vụ cũng như nghiên cứu về công nghệ mới bằng mã nguồn mở do OCEAN cung cấp hoặc mã nguồn mở liên quan.</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 Tutorial (Hướng dẫn): Chia sẻ bài thuyết trình và video liên quan đến mã nguồn mở</a:t>
            </a:r>
            <a:endParaRPr/>
          </a:p>
          <a:p>
            <a:pPr indent="0" lvl="0" marL="0" rtl="0" algn="l">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291" name="Google Shape;129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6" name="Google Shape;130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000"/>
              <a:t>URL tham khảo: https://github.com/IoTKETI</a:t>
            </a:r>
            <a:endParaRPr/>
          </a:p>
          <a:p>
            <a:pPr indent="0" lvl="0" marL="0" rtl="0" algn="l">
              <a:spcBef>
                <a:spcPts val="0"/>
              </a:spcBef>
              <a:spcAft>
                <a:spcPts val="0"/>
              </a:spcAft>
              <a:buNone/>
            </a:pPr>
            <a:r>
              <a:t/>
            </a:r>
            <a:endParaRPr/>
          </a:p>
        </p:txBody>
      </p:sp>
      <p:sp>
        <p:nvSpPr>
          <p:cNvPr id="1307" name="Google Shape;130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rPr lang="en-US"/>
              <a:t>Trước đây, mỗi công ty cung cấp nền tảng IoT đều cung cấp nền tảng chưa được tiêu chuẩn hóa của mình. Cấu trúc hàng dọc này gây ra rất nhiều vấn đề không </a:t>
            </a:r>
            <a:endParaRPr/>
          </a:p>
          <a:p>
            <a:pPr indent="0" lvl="0" marL="0" marR="0" rtl="0" algn="l">
              <a:lnSpc>
                <a:spcPct val="100000"/>
              </a:lnSpc>
              <a:spcBef>
                <a:spcPts val="0"/>
              </a:spcBef>
              <a:spcAft>
                <a:spcPts val="0"/>
              </a:spcAft>
              <a:buClr>
                <a:schemeClr val="dk1"/>
              </a:buClr>
              <a:buSzPts val="1200"/>
              <a:buFont typeface="Arimo"/>
              <a:buNone/>
            </a:pPr>
            <a:r>
              <a:rPr lang="en-US"/>
              <a:t>tương thích và hiện đang chuyển sang mô hình hàng ngang.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Nền tảng Mobius quản lý nhiều thông tin thiết bị IoT khác nhau để cung cấp dịch vụ Internet Vạn Vật (IoT) theo tiêu chuẩn quốc tế oneM2M đồng thời cho phép</a:t>
            </a:r>
            <a:endParaRPr/>
          </a:p>
          <a:p>
            <a:pPr indent="0" lvl="0" marL="0" rtl="0" algn="l">
              <a:spcBef>
                <a:spcPts val="0"/>
              </a:spcBef>
              <a:spcAft>
                <a:spcPts val="0"/>
              </a:spcAft>
              <a:buNone/>
            </a:pPr>
            <a:r>
              <a:rPr lang="en-US"/>
              <a:t>kiểm soát truy cập, xác thực, quản lý người dùng và kết hợp nhiều dịch vụ IoT của các thiết bị IoT này qua ứng dụng. Nền tảng cho dịch vụ.</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Mobius là nền tảng máy chủ Mobius được phát triển bằng ngôn ngữ JavaScript sử dụng node js. Nền tảng được phát triển theo tiêu chuẩn quốc tế oneM2M. Quá </a:t>
            </a:r>
            <a:endParaRPr/>
          </a:p>
          <a:p>
            <a:pPr indent="0" lvl="0" marL="0" rtl="0" algn="l">
              <a:spcBef>
                <a:spcPts val="0"/>
              </a:spcBef>
              <a:spcAft>
                <a:spcPts val="0"/>
              </a:spcAft>
              <a:buNone/>
            </a:pPr>
            <a:r>
              <a:rPr lang="en-US"/>
              <a:t>trình phát triển Mobius đã sử dụng Module Express thay vì sử dụng Express Framework của node js và nhiều module express khác của node js như http, mqtt cũng </a:t>
            </a:r>
            <a:endParaRPr/>
          </a:p>
          <a:p>
            <a:pPr indent="0" lvl="0" marL="0" rtl="0" algn="l">
              <a:spcBef>
                <a:spcPts val="0"/>
              </a:spcBef>
              <a:spcAft>
                <a:spcPts val="0"/>
              </a:spcAft>
              <a:buNone/>
            </a:pPr>
            <a:r>
              <a:rPr lang="en-US"/>
              <a:t>được sử dụng.</a:t>
            </a:r>
            <a:endParaRPr/>
          </a:p>
          <a:p>
            <a:pPr indent="0" lvl="0" marL="0" rtl="0" algn="l">
              <a:spcBef>
                <a:spcPts val="0"/>
              </a:spcBef>
              <a:spcAft>
                <a:spcPts val="0"/>
              </a:spcAft>
              <a:buNone/>
            </a:pPr>
            <a:r>
              <a:t/>
            </a:r>
            <a:endParaRPr/>
          </a:p>
        </p:txBody>
      </p:sp>
      <p:sp>
        <p:nvSpPr>
          <p:cNvPr id="1333" name="Google Shape;133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Nền tảng Mobius phối hợp với REST API (http, mqtt, coap, websocket) để làm việc với các thiết bị IoT như trình bày trong hình bên dưới.</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Nền tảng Mobius cung cấp giao thức Http, MQTT, COAP, WebSocket và API mở theo tiêu chuẩn oneM2M. Theo tiêu chuẩn oneM2M, cấu trúc dữ liệu của Mobius có cấu trúc tài nguyên phân cấp và về cơ bản, Mobius cung cấp phương thức REST API.</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Nền tảng Mobius bao gồm Máy chủ Http hỗ trợ API mở Http, Máy chủ MQTT hỗ trợ MQTT, Máy chủ COAP hỗ trợ COAP, Máy chủ WebSocket hỗ trợ WebSocket và DB hỗ trợ lưu trữ tài nguyên sử dụng MySQL DBMS.</a:t>
            </a:r>
            <a:endParaRPr/>
          </a:p>
          <a:p>
            <a:pPr indent="0" lvl="0" marL="0" rtl="0" algn="l">
              <a:spcBef>
                <a:spcPts val="0"/>
              </a:spcBef>
              <a:spcAft>
                <a:spcPts val="0"/>
              </a:spcAft>
              <a:buNone/>
            </a:pPr>
            <a:r>
              <a:t/>
            </a:r>
            <a:endParaRPr/>
          </a:p>
        </p:txBody>
      </p:sp>
      <p:sp>
        <p:nvSpPr>
          <p:cNvPr id="1414" name="Google Shape;141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US"/>
              <a:t>Nền tảng Mobius sẽ tự động tạo API có thể truy cập tài nguyên khi tạo tài nguyên và cung cấp API mở là REST API.</a:t>
            </a:r>
            <a:endParaRPr/>
          </a:p>
          <a:p>
            <a:pPr indent="-95250" lvl="0" marL="171450" rtl="0" algn="l">
              <a:spcBef>
                <a:spcPts val="0"/>
              </a:spcBef>
              <a:spcAft>
                <a:spcPts val="0"/>
              </a:spcAft>
              <a:buClr>
                <a:schemeClr val="dk1"/>
              </a:buClr>
              <a:buSzPts val="1200"/>
              <a:buFont typeface="Noto Sans Symbols"/>
              <a:buNone/>
            </a:pPr>
            <a:r>
              <a:t/>
            </a:r>
            <a:endParaRPr/>
          </a:p>
          <a:p>
            <a:pPr indent="-171450" lvl="0" marL="171450" rtl="0" algn="l">
              <a:spcBef>
                <a:spcPts val="0"/>
              </a:spcBef>
              <a:spcAft>
                <a:spcPts val="0"/>
              </a:spcAft>
              <a:buClr>
                <a:schemeClr val="dk1"/>
              </a:buClr>
              <a:buSzPts val="1200"/>
              <a:buFont typeface="Noto Sans Symbols"/>
              <a:buChar char="▪"/>
            </a:pPr>
            <a:r>
              <a:rPr lang="en-US"/>
              <a:t>Nền tảng Mobius kết nối thiết bị và ứng dụng, hỗ trợ giao thức HTTP, CoAP, MQTT và WebSocket để kết nối thiết bị đồng thời định cấu hình DB lưu trữ tài nguyên bằng MySQL.</a:t>
            </a:r>
            <a:endParaRPr/>
          </a:p>
          <a:p>
            <a:pPr indent="0" lvl="0" marL="0" rtl="0" algn="l">
              <a:spcBef>
                <a:spcPts val="0"/>
              </a:spcBef>
              <a:spcAft>
                <a:spcPts val="0"/>
              </a:spcAft>
              <a:buNone/>
            </a:pPr>
            <a:r>
              <a:t/>
            </a:r>
            <a:endParaRPr/>
          </a:p>
        </p:txBody>
      </p:sp>
      <p:sp>
        <p:nvSpPr>
          <p:cNvPr id="1533" name="Google Shape;153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2" name="Google Shape;157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3" name="Google Shape;164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OneM2M là Dự án hợp tác do các tổ chức xây dựng tiêu chuẩn trên thế giới thành lập nhằm triển khai công nghệ tiêu chuẩn chung trong IoT</a:t>
            </a:r>
            <a:endParaRPr/>
          </a:p>
          <a:p>
            <a:pPr indent="-171450" lvl="1" marL="628650" rtl="0" algn="l">
              <a:spcBef>
                <a:spcPts val="0"/>
              </a:spcBef>
              <a:spcAft>
                <a:spcPts val="0"/>
              </a:spcAft>
              <a:buClr>
                <a:schemeClr val="dk1"/>
              </a:buClr>
              <a:buSzPts val="1200"/>
              <a:buFont typeface="Arial"/>
              <a:buChar char="•"/>
            </a:pPr>
            <a:r>
              <a:rPr lang="en-US"/>
              <a:t>Tổ chức chính: Cơ quan tiêu chuẩn hóa chính gồm TTA ETSI, TIA ATIS, ARIB TTC, CCSA, v.v. </a:t>
            </a:r>
            <a:endParaRPr/>
          </a:p>
          <a:p>
            <a:pPr indent="-171450" lvl="1" marL="628650" rtl="0" algn="l">
              <a:spcBef>
                <a:spcPts val="0"/>
              </a:spcBef>
              <a:spcAft>
                <a:spcPts val="0"/>
              </a:spcAft>
              <a:buClr>
                <a:schemeClr val="dk1"/>
              </a:buClr>
              <a:buSzPts val="1200"/>
              <a:buFont typeface="Arial"/>
              <a:buChar char="•"/>
            </a:pPr>
            <a:r>
              <a:rPr lang="en-US"/>
              <a:t>Tổ chức tham dự: Có 226 tổ chức gồm SKT, KT, LGU+, AT&amp;T, Samsung, Qualcomm và Cisco.</a:t>
            </a:r>
            <a:endParaRPr/>
          </a:p>
          <a:p>
            <a:pPr indent="0" lvl="0" marL="0" rtl="0" algn="l">
              <a:spcBef>
                <a:spcPts val="0"/>
              </a:spcBef>
              <a:spcAft>
                <a:spcPts val="0"/>
              </a:spcAft>
              <a:buNone/>
            </a:pPr>
            <a:r>
              <a:t/>
            </a:r>
            <a:endParaRPr b="0" i="0" sz="1200">
              <a:solidFill>
                <a:schemeClr val="dk1"/>
              </a:solidFill>
            </a:endParaRPr>
          </a:p>
          <a:p>
            <a:pPr indent="0" lvl="0" marL="0" rtl="0" algn="l">
              <a:spcBef>
                <a:spcPts val="0"/>
              </a:spcBef>
              <a:spcAft>
                <a:spcPts val="0"/>
              </a:spcAft>
              <a:buNone/>
            </a:pPr>
            <a:r>
              <a:t/>
            </a:r>
            <a:endParaRPr b="0" i="0" sz="1200">
              <a:solidFill>
                <a:schemeClr val="dk1"/>
              </a:solidFill>
            </a:endParaRPr>
          </a:p>
          <a:p>
            <a:pPr indent="0" lvl="0" marL="0" marR="0" rtl="0" algn="l">
              <a:lnSpc>
                <a:spcPct val="100000"/>
              </a:lnSpc>
              <a:spcBef>
                <a:spcPts val="0"/>
              </a:spcBef>
              <a:spcAft>
                <a:spcPts val="0"/>
              </a:spcAft>
              <a:buClr>
                <a:schemeClr val="dk1"/>
              </a:buClr>
              <a:buSzPts val="1200"/>
              <a:buFont typeface="Arimo"/>
              <a:buNone/>
            </a:pPr>
            <a:r>
              <a:rPr b="0" i="0" lang="en-US" sz="1200">
                <a:solidFill>
                  <a:schemeClr val="dk1"/>
                </a:solidFill>
              </a:rPr>
              <a:t>Tham khảo thêm tại: http://www.onem2m.org</a:t>
            </a:r>
            <a:endParaRPr/>
          </a:p>
          <a:p>
            <a:pPr indent="0" lvl="0" marL="0" rtl="0" algn="l">
              <a:spcBef>
                <a:spcPts val="0"/>
              </a:spcBef>
              <a:spcAft>
                <a:spcPts val="0"/>
              </a:spcAft>
              <a:buNone/>
            </a:pPr>
            <a:r>
              <a:rPr b="0" i="0" lang="en-US" sz="1200">
                <a:solidFill>
                  <a:schemeClr val="dk1"/>
                </a:solidFill>
              </a:rPr>
              <a:t>Mục đích và mục tiêu của oneM2M là xây dựng chỉ dẫn kỹ thuật giải quyết nhu cầu về Tầng dịch vụ M2M chung có thể sẵn sàng tích hợp vào nhiều phần cứng và </a:t>
            </a:r>
            <a:endParaRPr b="0" i="0" sz="1200">
              <a:solidFill>
                <a:schemeClr val="dk1"/>
              </a:solidFill>
            </a:endParaRPr>
          </a:p>
          <a:p>
            <a:pPr indent="0" lvl="0" marL="0" rtl="0" algn="l">
              <a:spcBef>
                <a:spcPts val="0"/>
              </a:spcBef>
              <a:spcAft>
                <a:spcPts val="0"/>
              </a:spcAft>
              <a:buNone/>
            </a:pPr>
            <a:r>
              <a:rPr b="0" i="0" lang="en-US" sz="1200">
                <a:solidFill>
                  <a:schemeClr val="dk1"/>
                </a:solidFill>
              </a:rPr>
              <a:t>phần mềm khác nhau đồng thời dựa vào đó để kết nối với vô số thiết bị trong trường này với máy chủ ứng dụng M2M trên toàn thế giới. </a:t>
            </a:r>
            <a:endParaRPr/>
          </a:p>
        </p:txBody>
      </p:sp>
      <p:sp>
        <p:nvSpPr>
          <p:cNvPr id="191" name="Google Shape;1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1" name="Google Shape;168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5" name="Google Shape;176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3" name="Google Shape;1813;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4" name="Google Shape;1814;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n-US">
                <a:solidFill>
                  <a:srgbClr val="000000"/>
                </a:solidFill>
                <a:latin typeface="Arial"/>
                <a:ea typeface="Arial"/>
                <a:cs typeface="Arial"/>
                <a:sym typeface="Arial"/>
              </a:rPr>
              <a:t>Dưới đây là các thông số kỹ thuật của Raspberry Pi 3.</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SoC: </a:t>
            </a:r>
            <a:r>
              <a:rPr b="0" i="0" lang="en-US" sz="1200">
                <a:solidFill>
                  <a:schemeClr val="dk1"/>
                </a:solidFill>
                <a:latin typeface="Arial"/>
                <a:ea typeface="Arial"/>
                <a:cs typeface="Arial"/>
                <a:sym typeface="Arial"/>
              </a:rPr>
              <a:t>Broadcom BCM2837 (CPU, GPU, DSP và SDR SDRAM)</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CPU: Bộ vi xử lý bốn lõi 1.2 Ghz 64-bit ARMv7</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GPU: </a:t>
            </a:r>
            <a:r>
              <a:rPr b="0" i="0" lang="en-US" sz="1200">
                <a:solidFill>
                  <a:schemeClr val="dk1"/>
                </a:solidFill>
                <a:latin typeface="Arial"/>
                <a:ea typeface="Arial"/>
                <a:cs typeface="Arial"/>
                <a:sym typeface="Arial"/>
              </a:rPr>
              <a:t>Broadcom</a:t>
            </a:r>
            <a:r>
              <a:rPr lang="en-US">
                <a:solidFill>
                  <a:srgbClr val="000000"/>
                </a:solidFill>
                <a:latin typeface="Arial"/>
                <a:ea typeface="Arial"/>
                <a:cs typeface="Arial"/>
                <a:sym typeface="Arial"/>
              </a:rPr>
              <a:t> VideoCore IV MP2 400 MHz</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a:solidFill>
                  <a:srgbClr val="000000"/>
                </a:solidFill>
                <a:latin typeface="Arial"/>
                <a:ea typeface="Arial"/>
                <a:cs typeface="Arial"/>
                <a:sym typeface="Arial"/>
              </a:rPr>
              <a:t>Bộ nhớ </a:t>
            </a:r>
            <a:r>
              <a:rPr lang="en-US">
                <a:solidFill>
                  <a:srgbClr val="000000"/>
                </a:solidFill>
                <a:latin typeface="Arial"/>
                <a:ea typeface="Arial"/>
                <a:cs typeface="Arial"/>
                <a:sym typeface="Arial"/>
              </a:rPr>
              <a:t>(SDRAM): </a:t>
            </a:r>
            <a:r>
              <a:rPr b="1" lang="en-US">
                <a:solidFill>
                  <a:srgbClr val="000000"/>
                </a:solidFill>
                <a:latin typeface="Arial"/>
                <a:ea typeface="Arial"/>
                <a:cs typeface="Arial"/>
                <a:sym typeface="Arial"/>
              </a:rPr>
              <a:t>1GB</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Cổng USB 2.0: 4</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Ngõ ra video: HDMI (phiên bản 1.3 và 1.4)</a:t>
            </a:r>
            <a:endParaRPr/>
          </a:p>
          <a:p>
            <a:pPr indent="-171450" lvl="0" marL="171450" marR="0" rtl="0" algn="l">
              <a:lnSpc>
                <a:spcPct val="100000"/>
              </a:lnSpc>
              <a:spcBef>
                <a:spcPts val="0"/>
              </a:spcBef>
              <a:spcAft>
                <a:spcPts val="0"/>
              </a:spcAft>
              <a:buClr>
                <a:srgbClr val="000000"/>
              </a:buClr>
              <a:buSzPts val="1200"/>
              <a:buFont typeface="Arial"/>
              <a:buChar char="•"/>
            </a:pPr>
            <a:r>
              <a:rPr lang="en-US">
                <a:solidFill>
                  <a:srgbClr val="000000"/>
                </a:solidFill>
                <a:latin typeface="Arial"/>
                <a:ea typeface="Arial"/>
                <a:cs typeface="Arial"/>
                <a:sym typeface="Arial"/>
              </a:rPr>
              <a:t>Ngõ ra âm thanh: Giắc âm thanh 3,5 mm, âm thanh kỹ thuật số qua HDMI</a:t>
            </a:r>
            <a:endParaRPr/>
          </a:p>
          <a:p>
            <a:pPr indent="-171450" lvl="0" marL="171450" marR="0" rtl="0" algn="l">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Bộ nhớ ngoài</a:t>
            </a:r>
            <a:r>
              <a:rPr lang="en-US">
                <a:solidFill>
                  <a:srgbClr val="000000"/>
                </a:solidFill>
                <a:latin typeface="Arial"/>
                <a:ea typeface="Arial"/>
                <a:cs typeface="Arial"/>
                <a:sym typeface="Arial"/>
              </a:rPr>
              <a:t>: </a:t>
            </a:r>
            <a:r>
              <a:rPr b="1" lang="en-US">
                <a:solidFill>
                  <a:srgbClr val="000000"/>
                </a:solidFill>
                <a:latin typeface="Arial"/>
                <a:ea typeface="Arial"/>
                <a:cs typeface="Arial"/>
                <a:sym typeface="Arial"/>
              </a:rPr>
              <a:t>Micro </a:t>
            </a:r>
            <a:r>
              <a:rPr lang="en-US">
                <a:solidFill>
                  <a:srgbClr val="000000"/>
                </a:solidFill>
                <a:latin typeface="Arial"/>
                <a:ea typeface="Arial"/>
                <a:cs typeface="Arial"/>
                <a:sym typeface="Arial"/>
              </a:rPr>
              <a:t>SD</a:t>
            </a:r>
            <a:br>
              <a:rPr lang="en-US">
                <a:solidFill>
                  <a:srgbClr val="000000"/>
                </a:solidFill>
                <a:latin typeface="Arial"/>
                <a:ea typeface="Arial"/>
                <a:cs typeface="Arial"/>
                <a:sym typeface="Arial"/>
              </a:rPr>
            </a:br>
            <a:r>
              <a:rPr b="0" i="0" lang="en-US" sz="1200">
                <a:solidFill>
                  <a:schemeClr val="dk1"/>
                </a:solidFill>
                <a:latin typeface="Arial"/>
                <a:ea typeface="Arial"/>
                <a:cs typeface="Arial"/>
                <a:sym typeface="Arial"/>
              </a:rPr>
              <a:t>mạng tích hợp sẵn</a:t>
            </a:r>
            <a:r>
              <a:rPr lang="en-US">
                <a:solidFill>
                  <a:srgbClr val="000000"/>
                </a:solidFill>
                <a:latin typeface="Arial"/>
                <a:ea typeface="Arial"/>
                <a:cs typeface="Arial"/>
                <a:sym typeface="Arial"/>
              </a:rPr>
              <a:t>: 10/100 Mbit/s Ethernet</a:t>
            </a:r>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1914" name="Google Shape;191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7" name="Google Shape;1967;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2" name="Google Shape;198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3" name="Google Shape;198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solidFill>
                  <a:schemeClr val="dk1"/>
                </a:solidFill>
              </a:rPr>
              <a:t>AE (Thực thể ứng dụng): Logic ứng dụng cung cấp dịch vụ được nhận dạng bằng AE-ID.</a:t>
            </a:r>
            <a:endParaRPr/>
          </a:p>
          <a:p>
            <a:pPr indent="-171450" lvl="0" marL="171450" rtl="0" algn="l">
              <a:spcBef>
                <a:spcPts val="0"/>
              </a:spcBef>
              <a:spcAft>
                <a:spcPts val="0"/>
              </a:spcAft>
              <a:buClr>
                <a:schemeClr val="dk1"/>
              </a:buClr>
              <a:buSzPts val="1200"/>
              <a:buFont typeface="Arial"/>
              <a:buChar char="•"/>
            </a:pPr>
            <a:r>
              <a:rPr lang="en-US">
                <a:solidFill>
                  <a:schemeClr val="dk1"/>
                </a:solidFill>
              </a:rPr>
              <a:t>CSE (Thực thể dịch vụ chung): Cung cấp chức năng của nền tảng dịch vụ chung. Nhận dạng bằng CSE-ID, gồm 12 Chức năng dịch vụ chung (CSF).</a:t>
            </a:r>
            <a:endParaRPr/>
          </a:p>
          <a:p>
            <a:pPr indent="-171450" lvl="0" marL="171450" rtl="0" algn="l">
              <a:spcBef>
                <a:spcPts val="0"/>
              </a:spcBef>
              <a:spcAft>
                <a:spcPts val="0"/>
              </a:spcAft>
              <a:buClr>
                <a:schemeClr val="dk1"/>
              </a:buClr>
              <a:buSzPts val="1200"/>
              <a:buFont typeface="Arial"/>
              <a:buChar char="•"/>
            </a:pPr>
            <a:r>
              <a:rPr lang="en-US">
                <a:solidFill>
                  <a:schemeClr val="dk1"/>
                </a:solidFill>
              </a:rPr>
              <a:t>NSE (Thực thể dịch vụ mạng): Cung cấp dịch vụ mạng</a:t>
            </a:r>
            <a:endParaRPr/>
          </a:p>
          <a:p>
            <a:pPr indent="-171450" lvl="0" marL="171450" marR="0" rtl="0" algn="l">
              <a:lnSpc>
                <a:spcPct val="100000"/>
              </a:lnSpc>
              <a:spcBef>
                <a:spcPts val="360"/>
              </a:spcBef>
              <a:spcAft>
                <a:spcPts val="0"/>
              </a:spcAft>
              <a:buClr>
                <a:schemeClr val="dk1"/>
              </a:buClr>
              <a:buSzPts val="1200"/>
              <a:buFont typeface="Arial"/>
              <a:buChar char="•"/>
            </a:pPr>
            <a:r>
              <a:rPr lang="en-US">
                <a:solidFill>
                  <a:schemeClr val="dk1"/>
                </a:solidFill>
              </a:rPr>
              <a:t>Mca: </a:t>
            </a:r>
            <a:r>
              <a:rPr lang="en-US" sz="1200"/>
              <a:t>là điểm kết nối giữa AE và CSE. AE là điểm kết nối của API để sử dụng các chức năng dịch vụ chung do CSE cung cấp và điểm kết nối để liên lạc giữa CSE </a:t>
            </a:r>
            <a:endParaRPr sz="1200"/>
          </a:p>
          <a:p>
            <a:pPr indent="0" lvl="0" marL="0" marR="0" rtl="0" algn="l">
              <a:lnSpc>
                <a:spcPct val="100000"/>
              </a:lnSpc>
              <a:spcBef>
                <a:spcPts val="360"/>
              </a:spcBef>
              <a:spcAft>
                <a:spcPts val="0"/>
              </a:spcAft>
              <a:buClr>
                <a:schemeClr val="dk1"/>
              </a:buClr>
              <a:buSzPts val="1200"/>
              <a:buFont typeface="Arial"/>
              <a:buNone/>
            </a:pPr>
            <a:r>
              <a:rPr lang="en-US" sz="1200"/>
              <a:t>và AE.</a:t>
            </a:r>
            <a:endParaRPr/>
          </a:p>
          <a:p>
            <a:pPr indent="-171450" lvl="0" marL="171450" marR="0" rtl="0" algn="l">
              <a:lnSpc>
                <a:spcPct val="100000"/>
              </a:lnSpc>
              <a:spcBef>
                <a:spcPts val="360"/>
              </a:spcBef>
              <a:spcAft>
                <a:spcPts val="0"/>
              </a:spcAft>
              <a:buClr>
                <a:schemeClr val="dk1"/>
              </a:buClr>
              <a:buSzPts val="1200"/>
              <a:buFont typeface="Arial"/>
              <a:buChar char="•"/>
            </a:pPr>
            <a:r>
              <a:rPr lang="en-US">
                <a:solidFill>
                  <a:schemeClr val="dk1"/>
                </a:solidFill>
              </a:rPr>
              <a:t>Mcc: </a:t>
            </a:r>
            <a:r>
              <a:rPr lang="en-US" sz="1200"/>
              <a:t>là điểm đan xen giữa hai CSE. Các điểm kết nối cho phép cung cấp dịch vụ và liên lạc giữa CSE và các CSE khác.</a:t>
            </a:r>
            <a:endParaRPr/>
          </a:p>
          <a:p>
            <a:pPr indent="-171450" lvl="0" marL="171450" marR="0" rtl="0" algn="l">
              <a:lnSpc>
                <a:spcPct val="100000"/>
              </a:lnSpc>
              <a:spcBef>
                <a:spcPts val="360"/>
              </a:spcBef>
              <a:spcAft>
                <a:spcPts val="0"/>
              </a:spcAft>
              <a:buClr>
                <a:schemeClr val="dk1"/>
              </a:buClr>
              <a:buSzPts val="1200"/>
              <a:buFont typeface="Arial"/>
              <a:buChar char="•"/>
            </a:pPr>
            <a:r>
              <a:rPr lang="en-US">
                <a:solidFill>
                  <a:schemeClr val="dk1"/>
                </a:solidFill>
              </a:rPr>
              <a:t>Mcn: </a:t>
            </a:r>
            <a:r>
              <a:rPr lang="en-US" sz="1200"/>
              <a:t>là điểm đan xen giữa CSE và NSE. CSE là điểm kết nối có sẵn các chức năng dịch vụ mạng do NSE cung cấp và điểm kết nối truyền dữ liệu vào mạng.</a:t>
            </a:r>
            <a:endParaRPr/>
          </a:p>
          <a:p>
            <a:pPr indent="-171450" lvl="0" marL="171450" rtl="0" algn="l">
              <a:spcBef>
                <a:spcPts val="0"/>
              </a:spcBef>
              <a:spcAft>
                <a:spcPts val="0"/>
              </a:spcAft>
              <a:buClr>
                <a:schemeClr val="dk1"/>
              </a:buClr>
              <a:buSzPts val="1200"/>
              <a:buFont typeface="Arial"/>
              <a:buChar char="•"/>
            </a:pPr>
            <a:r>
              <a:rPr lang="en-US">
                <a:solidFill>
                  <a:schemeClr val="dk1"/>
                </a:solidFill>
              </a:rPr>
              <a:t>Mcc’: </a:t>
            </a:r>
            <a:r>
              <a:rPr lang="en-US" sz="1200"/>
              <a:t>là điểm kết nối giữa các CSE tùy thuộc vào các nhà cung cấp dịch vụ khác nhau. Điểm kết nối hỗ trợ cung cấp dịch vụ và liên lạc giữa các CSE của nhiều nhà cung cấp dịch vụ.</a:t>
            </a:r>
            <a:endParaRPr/>
          </a:p>
          <a:p>
            <a:pPr indent="0" lvl="0" marL="0" rtl="0" algn="l">
              <a:spcBef>
                <a:spcPts val="0"/>
              </a:spcBef>
              <a:spcAft>
                <a:spcPts val="0"/>
              </a:spcAft>
              <a:buNone/>
            </a:pPr>
            <a:r>
              <a:t/>
            </a:r>
            <a:endParaRPr/>
          </a:p>
        </p:txBody>
      </p:sp>
      <p:sp>
        <p:nvSpPr>
          <p:cNvPr id="212" name="Google Shape;21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2" name="Google Shape;199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3" name="Google Shape;1993;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2" name="Google Shape;2002;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3" name="Google Shape;2003;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1" name="Google Shape;203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sudo apt-get update  // Cập nhật Raspberry Pi</a:t>
            </a:r>
            <a:endParaRPr/>
          </a:p>
          <a:p>
            <a:pPr indent="0" lvl="0" marL="0" rtl="0" algn="l">
              <a:spcBef>
                <a:spcPts val="0"/>
              </a:spcBef>
              <a:spcAft>
                <a:spcPts val="0"/>
              </a:spcAft>
              <a:buNone/>
            </a:pPr>
            <a:r>
              <a:rPr lang="en-US"/>
              <a:t>$ sudo apt-get install samba samba-common-bin   // Cài đặt Samba</a:t>
            </a:r>
            <a:endParaRPr/>
          </a:p>
          <a:p>
            <a:pPr indent="0" lvl="0" marL="0" rtl="0" algn="l">
              <a:spcBef>
                <a:spcPts val="0"/>
              </a:spcBef>
              <a:spcAft>
                <a:spcPts val="0"/>
              </a:spcAft>
              <a:buNone/>
            </a:pPr>
            <a:r>
              <a:rPr lang="en-US"/>
              <a:t>$ sudo smbpasswd –a pi   // Cài đặt mật khẩu Samba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Trong lớp, học sinh thường quên mật khẩu nên hãy đặt mật khẩu Samba thành “pi”</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Samba bắt nguồn từ giao thức server message block gọi là SMB, một giao thức tiêu chuẩn được hệ thống tệp tin của mạng Windows sử dụng.</a:t>
            </a:r>
            <a:endParaRPr/>
          </a:p>
          <a:p>
            <a:pPr indent="-95250" lvl="0" marL="171450" rtl="0" algn="l">
              <a:spcBef>
                <a:spcPts val="0"/>
              </a:spcBef>
              <a:spcAft>
                <a:spcPts val="0"/>
              </a:spcAft>
              <a:buClr>
                <a:schemeClr val="dk1"/>
              </a:buClr>
              <a:buSzPts val="1200"/>
              <a:buFont typeface="Noto Sans Symbols"/>
              <a:buNone/>
            </a:pPr>
            <a:r>
              <a:t/>
            </a:r>
            <a:endParaRPr b="0" i="0" sz="1200">
              <a:solidFill>
                <a:schemeClr val="dk1"/>
              </a:solidFill>
            </a:endParaRPr>
          </a:p>
          <a:p>
            <a:pPr indent="-171450" lvl="0" marL="171450" rtl="0" algn="l">
              <a:spcBef>
                <a:spcPts val="0"/>
              </a:spcBef>
              <a:spcAft>
                <a:spcPts val="0"/>
              </a:spcAft>
              <a:buClr>
                <a:schemeClr val="dk1"/>
              </a:buClr>
              <a:buSzPts val="1200"/>
              <a:buFont typeface="Noto Sans Symbols"/>
              <a:buChar char="▪"/>
            </a:pPr>
            <a:r>
              <a:rPr b="0" i="0" lang="en-US" sz="1200">
                <a:solidFill>
                  <a:schemeClr val="dk1"/>
                </a:solidFill>
              </a:rPr>
              <a:t>mục đích sử dụng </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rPr>
              <a:t>Chia sẻ tài nguyên giữa Linux và hệ điều hành không đồng nhất (Windows, Mac, Unix, v.v.)</a:t>
            </a:r>
            <a:endParaRPr/>
          </a:p>
          <a:p>
            <a:pPr indent="-171450" lvl="1" marL="628650" rtl="0" algn="l">
              <a:spcBef>
                <a:spcPts val="0"/>
              </a:spcBef>
              <a:spcAft>
                <a:spcPts val="0"/>
              </a:spcAft>
              <a:buClr>
                <a:schemeClr val="dk1"/>
              </a:buClr>
              <a:buSzPts val="1200"/>
              <a:buFont typeface="Arial"/>
              <a:buChar char="•"/>
            </a:pPr>
            <a:r>
              <a:rPr b="0" i="0" lang="en-US" sz="1200">
                <a:solidFill>
                  <a:schemeClr val="dk1"/>
                </a:solidFill>
              </a:rPr>
              <a:t>Chia sẻ các thiết bị như máy in</a:t>
            </a:r>
            <a:endParaRPr/>
          </a:p>
          <a:p>
            <a:pPr indent="0" lvl="0" marL="0" rtl="0" algn="l">
              <a:spcBef>
                <a:spcPts val="0"/>
              </a:spcBef>
              <a:spcAft>
                <a:spcPts val="0"/>
              </a:spcAft>
              <a:buNone/>
            </a:pPr>
            <a:r>
              <a:t/>
            </a:r>
            <a:endParaRPr b="0" i="0" sz="1200">
              <a:solidFill>
                <a:schemeClr val="dk1"/>
              </a:solidFill>
            </a:endParaRPr>
          </a:p>
          <a:p>
            <a:pPr indent="0" lvl="0" marL="0" rtl="0" algn="l">
              <a:spcBef>
                <a:spcPts val="0"/>
              </a:spcBef>
              <a:spcAft>
                <a:spcPts val="0"/>
              </a:spcAft>
              <a:buNone/>
            </a:pPr>
            <a:r>
              <a:rPr b="0" i="0" lang="en-US" sz="1200">
                <a:solidFill>
                  <a:schemeClr val="dk1"/>
                </a:solidFill>
              </a:rPr>
              <a:t>Samba có thể hoạt động với các miền máy chủ Windows đồng thời hoạt động như một bộ điều khiển miền chính (PDC) hoặc một thành viên trong miền.</a:t>
            </a:r>
            <a:endParaRPr/>
          </a:p>
          <a:p>
            <a:pPr indent="0" lvl="0" marL="0" rtl="0" algn="l">
              <a:spcBef>
                <a:spcPts val="0"/>
              </a:spcBef>
              <a:spcAft>
                <a:spcPts val="0"/>
              </a:spcAft>
              <a:buNone/>
            </a:pPr>
            <a:r>
              <a:rPr b="0" i="0" lang="en-US" sz="1200">
                <a:solidFill>
                  <a:schemeClr val="dk1"/>
                </a:solidFill>
              </a:rPr>
              <a:t>Đây là giao thức tiêu chuẩn trên hầu hết biến thể của Linux và là dịch vụ hệ thống mặc định trên hầu hết hệ điều hành Unix khác.</a:t>
            </a:r>
            <a:endParaRPr/>
          </a:p>
        </p:txBody>
      </p:sp>
      <p:sp>
        <p:nvSpPr>
          <p:cNvPr id="2032" name="Google Shape;203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6" name="Google Shape;205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mo"/>
              <a:buNone/>
            </a:pPr>
            <a:r>
              <a:t/>
            </a:r>
            <a:endParaRPr/>
          </a:p>
        </p:txBody>
      </p:sp>
      <p:sp>
        <p:nvSpPr>
          <p:cNvPr id="2057" name="Google Shape;205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9" name="Google Shape;207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0" name="Google Shape;208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6" name="Google Shape;2096;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1" name="Google Shape;213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2" name="Google Shape;2132;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6" name="Google Shape;214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7" name="Google Shape;2147;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3" name="Google Shape;216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4" name="Google Shape;2164;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6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8" name="Google Shape;2188;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hạ tầng (IN): Thiết bị ở phía máy chủ chứa IN-CSE nằm trong miền hạ tầng.</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mạng giữa (MN): Thiết bị logic chứa MN-CSE nằm trong miền trường, thường là cổng gateway kết nối với một số cảm biến hoặc bộ dẫn động.</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dịch vụ ứng dụng (ASN): Thiết bị logic chứa ASN-CSE và ASN-AE nằm trong miền trường. ASN liên kết với một MN hoặc một IN qua điểm tham chiếu Mcc.</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Nút ứng dụng dùng riêng (ADN): Thiết bị logic chứa ADN-AE nằm trong miền trường và không chứa CSE. ADN có cấu trúc liên kết với MN hoặc IN qua điểm tham chiếu Mca.</a:t>
            </a:r>
            <a:endParaRPr/>
          </a:p>
        </p:txBody>
      </p:sp>
      <p:sp>
        <p:nvSpPr>
          <p:cNvPr id="261" name="Google Shape;26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7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0" name="Google Shape;220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1" name="Google Shape;2201;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7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8" name="Google Shape;2218;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1" name="Google Shape;223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2" name="Google Shape;223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6" name="Google Shape;2246;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7" name="Google Shape;2247;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Google Shape;2259;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0" name="Google Shape;2260;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7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9" name="Google Shape;231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7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3" name="Google Shape;233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0" marR="0" rtl="0" algn="l">
              <a:lnSpc>
                <a:spcPct val="130000"/>
              </a:lnSpc>
              <a:spcBef>
                <a:spcPts val="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127000" lvl="1" marL="228600" marR="0" rtl="0" algn="l">
              <a:lnSpc>
                <a:spcPct val="130000"/>
              </a:lnSpc>
              <a:spcBef>
                <a:spcPts val="60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127000" lvl="1" marL="228600" marR="0" rtl="0" algn="l">
              <a:lnSpc>
                <a:spcPct val="130000"/>
              </a:lnSpc>
              <a:spcBef>
                <a:spcPts val="60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127000" lvl="1" marL="228600" marR="0" rtl="0" algn="l">
              <a:lnSpc>
                <a:spcPct val="130000"/>
              </a:lnSpc>
              <a:spcBef>
                <a:spcPts val="600"/>
              </a:spcBef>
              <a:spcAft>
                <a:spcPts val="0"/>
              </a:spcAft>
              <a:buClr>
                <a:schemeClr val="dk1"/>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2334" name="Google Shape;233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7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5" name="Google Shape;2355;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6" name="Google Shape;2356;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1" name="Google Shape;2371;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2" name="Google Shape;2372;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5" name="Google Shape;238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6" name="Google Shape;2386;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87313" lvl="0" marL="268288" marR="0" rtl="0" algn="l">
              <a:lnSpc>
                <a:spcPct val="12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nhà cung cấp dịch vụ M2M</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Nhà cung cấp dịch vụ M2M chỉ được nhận dạng bằng Mã định danh nhà cung cấp dịch vụ M2M (M2M-SP-ID). Đây là giá trị tĩnh được gán cho Nhà cung cấp dịch vụ.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thực thể ứng dụng</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Mã định danh thực thể ứng dụng (AE-ID) chỉ xác định được AE thường trú trên Nút M2M hoặc AE yêu cầu tương tác với Nút M2M. AE-ID sẽ xác định Thực thể ứng dụng nhằm mục đích thực hiện mọi tương tác trong Hệ thống M2M.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ứng dụng</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Mã định danh ứng dụng (App-ID) chỉ xác định được Ứng dụng M2M trong bối cảnh nhất định. Chính xác hơn, có hai loại App-ID: App-ID quy định của cơ quan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đăng ký (App-ID đã đăng ký) và App-ID chưa đăng ký.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CSE</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CSE được nhận dạng bằng mã định danh duy nhất trên thế giới - CSE-ID khi được khởi tạo trong Nút M2M của Hệ thống M2M. CSE-ID là mã định danh duy nhất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trên thế giới. Khi sử dụng nội bộ trong một miền SP M2M cụ thể. Là mã định danh duy nhất trong miền Nhà cung cấp dịch vụ M2M. Mở rộng trở thành mã định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danh duy nhất trên thế giới khi sử dụng ngoài phạm vi của Nhà cung cấp dịch vụ M2M.</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nút M2M</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Nút M2M lưu trữ CSE và/hoặc (các) Ứng dụng được nhận dạng bằng mã định danh duy nhất trên thế giới là M2M-Node-ID.</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bên ngoài</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M2M-Ext-ID được Nhà cung cấp dịch vụ M2M (M2M SP) sử dụng khi mục tiêu của dịch vụ là một CSE, nhận dạng bằng CSE-ID và do Mạng cơ sở yêu cầu. Mã định danh bên ngoài M2M cho phép Mạng cơ sở xác định Thiết bị M2M (ví dụ: ASN, MN) liên kết với CSE-ID. Để đạt được hiệu quả đó, Mạng cơ sở liên kết M2M-Ext-ID với Mã định danh cụ thể do Mạng cơ sở cấp cho Thiết bị M2M mục tiêu. Ngoài ra, M2M SP sẽ duy trì liên kết giữa CSE-ID, M2M-Ext-ID và danh tính của Mạng cơ </a:t>
            </a:r>
            <a:endParaRPr b="0" i="0" sz="1200" u="none" cap="none" strike="noStrike">
              <a:solidFill>
                <a:srgbClr val="000000"/>
              </a:solidFill>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sở.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mạng cơ sở</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UNetwork-ID được dùng để định danh Mạng cơ sở. UNetwork-ID là giá trị tĩnh và duy nhất trong miền Nhà cung cấp dịch vụ M2M.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người nhận kích hoạt</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Trigger-Recipient-ID được dùng khi Mạng cơ sở yêu cầu thiết bị kích hoạt dịch vụ để xác định phiên bản ASN/MN-CSE trên môi trường thực thi đã định vị trình kích hoạt. Ví dụ, khi kích hoạt thiết bị 3GPP, Trigger-Recipient-ID sẽ liên kết với Mã định danh cổng ứng dụng.</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đăng ký M2M</a:t>
            </a:r>
            <a:endParaRPr/>
          </a:p>
          <a:p>
            <a:pPr indent="0" lvl="0" marL="180975" marR="0" rtl="0" algn="l">
              <a:lnSpc>
                <a:spcPct val="120000"/>
              </a:lnSpc>
              <a:spcBef>
                <a:spcPts val="600"/>
              </a:spcBef>
              <a:spcAft>
                <a:spcPts val="0"/>
              </a:spcAft>
              <a:buClr>
                <a:srgbClr val="000000"/>
              </a:buClr>
              <a:buSzPts val="1200"/>
              <a:buFont typeface="Arial"/>
              <a:buNone/>
            </a:pPr>
            <a:r>
              <a:rPr b="0" i="0" lang="en-US" sz="1200" u="none" cap="none" strike="noStrike">
                <a:solidFill>
                  <a:srgbClr val="000000"/>
                </a:solidFill>
              </a:rPr>
              <a:t>M2M-Sub-ID cho phép Nhà cung cấp dịch vụ M2M liên kết (các) ứng dụng, Nút M2M, CSE và các dịch vụ nhận dạng bằng mã định danh dịch vụ cũng như thông tin quản trị như địa chỉ thanh toán, v.v. với hoạt động Đăng ký dịch vụ M2M cụ thể giữa bên đăng ký M2M và Nhà cung cấp dịch vụ M2M. M2M-Sub-ID là mã định danh duy nhất cho mỗi bên đăng ký M2M. </a:t>
            </a:r>
            <a:endParaRPr/>
          </a:p>
          <a:p>
            <a:pPr indent="0" lvl="0" marL="180975" marR="0" rtl="0" algn="l">
              <a:lnSpc>
                <a:spcPct val="12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87313" lvl="0" marL="268288" marR="0" rtl="0" algn="l">
              <a:lnSpc>
                <a:spcPct val="120000"/>
              </a:lnSpc>
              <a:spcBef>
                <a:spcPts val="6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Mã định danh cấu hình dịch vụ M2M</a:t>
            </a:r>
            <a:endParaRPr/>
          </a:p>
          <a:p>
            <a:pPr indent="0" lvl="0" marL="0" rtl="0" algn="l">
              <a:spcBef>
                <a:spcPts val="600"/>
              </a:spcBef>
              <a:spcAft>
                <a:spcPts val="0"/>
              </a:spcAft>
              <a:buNone/>
            </a:pPr>
            <a:r>
              <a:t/>
            </a:r>
            <a:endParaRPr sz="1200"/>
          </a:p>
        </p:txBody>
      </p:sp>
      <p:sp>
        <p:nvSpPr>
          <p:cNvPr id="284" name="Google Shape;2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4" name="Google Shape;2424;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5" name="Google Shape;2425;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8" name="Google Shape;246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9" name="Google Shape;2469;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8" name="Google Shape;2488;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9" name="Google Shape;2489;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83: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4" name="Google Shape;2554;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5" name="Google Shape;2555;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8" name="Google Shape;256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9" name="Google Shape;256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p8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8" name="Google Shape;2628;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9" name="Google Shape;2629;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p8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2" name="Google Shape;2672;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3" name="Google Shape;2673;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p8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5" name="Google Shape;2685;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6" name="Google Shape;2686;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8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7" name="Google Shape;2707;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8" name="Google Shape;270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8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9" name="Google Shape;2729;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Hình minh họa quy trình chung chi phối hoạt động trao đổi thông tin trong quy trình dựa trên thông báo Yêu cầu và Phản hồi. Thông báo áp dụng cho quá trình liên lạc:  giữa AE và CSE (điểm tham chiếu Mca) và giữa các CSE (điểm tham chiếu Mcc). Quá trình liên lạc có thể do AE hoặc CSE bắt đầu tùy thuộc vào tác vụ trong </a:t>
            </a:r>
            <a:endParaRPr sz="1400"/>
          </a:p>
          <a:p>
            <a:pPr indent="0" lvl="0" marL="0" rtl="0" algn="l">
              <a:spcBef>
                <a:spcPts val="0"/>
              </a:spcBef>
              <a:spcAft>
                <a:spcPts val="0"/>
              </a:spcAft>
              <a:buNone/>
            </a:pPr>
            <a:r>
              <a:rPr lang="en-US" sz="1400"/>
              <a:t>thông báo Yêu cầu. </a:t>
            </a:r>
            <a:endParaRPr/>
          </a:p>
          <a:p>
            <a:pPr indent="0" lvl="0" marL="0" rtl="0" algn="l">
              <a:spcBef>
                <a:spcPts val="0"/>
              </a:spcBef>
              <a:spcAft>
                <a:spcPts val="0"/>
              </a:spcAft>
              <a:buNone/>
            </a:pPr>
            <a:r>
              <a:t/>
            </a:r>
            <a:endParaRPr sz="1400"/>
          </a:p>
        </p:txBody>
      </p:sp>
      <p:sp>
        <p:nvSpPr>
          <p:cNvPr id="305" name="Google Shape;30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p90:notes"/>
          <p:cNvSpPr/>
          <p:nvPr>
            <p:ph idx="2" type="sldImg"/>
          </p:nvPr>
        </p:nvSpPr>
        <p:spPr>
          <a:xfrm>
            <a:off x="490538" y="703263"/>
            <a:ext cx="6129337" cy="4244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9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9" name="Google Shape;275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Mini Project, let's build a Dịch vụ environment according to the given construction order based on what we have learned so far.</a:t>
            </a:r>
            <a:endParaRPr/>
          </a:p>
        </p:txBody>
      </p:sp>
      <p:sp>
        <p:nvSpPr>
          <p:cNvPr id="2760" name="Google Shape;276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9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7" name="Google Shape;2787;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8" name="Google Shape;2788;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p9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3" name="Google Shape;2803;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p9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6" name="Google Shape;2836;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7" name="Google Shape;2837;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p9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5" name="Google Shape;2875;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6" name="Google Shape;2876;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p9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4" name="Google Shape;2914;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5" name="Google Shape;2915;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p9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9" name="Google Shape;2929;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0" name="Google Shape;2930;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p9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3" name="Google Shape;2943;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4" name="Google Shape;2944;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9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8" name="Google Shape;2958;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9" name="Google Shape;2959;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mo"/>
              <a:buNone/>
            </a:pPr>
            <a:fld id="{00000000-1234-1234-1234-123412341234}" type="slidenum">
              <a:rPr b="0" i="0" lang="en-US"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5" name="Shape 15"/>
        <p:cNvGrpSpPr/>
        <p:nvPr/>
      </p:nvGrpSpPr>
      <p:grpSpPr>
        <a:xfrm>
          <a:off x="0" y="0"/>
          <a:ext cx="0" cy="0"/>
          <a:chOff x="0" y="0"/>
          <a:chExt cx="0" cy="0"/>
        </a:xfrm>
      </p:grpSpPr>
      <p:pic>
        <p:nvPicPr>
          <p:cNvPr id="16" name="Google Shape;16;p172"/>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7" name="Google Shape;17;p172"/>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b="0" i="0" sz="1959" u="none" cap="none" strike="noStrike">
              <a:solidFill>
                <a:schemeClr val="dk1"/>
              </a:solidFill>
              <a:latin typeface="Malgun Gothic"/>
              <a:ea typeface="Malgun Gothic"/>
              <a:cs typeface="Malgun Gothic"/>
              <a:sym typeface="Malgun Gothic"/>
            </a:endParaRPr>
          </a:p>
        </p:txBody>
      </p:sp>
      <p:pic>
        <p:nvPicPr>
          <p:cNvPr id="18" name="Google Shape;18;p172"/>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more">
  <p:cSld name="1_onemore">
    <p:spTree>
      <p:nvGrpSpPr>
        <p:cNvPr id="92" name="Shape 92"/>
        <p:cNvGrpSpPr/>
        <p:nvPr/>
      </p:nvGrpSpPr>
      <p:grpSpPr>
        <a:xfrm>
          <a:off x="0" y="0"/>
          <a:ext cx="0" cy="0"/>
          <a:chOff x="0" y="0"/>
          <a:chExt cx="0" cy="0"/>
        </a:xfrm>
      </p:grpSpPr>
      <p:grpSp>
        <p:nvGrpSpPr>
          <p:cNvPr id="93" name="Google Shape;93;p181"/>
          <p:cNvGrpSpPr/>
          <p:nvPr/>
        </p:nvGrpSpPr>
        <p:grpSpPr>
          <a:xfrm>
            <a:off x="0" y="1"/>
            <a:ext cx="9902825" cy="999802"/>
            <a:chOff x="0" y="1"/>
            <a:chExt cx="9906000" cy="999802"/>
          </a:xfrm>
        </p:grpSpPr>
        <p:sp>
          <p:nvSpPr>
            <p:cNvPr id="94" name="Google Shape;94;p181"/>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95" name="Google Shape;95;p181"/>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96" name="Google Shape;96;p181"/>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97" name="Google Shape;97;p181"/>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98" name="Google Shape;98;p181"/>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99" name="Google Shape;99;p181"/>
          <p:cNvGrpSpPr/>
          <p:nvPr/>
        </p:nvGrpSpPr>
        <p:grpSpPr>
          <a:xfrm>
            <a:off x="449468" y="1462227"/>
            <a:ext cx="9000714" cy="4500283"/>
            <a:chOff x="449612" y="1219200"/>
            <a:chExt cx="9003600" cy="4500283"/>
          </a:xfrm>
        </p:grpSpPr>
        <p:grpSp>
          <p:nvGrpSpPr>
            <p:cNvPr id="100" name="Google Shape;100;p181"/>
            <p:cNvGrpSpPr/>
            <p:nvPr/>
          </p:nvGrpSpPr>
          <p:grpSpPr>
            <a:xfrm>
              <a:off x="449612" y="1219200"/>
              <a:ext cx="9003600" cy="4500283"/>
              <a:chOff x="578678" y="1445207"/>
              <a:chExt cx="8748000" cy="4136077"/>
            </a:xfrm>
          </p:grpSpPr>
          <p:sp>
            <p:nvSpPr>
              <p:cNvPr id="101" name="Google Shape;101;p181"/>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2" name="Google Shape;102;p181"/>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03" name="Google Shape;103;p181"/>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104" name="Google Shape;104;p181"/>
            <p:cNvGrpSpPr/>
            <p:nvPr/>
          </p:nvGrpSpPr>
          <p:grpSpPr>
            <a:xfrm>
              <a:off x="747834" y="2165797"/>
              <a:ext cx="8539600" cy="1267182"/>
              <a:chOff x="805623" y="2423005"/>
              <a:chExt cx="8539600" cy="1267182"/>
            </a:xfrm>
          </p:grpSpPr>
          <p:grpSp>
            <p:nvGrpSpPr>
              <p:cNvPr id="105" name="Google Shape;105;p181"/>
              <p:cNvGrpSpPr/>
              <p:nvPr/>
            </p:nvGrpSpPr>
            <p:grpSpPr>
              <a:xfrm>
                <a:off x="966158" y="2423005"/>
                <a:ext cx="8379065" cy="1267182"/>
                <a:chOff x="1098893" y="2558690"/>
                <a:chExt cx="8379065" cy="1267182"/>
              </a:xfrm>
            </p:grpSpPr>
            <p:sp>
              <p:nvSpPr>
                <p:cNvPr id="106" name="Google Shape;106;p181"/>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Prevent collaboration cheating</a:t>
                  </a:r>
                  <a:endParaRPr/>
                </a:p>
              </p:txBody>
            </p:sp>
            <p:sp>
              <p:nvSpPr>
                <p:cNvPr id="107" name="Google Shape;107;p181"/>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a:p>
              </p:txBody>
            </p:sp>
          </p:grpSp>
          <p:sp>
            <p:nvSpPr>
              <p:cNvPr id="108" name="Google Shape;108;p181"/>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09" name="Google Shape;109;p181"/>
            <p:cNvGrpSpPr/>
            <p:nvPr/>
          </p:nvGrpSpPr>
          <p:grpSpPr>
            <a:xfrm>
              <a:off x="747834" y="3595777"/>
              <a:ext cx="8539600" cy="1876451"/>
              <a:chOff x="805623" y="3889855"/>
              <a:chExt cx="8539600" cy="1876451"/>
            </a:xfrm>
          </p:grpSpPr>
          <p:grpSp>
            <p:nvGrpSpPr>
              <p:cNvPr id="110" name="Google Shape;110;p181"/>
              <p:cNvGrpSpPr/>
              <p:nvPr/>
            </p:nvGrpSpPr>
            <p:grpSpPr>
              <a:xfrm>
                <a:off x="958539" y="3889855"/>
                <a:ext cx="8386684" cy="1876451"/>
                <a:chOff x="1098894" y="2558690"/>
                <a:chExt cx="8386684" cy="1876451"/>
              </a:xfrm>
            </p:grpSpPr>
            <p:sp>
              <p:nvSpPr>
                <p:cNvPr id="111" name="Google Shape;111;p181"/>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Collaborative learning environment</a:t>
                  </a:r>
                  <a:endParaRPr/>
                </a:p>
              </p:txBody>
            </p:sp>
            <p:sp>
              <p:nvSpPr>
                <p:cNvPr id="112" name="Google Shape;112;p181"/>
                <p:cNvSpPr/>
                <p:nvPr/>
              </p:nvSpPr>
              <p:spPr>
                <a:xfrm>
                  <a:off x="1098894" y="2799950"/>
                  <a:ext cx="8386684" cy="1635191"/>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opportBàiies for working through problems with others. In collaborative environments, students are engaged in intellectual talk with each other.</a:t>
                  </a:r>
                  <a:endParaRPr/>
                </a:p>
              </p:txBody>
            </p:sp>
          </p:grpSp>
          <p:sp>
            <p:nvSpPr>
              <p:cNvPr id="113" name="Google Shape;113;p181"/>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114" name="Google Shape;114;p181"/>
            <p:cNvGrpSpPr/>
            <p:nvPr/>
          </p:nvGrpSpPr>
          <p:grpSpPr>
            <a:xfrm>
              <a:off x="589808" y="1345444"/>
              <a:ext cx="6615664" cy="430887"/>
              <a:chOff x="790976" y="1592058"/>
              <a:chExt cx="6615664" cy="430887"/>
            </a:xfrm>
          </p:grpSpPr>
          <p:sp>
            <p:nvSpPr>
              <p:cNvPr id="115" name="Google Shape;115;p181"/>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116" name="Google Shape;116;p181"/>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grpSp>
      <p:sp>
        <p:nvSpPr>
          <p:cNvPr id="117" name="Google Shape;117;p181"/>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iz">
  <p:cSld name="Quiz">
    <p:spTree>
      <p:nvGrpSpPr>
        <p:cNvPr id="118" name="Shape 118"/>
        <p:cNvGrpSpPr/>
        <p:nvPr/>
      </p:nvGrpSpPr>
      <p:grpSpPr>
        <a:xfrm>
          <a:off x="0" y="0"/>
          <a:ext cx="0" cy="0"/>
          <a:chOff x="0" y="0"/>
          <a:chExt cx="0" cy="0"/>
        </a:xfrm>
      </p:grpSpPr>
      <p:sp>
        <p:nvSpPr>
          <p:cNvPr id="119" name="Google Shape;119;p182"/>
          <p:cNvSpPr/>
          <p:nvPr/>
        </p:nvSpPr>
        <p:spPr>
          <a:xfrm>
            <a:off x="451162" y="1220478"/>
            <a:ext cx="8999020" cy="811746"/>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0" name="Google Shape;120;p182"/>
          <p:cNvSpPr/>
          <p:nvPr/>
        </p:nvSpPr>
        <p:spPr>
          <a:xfrm>
            <a:off x="451162" y="2070324"/>
            <a:ext cx="8999020" cy="4231864"/>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1" name="Google Shape;121;p182"/>
          <p:cNvSpPr/>
          <p:nvPr/>
        </p:nvSpPr>
        <p:spPr>
          <a:xfrm>
            <a:off x="646276" y="1415780"/>
            <a:ext cx="1059197"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199">
                <a:solidFill>
                  <a:srgbClr val="0D0D0D"/>
                </a:solidFill>
                <a:latin typeface="Arial"/>
                <a:ea typeface="Arial"/>
                <a:cs typeface="Arial"/>
                <a:sym typeface="Arial"/>
              </a:rPr>
              <a:t>Q1.</a:t>
            </a:r>
            <a:endParaRPr/>
          </a:p>
        </p:txBody>
      </p:sp>
      <p:pic>
        <p:nvPicPr>
          <p:cNvPr id="122" name="Google Shape;122;p182"/>
          <p:cNvPicPr preferRelativeResize="0"/>
          <p:nvPr/>
        </p:nvPicPr>
        <p:blipFill rotWithShape="1">
          <a:blip r:embed="rId2">
            <a:alphaModFix/>
          </a:blip>
          <a:srcRect b="0" l="0" r="0" t="0"/>
          <a:stretch/>
        </p:blipFill>
        <p:spPr>
          <a:xfrm>
            <a:off x="802139" y="5406365"/>
            <a:ext cx="112868" cy="109719"/>
          </a:xfrm>
          <a:prstGeom prst="rect">
            <a:avLst/>
          </a:prstGeom>
          <a:noFill/>
          <a:ln>
            <a:noFill/>
          </a:ln>
        </p:spPr>
      </p:pic>
      <p:cxnSp>
        <p:nvCxnSpPr>
          <p:cNvPr id="123" name="Google Shape;123;p182"/>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24" name="Google Shape;124;p182"/>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25" name="Google Shape;125;p182"/>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126" name="Google Shape;126;p182"/>
          <p:cNvGrpSpPr/>
          <p:nvPr/>
        </p:nvGrpSpPr>
        <p:grpSpPr>
          <a:xfrm>
            <a:off x="0" y="1"/>
            <a:ext cx="9902825" cy="999802"/>
            <a:chOff x="0" y="1"/>
            <a:chExt cx="9906000" cy="999802"/>
          </a:xfrm>
        </p:grpSpPr>
        <p:sp>
          <p:nvSpPr>
            <p:cNvPr id="127" name="Google Shape;127;p182"/>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128" name="Google Shape;128;p182"/>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sp>
        <p:nvSpPr>
          <p:cNvPr id="129" name="Google Shape;129;p182"/>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30" name="Shape 130"/>
        <p:cNvGrpSpPr/>
        <p:nvPr/>
      </p:nvGrpSpPr>
      <p:grpSpPr>
        <a:xfrm>
          <a:off x="0" y="0"/>
          <a:ext cx="0" cy="0"/>
          <a:chOff x="0" y="0"/>
          <a:chExt cx="0" cy="0"/>
        </a:xfrm>
      </p:grpSpPr>
      <p:cxnSp>
        <p:nvCxnSpPr>
          <p:cNvPr id="131" name="Google Shape;131;p183"/>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132" name="Google Shape;132;p183"/>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133" name="Google Shape;133;p183"/>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cxnSp>
        <p:nvCxnSpPr>
          <p:cNvPr id="134" name="Google Shape;134;p183"/>
          <p:cNvCxnSpPr/>
          <p:nvPr/>
        </p:nvCxnSpPr>
        <p:spPr>
          <a:xfrm>
            <a:off x="449468" y="900000"/>
            <a:ext cx="9000714" cy="0"/>
          </a:xfrm>
          <a:prstGeom prst="straightConnector1">
            <a:avLst/>
          </a:prstGeom>
          <a:noFill/>
          <a:ln cap="flat" cmpd="sng" w="15875">
            <a:solidFill>
              <a:srgbClr val="0924A5"/>
            </a:solidFill>
            <a:prstDash val="solid"/>
            <a:miter lim="800000"/>
            <a:headEnd len="sm" w="sm" type="none"/>
            <a:tailEnd len="sm" w="sm" type="none"/>
          </a:ln>
        </p:spPr>
      </p:cxnSp>
      <p:sp>
        <p:nvSpPr>
          <p:cNvPr id="135" name="Google Shape;135;p183"/>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ody">
  <p:cSld name="1_Body">
    <p:bg>
      <p:bgPr>
        <a:solidFill>
          <a:srgbClr val="F2F2F2"/>
        </a:solidFill>
      </p:bgPr>
    </p:bg>
    <p:spTree>
      <p:nvGrpSpPr>
        <p:cNvPr id="136" name="Shape 136"/>
        <p:cNvGrpSpPr/>
        <p:nvPr/>
      </p:nvGrpSpPr>
      <p:grpSpPr>
        <a:xfrm>
          <a:off x="0" y="0"/>
          <a:ext cx="0" cy="0"/>
          <a:chOff x="0" y="0"/>
          <a:chExt cx="0" cy="0"/>
        </a:xfrm>
      </p:grpSpPr>
      <p:pic>
        <p:nvPicPr>
          <p:cNvPr id="137" name="Google Shape;137;p184"/>
          <p:cNvPicPr preferRelativeResize="0"/>
          <p:nvPr/>
        </p:nvPicPr>
        <p:blipFill rotWithShape="1">
          <a:blip r:embed="rId2">
            <a:alphaModFix/>
          </a:blip>
          <a:srcRect b="0" l="0" r="0" t="0"/>
          <a:stretch/>
        </p:blipFill>
        <p:spPr>
          <a:xfrm>
            <a:off x="0" y="0"/>
            <a:ext cx="9902825" cy="6858000"/>
          </a:xfrm>
          <a:prstGeom prst="rect">
            <a:avLst/>
          </a:prstGeom>
          <a:noFill/>
          <a:ln>
            <a:noFill/>
          </a:ln>
        </p:spPr>
      </p:pic>
      <p:sp>
        <p:nvSpPr>
          <p:cNvPr id="138" name="Google Shape;138;p184"/>
          <p:cNvSpPr/>
          <p:nvPr/>
        </p:nvSpPr>
        <p:spPr>
          <a:xfrm>
            <a:off x="449468" y="450000"/>
            <a:ext cx="128202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pic>
        <p:nvPicPr>
          <p:cNvPr id="139" name="Google Shape;139;p184"/>
          <p:cNvPicPr preferRelativeResize="0"/>
          <p:nvPr/>
        </p:nvPicPr>
        <p:blipFill rotWithShape="1">
          <a:blip r:embed="rId3">
            <a:alphaModFix/>
          </a:blip>
          <a:srcRect b="0" l="0" r="0" t="0"/>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19" name="Shape 19"/>
        <p:cNvGrpSpPr/>
        <p:nvPr/>
      </p:nvGrpSpPr>
      <p:grpSpPr>
        <a:xfrm>
          <a:off x="0" y="0"/>
          <a:ext cx="0" cy="0"/>
          <a:chOff x="0" y="0"/>
          <a:chExt cx="0" cy="0"/>
        </a:xfrm>
      </p:grpSpPr>
      <p:pic>
        <p:nvPicPr>
          <p:cNvPr id="20" name="Google Shape;20;p173"/>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21" name="Google Shape;21;p173"/>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2" name="Google Shape;22;p173"/>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3" name="Google Shape;23;p173"/>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4" name="Shape 24"/>
        <p:cNvGrpSpPr/>
        <p:nvPr/>
      </p:nvGrpSpPr>
      <p:grpSpPr>
        <a:xfrm>
          <a:off x="0" y="0"/>
          <a:ext cx="0" cy="0"/>
          <a:chOff x="0" y="0"/>
          <a:chExt cx="0" cy="0"/>
        </a:xfrm>
      </p:grpSpPr>
      <p:cxnSp>
        <p:nvCxnSpPr>
          <p:cNvPr id="25" name="Google Shape;25;p174"/>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26" name="Google Shape;26;p174"/>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7" name="Google Shape;27;p174"/>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100" u="none" cap="none" strike="noStrike">
                <a:solidFill>
                  <a:srgbClr val="7F7F7F"/>
                </a:solidFill>
                <a:latin typeface="Arial"/>
                <a:ea typeface="Arial"/>
                <a:cs typeface="Arial"/>
                <a:sym typeface="Arial"/>
              </a:rPr>
              <a:t>Samsung Innovation Campus</a:t>
            </a:r>
            <a:endParaRPr/>
          </a:p>
        </p:txBody>
      </p:sp>
      <p:sp>
        <p:nvSpPr>
          <p:cNvPr id="28" name="Google Shape;28;p174"/>
          <p:cNvSpPr txBox="1"/>
          <p:nvPr/>
        </p:nvSpPr>
        <p:spPr>
          <a:xfrm>
            <a:off x="6292850" y="6498000"/>
            <a:ext cx="290645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Chương 8. Nền tảng IoT và Trực quan hoá dữ liệu</a:t>
            </a:r>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9" name="Shape 29"/>
        <p:cNvGrpSpPr/>
        <p:nvPr/>
      </p:nvGrpSpPr>
      <p:grpSpPr>
        <a:xfrm>
          <a:off x="0" y="0"/>
          <a:ext cx="0" cy="0"/>
          <a:chOff x="0" y="0"/>
          <a:chExt cx="0" cy="0"/>
        </a:xfrm>
      </p:grpSpPr>
      <p:pic>
        <p:nvPicPr>
          <p:cNvPr id="30" name="Google Shape;30;p175"/>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1" name="Google Shape;31;p175"/>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2" name="Google Shape;32;p175"/>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3" name="Google Shape;33;p175"/>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34" name="Google Shape;34;p175"/>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p:cSld name="콘텐츠 2개">
    <p:spTree>
      <p:nvGrpSpPr>
        <p:cNvPr id="35" name="Shape 35"/>
        <p:cNvGrpSpPr/>
        <p:nvPr/>
      </p:nvGrpSpPr>
      <p:grpSpPr>
        <a:xfrm>
          <a:off x="0" y="0"/>
          <a:ext cx="0" cy="0"/>
          <a:chOff x="0" y="0"/>
          <a:chExt cx="0" cy="0"/>
        </a:xfrm>
      </p:grpSpPr>
      <p:pic>
        <p:nvPicPr>
          <p:cNvPr id="36" name="Google Shape;36;p176"/>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37" name="Google Shape;37;p176"/>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8" name="Google Shape;38;p17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39" name="Google Shape;39;p176"/>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sp>
        <p:nvSpPr>
          <p:cNvPr id="40" name="Google Shape;40;p176"/>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Time Slide">
  <p:cSld name="Break Time Slide">
    <p:spTree>
      <p:nvGrpSpPr>
        <p:cNvPr id="41" name="Shape 41"/>
        <p:cNvGrpSpPr/>
        <p:nvPr/>
      </p:nvGrpSpPr>
      <p:grpSpPr>
        <a:xfrm>
          <a:off x="0" y="0"/>
          <a:ext cx="0" cy="0"/>
          <a:chOff x="0" y="0"/>
          <a:chExt cx="0" cy="0"/>
        </a:xfrm>
      </p:grpSpPr>
      <p:sp>
        <p:nvSpPr>
          <p:cNvPr id="42" name="Google Shape;42;p177"/>
          <p:cNvSpPr txBox="1"/>
          <p:nvPr/>
        </p:nvSpPr>
        <p:spPr>
          <a:xfrm>
            <a:off x="5210310" y="6347711"/>
            <a:ext cx="3547446" cy="169277"/>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r>
              <a:rPr lang="en-US" sz="1100">
                <a:solidFill>
                  <a:srgbClr val="7F7F7F"/>
                </a:solidFill>
                <a:latin typeface="Arial"/>
                <a:ea typeface="Arial"/>
                <a:cs typeface="Arial"/>
                <a:sym typeface="Arial"/>
              </a:rPr>
              <a:t>Chương 8. Nền tảng IoT và Trực quan hoá dữ liệu</a:t>
            </a:r>
            <a:endParaRPr sz="1100">
              <a:solidFill>
                <a:srgbClr val="7F7F7F"/>
              </a:solidFill>
              <a:latin typeface="Arial"/>
              <a:ea typeface="Arial"/>
              <a:cs typeface="Arial"/>
              <a:sym typeface="Arial"/>
            </a:endParaRPr>
          </a:p>
        </p:txBody>
      </p:sp>
      <p:sp>
        <p:nvSpPr>
          <p:cNvPr id="43" name="Google Shape;43;p177"/>
          <p:cNvSpPr txBox="1"/>
          <p:nvPr/>
        </p:nvSpPr>
        <p:spPr>
          <a:xfrm>
            <a:off x="8805867" y="6347726"/>
            <a:ext cx="538163" cy="169238"/>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1100"/>
              <a:buFont typeface="Arial"/>
              <a:buNone/>
            </a:pPr>
            <a:fld id="{00000000-1234-1234-1234-123412341234}" type="slidenum">
              <a:rPr lang="en-US" sz="1100">
                <a:solidFill>
                  <a:srgbClr val="7F7F7F"/>
                </a:solidFill>
                <a:latin typeface="Arial"/>
                <a:ea typeface="Arial"/>
                <a:cs typeface="Arial"/>
                <a:sym typeface="Arial"/>
              </a:rPr>
              <a:t>‹#›</a:t>
            </a:fld>
            <a:r>
              <a:rPr lang="en-US" sz="1100">
                <a:solidFill>
                  <a:srgbClr val="7F7F7F"/>
                </a:solidFill>
                <a:latin typeface="Arial"/>
                <a:ea typeface="Arial"/>
                <a:cs typeface="Arial"/>
                <a:sym typeface="Arial"/>
              </a:rPr>
              <a:t>/44</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44" name="Shape 44"/>
        <p:cNvGrpSpPr/>
        <p:nvPr/>
      </p:nvGrpSpPr>
      <p:grpSpPr>
        <a:xfrm>
          <a:off x="0" y="0"/>
          <a:ext cx="0" cy="0"/>
          <a:chOff x="0" y="0"/>
          <a:chExt cx="0" cy="0"/>
        </a:xfrm>
      </p:grpSpPr>
      <p:pic>
        <p:nvPicPr>
          <p:cNvPr id="45" name="Google Shape;45;p178"/>
          <p:cNvPicPr preferRelativeResize="0"/>
          <p:nvPr/>
        </p:nvPicPr>
        <p:blipFill rotWithShape="1">
          <a:blip r:embed="rId2">
            <a:alphaModFix/>
          </a:blip>
          <a:srcRect b="0" l="0" r="0" t="0"/>
          <a:stretch/>
        </p:blipFill>
        <p:spPr>
          <a:xfrm>
            <a:off x="2" y="4395"/>
            <a:ext cx="9899651" cy="6853605"/>
          </a:xfrm>
          <a:prstGeom prst="rect">
            <a:avLst/>
          </a:prstGeom>
          <a:noFill/>
          <a:ln>
            <a:noFill/>
          </a:ln>
        </p:spPr>
      </p:pic>
      <p:sp>
        <p:nvSpPr>
          <p:cNvPr id="46" name="Google Shape;46;p178"/>
          <p:cNvSpPr/>
          <p:nvPr/>
        </p:nvSpPr>
        <p:spPr>
          <a:xfrm>
            <a:off x="2" y="0"/>
            <a:ext cx="9899651"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59">
              <a:solidFill>
                <a:schemeClr val="lt1"/>
              </a:solidFill>
              <a:latin typeface="Malgun Gothic"/>
              <a:ea typeface="Malgun Gothic"/>
              <a:cs typeface="Malgun Gothic"/>
              <a:sym typeface="Malgun Gothic"/>
            </a:endParaRPr>
          </a:p>
        </p:txBody>
      </p:sp>
      <p:sp>
        <p:nvSpPr>
          <p:cNvPr id="47" name="Google Shape;47;p178"/>
          <p:cNvSpPr/>
          <p:nvPr/>
        </p:nvSpPr>
        <p:spPr>
          <a:xfrm>
            <a:off x="449468" y="5677032"/>
            <a:ext cx="9000714"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ⓒ2022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48" name="Google Shape;48;p178"/>
          <p:cNvPicPr preferRelativeResize="0"/>
          <p:nvPr/>
        </p:nvPicPr>
        <p:blipFill rotWithShape="1">
          <a:blip r:embed="rId3">
            <a:alphaModFix/>
          </a:blip>
          <a:srcRect b="0" l="0" r="0" t="0"/>
          <a:stretch/>
        </p:blipFill>
        <p:spPr>
          <a:xfrm>
            <a:off x="3711822" y="3022951"/>
            <a:ext cx="2476006" cy="812098"/>
          </a:xfrm>
          <a:prstGeom prst="rect">
            <a:avLst/>
          </a:prstGeom>
          <a:noFill/>
          <a:ln>
            <a:noFill/>
          </a:ln>
        </p:spPr>
      </p:pic>
      <p:sp>
        <p:nvSpPr>
          <p:cNvPr id="49" name="Google Shape;49;p178"/>
          <p:cNvSpPr/>
          <p:nvPr/>
        </p:nvSpPr>
        <p:spPr>
          <a:xfrm>
            <a:off x="449468" y="450000"/>
            <a:ext cx="1290568"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chemeClr val="dk1"/>
              </a:buClr>
              <a:buSzPts val="1959"/>
              <a:buFont typeface="Malgun Gothic"/>
              <a:buNone/>
            </a:pPr>
            <a:r>
              <a:t/>
            </a:r>
            <a:endParaRPr sz="1959">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spTree>
      <p:nvGrpSpPr>
        <p:cNvPr id="50" name="Shape 50"/>
        <p:cNvGrpSpPr/>
        <p:nvPr/>
      </p:nvGrpSpPr>
      <p:grpSpPr>
        <a:xfrm>
          <a:off x="0" y="0"/>
          <a:ext cx="0" cy="0"/>
          <a:chOff x="0" y="0"/>
          <a:chExt cx="0" cy="0"/>
        </a:xfrm>
      </p:grpSpPr>
      <p:cxnSp>
        <p:nvCxnSpPr>
          <p:cNvPr id="51" name="Google Shape;51;p179"/>
          <p:cNvCxnSpPr/>
          <p:nvPr/>
        </p:nvCxnSpPr>
        <p:spPr>
          <a:xfrm>
            <a:off x="449612"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2" name="Google Shape;52;p179"/>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3" name="Google Shape;53;p179"/>
          <p:cNvSpPr/>
          <p:nvPr/>
        </p:nvSpPr>
        <p:spPr>
          <a:xfrm>
            <a:off x="449612" y="6498000"/>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54" name="Google Shape;54;p179"/>
          <p:cNvGrpSpPr/>
          <p:nvPr/>
        </p:nvGrpSpPr>
        <p:grpSpPr>
          <a:xfrm>
            <a:off x="0" y="1"/>
            <a:ext cx="9906000" cy="999802"/>
            <a:chOff x="0" y="1"/>
            <a:chExt cx="9906000" cy="999802"/>
          </a:xfrm>
        </p:grpSpPr>
        <p:sp>
          <p:nvSpPr>
            <p:cNvPr id="55" name="Google Shape;55;p179"/>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 name="Google Shape;56;p179"/>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7" name="Google Shape;57;p179"/>
          <p:cNvGrpSpPr/>
          <p:nvPr/>
        </p:nvGrpSpPr>
        <p:grpSpPr>
          <a:xfrm>
            <a:off x="449999" y="1251375"/>
            <a:ext cx="9018001" cy="4993977"/>
            <a:chOff x="578678" y="1436153"/>
            <a:chExt cx="8748000" cy="4993977"/>
          </a:xfrm>
        </p:grpSpPr>
        <p:sp>
          <p:nvSpPr>
            <p:cNvPr id="58" name="Google Shape;58;p179"/>
            <p:cNvSpPr/>
            <p:nvPr/>
          </p:nvSpPr>
          <p:spPr>
            <a:xfrm>
              <a:off x="578678" y="1436153"/>
              <a:ext cx="8748000" cy="912275"/>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 name="Google Shape;59;p179"/>
            <p:cNvSpPr/>
            <p:nvPr/>
          </p:nvSpPr>
          <p:spPr>
            <a:xfrm>
              <a:off x="578678" y="2286000"/>
              <a:ext cx="8748000" cy="4144130"/>
            </a:xfrm>
            <a:prstGeom prst="rect">
              <a:avLst/>
            </a:prstGeom>
            <a:solidFill>
              <a:srgbClr val="ECEF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0" name="Google Shape;60;p179"/>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more">
  <p:cSld name="onemore">
    <p:spTree>
      <p:nvGrpSpPr>
        <p:cNvPr id="61" name="Shape 61"/>
        <p:cNvGrpSpPr/>
        <p:nvPr/>
      </p:nvGrpSpPr>
      <p:grpSpPr>
        <a:xfrm>
          <a:off x="0" y="0"/>
          <a:ext cx="0" cy="0"/>
          <a:chOff x="0" y="0"/>
          <a:chExt cx="0" cy="0"/>
        </a:xfrm>
      </p:grpSpPr>
      <p:grpSp>
        <p:nvGrpSpPr>
          <p:cNvPr id="62" name="Google Shape;62;p180"/>
          <p:cNvGrpSpPr/>
          <p:nvPr/>
        </p:nvGrpSpPr>
        <p:grpSpPr>
          <a:xfrm>
            <a:off x="449468" y="1462227"/>
            <a:ext cx="9000714" cy="4500283"/>
            <a:chOff x="578678" y="1445207"/>
            <a:chExt cx="8748000" cy="4136077"/>
          </a:xfrm>
        </p:grpSpPr>
        <p:sp>
          <p:nvSpPr>
            <p:cNvPr id="63" name="Google Shape;63;p180"/>
            <p:cNvSpPr/>
            <p:nvPr/>
          </p:nvSpPr>
          <p:spPr>
            <a:xfrm>
              <a:off x="578678" y="2038352"/>
              <a:ext cx="8748000" cy="3542932"/>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4" name="Google Shape;64;p180"/>
            <p:cNvSpPr/>
            <p:nvPr/>
          </p:nvSpPr>
          <p:spPr>
            <a:xfrm>
              <a:off x="578678" y="1445207"/>
              <a:ext cx="8748000" cy="617940"/>
            </a:xfrm>
            <a:prstGeom prst="rect">
              <a:avLst/>
            </a:prstGeom>
            <a:solidFill>
              <a:srgbClr val="ECEFF6"/>
            </a:solidFill>
            <a:ln cap="flat" cmpd="sng" w="38100">
              <a:solidFill>
                <a:srgbClr val="0D0D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5" name="Google Shape;65;p180"/>
            <p:cNvSpPr/>
            <p:nvPr/>
          </p:nvSpPr>
          <p:spPr>
            <a:xfrm rot="2700000">
              <a:off x="8915045" y="1573924"/>
              <a:ext cx="396525" cy="198725"/>
            </a:xfrm>
            <a:prstGeom prst="triangle">
              <a:avLst>
                <a:gd fmla="val 50000" name="adj"/>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grpSp>
        <p:nvGrpSpPr>
          <p:cNvPr id="66" name="Google Shape;66;p180"/>
          <p:cNvGrpSpPr/>
          <p:nvPr/>
        </p:nvGrpSpPr>
        <p:grpSpPr>
          <a:xfrm>
            <a:off x="0" y="1"/>
            <a:ext cx="9902825" cy="999802"/>
            <a:chOff x="0" y="1"/>
            <a:chExt cx="9906000" cy="999802"/>
          </a:xfrm>
        </p:grpSpPr>
        <p:sp>
          <p:nvSpPr>
            <p:cNvPr id="67" name="Google Shape;67;p180"/>
            <p:cNvSpPr/>
            <p:nvPr/>
          </p:nvSpPr>
          <p:spPr>
            <a:xfrm>
              <a:off x="0" y="619930"/>
              <a:ext cx="9906000" cy="379873"/>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sp>
          <p:nvSpPr>
            <p:cNvPr id="68" name="Google Shape;68;p180"/>
            <p:cNvSpPr/>
            <p:nvPr/>
          </p:nvSpPr>
          <p:spPr>
            <a:xfrm>
              <a:off x="0" y="1"/>
              <a:ext cx="9906000" cy="877824"/>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chemeClr val="lt1"/>
                </a:solidFill>
                <a:latin typeface="Malgun Gothic"/>
                <a:ea typeface="Malgun Gothic"/>
                <a:cs typeface="Malgun Gothic"/>
                <a:sym typeface="Malgun Gothic"/>
              </a:endParaRPr>
            </a:p>
          </p:txBody>
        </p:sp>
      </p:grpSp>
      <p:cxnSp>
        <p:nvCxnSpPr>
          <p:cNvPr id="69" name="Google Shape;69;p180"/>
          <p:cNvCxnSpPr/>
          <p:nvPr/>
        </p:nvCxnSpPr>
        <p:spPr>
          <a:xfrm>
            <a:off x="449468" y="6424935"/>
            <a:ext cx="9000714" cy="0"/>
          </a:xfrm>
          <a:prstGeom prst="straightConnector1">
            <a:avLst/>
          </a:prstGeom>
          <a:noFill/>
          <a:ln cap="flat" cmpd="sng" w="9525">
            <a:solidFill>
              <a:srgbClr val="BFBFBF"/>
            </a:solidFill>
            <a:prstDash val="solid"/>
            <a:miter lim="800000"/>
            <a:headEnd len="sm" w="sm" type="none"/>
            <a:tailEnd len="sm" w="sm" type="none"/>
          </a:ln>
        </p:spPr>
      </p:cxnSp>
      <p:sp>
        <p:nvSpPr>
          <p:cNvPr id="70" name="Google Shape;70;p180"/>
          <p:cNvSpPr txBox="1"/>
          <p:nvPr/>
        </p:nvSpPr>
        <p:spPr>
          <a:xfrm>
            <a:off x="8836343" y="6498001"/>
            <a:ext cx="613839"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71" name="Google Shape;71;p180"/>
          <p:cNvSpPr/>
          <p:nvPr/>
        </p:nvSpPr>
        <p:spPr>
          <a:xfrm>
            <a:off x="449468" y="6498001"/>
            <a:ext cx="2888788"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100">
                <a:solidFill>
                  <a:srgbClr val="7F7F7F"/>
                </a:solidFill>
                <a:latin typeface="Arial"/>
                <a:ea typeface="Arial"/>
                <a:cs typeface="Arial"/>
                <a:sym typeface="Arial"/>
              </a:rPr>
              <a:t>Samsung Innovation Campus</a:t>
            </a:r>
            <a:endParaRPr/>
          </a:p>
        </p:txBody>
      </p:sp>
      <p:grpSp>
        <p:nvGrpSpPr>
          <p:cNvPr id="72" name="Google Shape;72;p180"/>
          <p:cNvGrpSpPr/>
          <p:nvPr/>
        </p:nvGrpSpPr>
        <p:grpSpPr>
          <a:xfrm>
            <a:off x="747594" y="2408824"/>
            <a:ext cx="8536863" cy="3303528"/>
            <a:chOff x="747834" y="2129937"/>
            <a:chExt cx="8539600" cy="3303528"/>
          </a:xfrm>
        </p:grpSpPr>
        <p:grpSp>
          <p:nvGrpSpPr>
            <p:cNvPr id="73" name="Google Shape;73;p180"/>
            <p:cNvGrpSpPr/>
            <p:nvPr/>
          </p:nvGrpSpPr>
          <p:grpSpPr>
            <a:xfrm>
              <a:off x="747834" y="2129937"/>
              <a:ext cx="8539600" cy="1267182"/>
              <a:chOff x="805623" y="2423005"/>
              <a:chExt cx="8539600" cy="1267182"/>
            </a:xfrm>
          </p:grpSpPr>
          <p:grpSp>
            <p:nvGrpSpPr>
              <p:cNvPr id="74" name="Google Shape;74;p180"/>
              <p:cNvGrpSpPr/>
              <p:nvPr/>
            </p:nvGrpSpPr>
            <p:grpSpPr>
              <a:xfrm>
                <a:off x="966158" y="2423005"/>
                <a:ext cx="8379065" cy="1267182"/>
                <a:chOff x="1098893" y="2558690"/>
                <a:chExt cx="8379065" cy="1267182"/>
              </a:xfrm>
            </p:grpSpPr>
            <p:sp>
              <p:nvSpPr>
                <p:cNvPr id="75" name="Google Shape;75;p180"/>
                <p:cNvSpPr/>
                <p:nvPr/>
              </p:nvSpPr>
              <p:spPr>
                <a:xfrm>
                  <a:off x="1098894" y="2558690"/>
                  <a:ext cx="7907946" cy="207370"/>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Guideline, mechanisms &amp; contingency plan</a:t>
                  </a:r>
                  <a:endParaRPr/>
                </a:p>
              </p:txBody>
            </p:sp>
            <p:sp>
              <p:nvSpPr>
                <p:cNvPr id="76" name="Google Shape;76;p180"/>
                <p:cNvSpPr/>
                <p:nvPr/>
              </p:nvSpPr>
              <p:spPr>
                <a:xfrm>
                  <a:off x="1098893" y="2799950"/>
                  <a:ext cx="8379065" cy="1025922"/>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a:p>
              </p:txBody>
            </p:sp>
          </p:grpSp>
          <p:sp>
            <p:nvSpPr>
              <p:cNvPr id="77" name="Google Shape;77;p180"/>
              <p:cNvSpPr/>
              <p:nvPr/>
            </p:nvSpPr>
            <p:spPr>
              <a:xfrm>
                <a:off x="805623" y="2439855"/>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78" name="Google Shape;78;p180"/>
            <p:cNvGrpSpPr/>
            <p:nvPr/>
          </p:nvGrpSpPr>
          <p:grpSpPr>
            <a:xfrm>
              <a:off x="747834" y="3559917"/>
              <a:ext cx="8539600" cy="1055714"/>
              <a:chOff x="805623" y="3889855"/>
              <a:chExt cx="8539600" cy="1055714"/>
            </a:xfrm>
          </p:grpSpPr>
          <p:grpSp>
            <p:nvGrpSpPr>
              <p:cNvPr id="79" name="Google Shape;79;p180"/>
              <p:cNvGrpSpPr/>
              <p:nvPr/>
            </p:nvGrpSpPr>
            <p:grpSpPr>
              <a:xfrm>
                <a:off x="958539" y="3889855"/>
                <a:ext cx="8386684" cy="1055714"/>
                <a:chOff x="1098894" y="2558690"/>
                <a:chExt cx="8386684" cy="1055714"/>
              </a:xfrm>
            </p:grpSpPr>
            <p:sp>
              <p:nvSpPr>
                <p:cNvPr id="80" name="Google Shape;80;p180"/>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14285"/>
                    </a:lnSpc>
                    <a:spcBef>
                      <a:spcPts val="0"/>
                    </a:spcBef>
                    <a:spcAft>
                      <a:spcPts val="0"/>
                    </a:spcAft>
                    <a:buNone/>
                  </a:pPr>
                  <a:r>
                    <a:rPr b="1" lang="en-US" sz="1400">
                      <a:solidFill>
                        <a:srgbClr val="0D0D0D"/>
                      </a:solidFill>
                      <a:latin typeface="Arial"/>
                      <a:ea typeface="Arial"/>
                      <a:cs typeface="Arial"/>
                      <a:sym typeface="Arial"/>
                    </a:rPr>
                    <a:t>Pairing similar, not necessarily equal, abilities as partners</a:t>
                  </a:r>
                  <a:endParaRPr/>
                </a:p>
              </p:txBody>
            </p:sp>
            <p:sp>
              <p:nvSpPr>
                <p:cNvPr id="81" name="Google Shape;81;p180"/>
                <p:cNvSpPr/>
                <p:nvPr/>
              </p:nvSpPr>
              <p:spPr>
                <a:xfrm>
                  <a:off x="1098894" y="2799950"/>
                  <a:ext cx="8386684" cy="81445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a:p>
              </p:txBody>
            </p:sp>
          </p:grpSp>
          <p:sp>
            <p:nvSpPr>
              <p:cNvPr id="82" name="Google Shape;82;p180"/>
              <p:cNvSpPr/>
              <p:nvPr/>
            </p:nvSpPr>
            <p:spPr>
              <a:xfrm>
                <a:off x="805623" y="389748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nvGrpSpPr>
            <p:cNvPr id="83" name="Google Shape;83;p180"/>
            <p:cNvGrpSpPr/>
            <p:nvPr/>
          </p:nvGrpSpPr>
          <p:grpSpPr>
            <a:xfrm>
              <a:off x="747834" y="4781836"/>
              <a:ext cx="8539600" cy="651629"/>
              <a:chOff x="805623" y="5143345"/>
              <a:chExt cx="8539600" cy="651629"/>
            </a:xfrm>
          </p:grpSpPr>
          <p:grpSp>
            <p:nvGrpSpPr>
              <p:cNvPr id="84" name="Google Shape;84;p180"/>
              <p:cNvGrpSpPr/>
              <p:nvPr/>
            </p:nvGrpSpPr>
            <p:grpSpPr>
              <a:xfrm>
                <a:off x="966159" y="5143345"/>
                <a:ext cx="8379064" cy="651629"/>
                <a:chOff x="1098894" y="2558690"/>
                <a:chExt cx="8379064" cy="651629"/>
              </a:xfrm>
            </p:grpSpPr>
            <p:sp>
              <p:nvSpPr>
                <p:cNvPr id="85" name="Google Shape;85;p180"/>
                <p:cNvSpPr/>
                <p:nvPr/>
              </p:nvSpPr>
              <p:spPr>
                <a:xfrm>
                  <a:off x="1098894" y="2558690"/>
                  <a:ext cx="7907946" cy="205184"/>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b="1" lang="en-US" sz="1300">
                      <a:solidFill>
                        <a:srgbClr val="0D0D0D"/>
                      </a:solidFill>
                      <a:latin typeface="Arial"/>
                      <a:ea typeface="Arial"/>
                      <a:cs typeface="Arial"/>
                      <a:sym typeface="Arial"/>
                    </a:rPr>
                    <a:t>Motivate students by offering extra incentives </a:t>
                  </a:r>
                  <a:endParaRPr/>
                </a:p>
              </p:txBody>
            </p:sp>
            <p:sp>
              <p:nvSpPr>
                <p:cNvPr id="86" name="Google Shape;86;p180"/>
                <p:cNvSpPr/>
                <p:nvPr/>
              </p:nvSpPr>
              <p:spPr>
                <a:xfrm>
                  <a:off x="1098894" y="2799950"/>
                  <a:ext cx="8379064" cy="410369"/>
                </a:xfrm>
                <a:prstGeom prst="rect">
                  <a:avLst/>
                </a:prstGeom>
                <a:noFill/>
                <a:ln>
                  <a:noFill/>
                </a:ln>
              </p:spPr>
              <p:txBody>
                <a:bodyPr anchorCtr="0" anchor="t" bIns="0" lIns="0" spcFirstLastPara="1" rIns="0" wrap="square" tIns="0">
                  <a:spAutoFit/>
                </a:bodyPr>
                <a:lstStyle/>
                <a:p>
                  <a:pPr indent="0" lvl="0" marL="0" marR="0" rtl="0" algn="l">
                    <a:lnSpc>
                      <a:spcPct val="123076"/>
                    </a:lnSpc>
                    <a:spcBef>
                      <a:spcPts val="0"/>
                    </a:spcBef>
                    <a:spcAft>
                      <a:spcPts val="0"/>
                    </a:spcAft>
                    <a:buNone/>
                  </a:pPr>
                  <a:r>
                    <a:rPr lang="en-US" sz="130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a:p>
              </p:txBody>
            </p:sp>
          </p:grpSp>
          <p:sp>
            <p:nvSpPr>
              <p:cNvPr id="87" name="Google Shape;87;p180"/>
              <p:cNvSpPr/>
              <p:nvPr/>
            </p:nvSpPr>
            <p:spPr>
              <a:xfrm>
                <a:off x="805623" y="5156017"/>
                <a:ext cx="36000" cy="179958"/>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grpSp>
      </p:grpSp>
      <p:grpSp>
        <p:nvGrpSpPr>
          <p:cNvPr id="88" name="Google Shape;88;p180"/>
          <p:cNvGrpSpPr/>
          <p:nvPr/>
        </p:nvGrpSpPr>
        <p:grpSpPr>
          <a:xfrm>
            <a:off x="589619" y="1588472"/>
            <a:ext cx="6613544" cy="430887"/>
            <a:chOff x="790976" y="1592058"/>
            <a:chExt cx="6615664" cy="430887"/>
          </a:xfrm>
        </p:grpSpPr>
        <p:sp>
          <p:nvSpPr>
            <p:cNvPr id="89" name="Google Shape;89;p180"/>
            <p:cNvSpPr/>
            <p:nvPr/>
          </p:nvSpPr>
          <p:spPr>
            <a:xfrm>
              <a:off x="1332314" y="1592058"/>
              <a:ext cx="6074326"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799">
                  <a:solidFill>
                    <a:srgbClr val="0D0D0D"/>
                  </a:solidFill>
                  <a:latin typeface="Arial"/>
                  <a:ea typeface="Arial"/>
                  <a:cs typeface="Arial"/>
                  <a:sym typeface="Arial"/>
                </a:rPr>
                <a:t>Pair Programming Practice</a:t>
              </a:r>
              <a:endParaRPr/>
            </a:p>
          </p:txBody>
        </p:sp>
        <p:pic>
          <p:nvPicPr>
            <p:cNvPr id="90" name="Google Shape;90;p180"/>
            <p:cNvPicPr preferRelativeResize="0"/>
            <p:nvPr/>
          </p:nvPicPr>
          <p:blipFill rotWithShape="1">
            <a:blip r:embed="rId2">
              <a:alphaModFix/>
            </a:blip>
            <a:srcRect b="0" l="0" r="0" t="0"/>
            <a:stretch/>
          </p:blipFill>
          <p:spPr>
            <a:xfrm>
              <a:off x="790976" y="1653961"/>
              <a:ext cx="374669" cy="323867"/>
            </a:xfrm>
            <a:prstGeom prst="rect">
              <a:avLst/>
            </a:prstGeom>
            <a:noFill/>
            <a:ln>
              <a:noFill/>
            </a:ln>
          </p:spPr>
        </p:pic>
      </p:grpSp>
      <p:sp>
        <p:nvSpPr>
          <p:cNvPr id="91" name="Google Shape;91;p180"/>
          <p:cNvSpPr txBox="1"/>
          <p:nvPr/>
        </p:nvSpPr>
        <p:spPr>
          <a:xfrm>
            <a:off x="6273800" y="6498000"/>
            <a:ext cx="2925507"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Chương 8. Nền tảng IoT và Trực quan hoá dữ liệu</a:t>
            </a:r>
            <a:endParaRPr sz="900">
              <a:solidFill>
                <a:srgbClr val="7F7F7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1"/>
          <p:cNvSpPr txBox="1"/>
          <p:nvPr>
            <p:ph type="title"/>
          </p:nvPr>
        </p:nvSpPr>
        <p:spPr>
          <a:xfrm>
            <a:off x="681038" y="365125"/>
            <a:ext cx="85407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1"/>
          <p:cNvSpPr txBox="1"/>
          <p:nvPr>
            <p:ph idx="1" type="body"/>
          </p:nvPr>
        </p:nvSpPr>
        <p:spPr>
          <a:xfrm>
            <a:off x="681038" y="1825625"/>
            <a:ext cx="85407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71"/>
          <p:cNvSpPr txBox="1"/>
          <p:nvPr>
            <p:ph idx="10" type="dt"/>
          </p:nvPr>
        </p:nvSpPr>
        <p:spPr>
          <a:xfrm>
            <a:off x="681038" y="6356350"/>
            <a:ext cx="2227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71"/>
          <p:cNvSpPr txBox="1"/>
          <p:nvPr>
            <p:ph idx="11" type="ftr"/>
          </p:nvPr>
        </p:nvSpPr>
        <p:spPr>
          <a:xfrm>
            <a:off x="3279775" y="6356350"/>
            <a:ext cx="334327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71"/>
          <p:cNvSpPr txBox="1"/>
          <p:nvPr>
            <p:ph idx="12" type="sldNum"/>
          </p:nvPr>
        </p:nvSpPr>
        <p:spPr>
          <a:xfrm>
            <a:off x="6994525" y="6356350"/>
            <a:ext cx="222726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57.png"/><Relationship Id="rId4" Type="http://schemas.openxmlformats.org/officeDocument/2006/relationships/image" Target="../media/image15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59.png"/><Relationship Id="rId4" Type="http://schemas.openxmlformats.org/officeDocument/2006/relationships/image" Target="../media/image1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2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2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6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6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17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166.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173.png"/><Relationship Id="rId4" Type="http://schemas.openxmlformats.org/officeDocument/2006/relationships/image" Target="../media/image175.png"/><Relationship Id="rId5" Type="http://schemas.openxmlformats.org/officeDocument/2006/relationships/image" Target="../media/image17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17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190.png"/><Relationship Id="rId4" Type="http://schemas.openxmlformats.org/officeDocument/2006/relationships/image" Target="../media/image177.png"/><Relationship Id="rId5" Type="http://schemas.openxmlformats.org/officeDocument/2006/relationships/image" Target="../media/image181.png"/><Relationship Id="rId6" Type="http://schemas.openxmlformats.org/officeDocument/2006/relationships/image" Target="../media/image17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17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180.png"/><Relationship Id="rId4" Type="http://schemas.openxmlformats.org/officeDocument/2006/relationships/image" Target="../media/image17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1" Type="http://schemas.openxmlformats.org/officeDocument/2006/relationships/hyperlink" Target="https://github.com/openhab/openhab/wiki/Explanation-of-Sitemaps#element-slider" TargetMode="External"/><Relationship Id="rId10" Type="http://schemas.openxmlformats.org/officeDocument/2006/relationships/hyperlink" Target="https://github.com/openhab/openhab/wiki/Explanation-of-Sitemaps#element-setpoint" TargetMode="External"/><Relationship Id="rId13" Type="http://schemas.openxmlformats.org/officeDocument/2006/relationships/hyperlink" Target="https://github.com/openhab/openhab/wiki/Explanation-of-Sitemaps#element-text" TargetMode="External"/><Relationship Id="rId12" Type="http://schemas.openxmlformats.org/officeDocument/2006/relationships/hyperlink" Target="https://github.com/openhab/openhab/wiki/Explanation-of-Sitemaps#element-switch" TargetMode="External"/><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hyperlink" Target="https://github.com/openhab/openhab/wiki/Explanation-of-Sitemaps#element-colorpicker" TargetMode="External"/><Relationship Id="rId4" Type="http://schemas.openxmlformats.org/officeDocument/2006/relationships/hyperlink" Target="https://github.com/openhab/openhab/wiki/Explanation-of-Sitemaps#element-chart" TargetMode="External"/><Relationship Id="rId9" Type="http://schemas.openxmlformats.org/officeDocument/2006/relationships/hyperlink" Target="https://github.com/openhab/openhab/wiki/Explanation-of-Sitemaps#element-selection" TargetMode="External"/><Relationship Id="rId15" Type="http://schemas.openxmlformats.org/officeDocument/2006/relationships/hyperlink" Target="https://github.com/openhab/openhab/wiki/Explanation-of-Sitemaps#element-webview" TargetMode="External"/><Relationship Id="rId14" Type="http://schemas.openxmlformats.org/officeDocument/2006/relationships/hyperlink" Target="https://github.com/openhab/openhab/wiki/Explanation-of-Sitemaps#element-video" TargetMode="External"/><Relationship Id="rId5" Type="http://schemas.openxmlformats.org/officeDocument/2006/relationships/hyperlink" Target="https://github.com/openhab/openhab/wiki/Explanation-of-Sitemaps#element-frame" TargetMode="External"/><Relationship Id="rId6" Type="http://schemas.openxmlformats.org/officeDocument/2006/relationships/hyperlink" Target="https://github.com/openhab/openhab/wiki/Explanation-of-Sitemaps#element-group" TargetMode="External"/><Relationship Id="rId7" Type="http://schemas.openxmlformats.org/officeDocument/2006/relationships/hyperlink" Target="https://github.com/openhab/openhab/wiki/Explanation-of-Sitemaps#element-image" TargetMode="External"/><Relationship Id="rId8" Type="http://schemas.openxmlformats.org/officeDocument/2006/relationships/hyperlink" Target="https://github.com/openhab/openhab/wiki/Explanation-of-Sitemaps#element-list"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1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189.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17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1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18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18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18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 Id="rId3" Type="http://schemas.openxmlformats.org/officeDocument/2006/relationships/image" Target="../media/image18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image" Target="../media/image20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image" Target="../media/image20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image" Target="../media/image19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image" Target="../media/image197.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20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96.png"/><Relationship Id="rId4" Type="http://schemas.openxmlformats.org/officeDocument/2006/relationships/image" Target="../media/image195.png"/><Relationship Id="rId5" Type="http://schemas.openxmlformats.org/officeDocument/2006/relationships/image" Target="../media/image19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 Id="rId3" Type="http://schemas.openxmlformats.org/officeDocument/2006/relationships/image" Target="../media/image18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48.png"/><Relationship Id="rId5" Type="http://schemas.openxmlformats.org/officeDocument/2006/relationships/image" Target="../media/image16.png"/><Relationship Id="rId6"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image" Target="../media/image3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21.png"/></Relationships>
</file>

<file path=ppt/slides/_rels/slide44.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7.png"/><Relationship Id="rId13" Type="http://schemas.openxmlformats.org/officeDocument/2006/relationships/image" Target="../media/image38.png"/><Relationship Id="rId12"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vmlDrawing" Target="../drawings/vmlDrawing2.vml"/><Relationship Id="rId4" Type="http://schemas.openxmlformats.org/officeDocument/2006/relationships/image" Target="../media/image147.png"/><Relationship Id="rId9" Type="http://schemas.openxmlformats.org/officeDocument/2006/relationships/image" Target="../media/image69.png"/><Relationship Id="rId15" Type="http://schemas.openxmlformats.org/officeDocument/2006/relationships/image" Target="../media/image41.png"/><Relationship Id="rId14"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oleObject" Target="../embeddings/oleObject2.bin"/><Relationship Id="rId7" Type="http://schemas.openxmlformats.org/officeDocument/2006/relationships/oleObject" Target="../embeddings/oleObject2.bin"/><Relationship Id="rId8"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9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53.png"/><Relationship Id="rId7"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63.png"/><Relationship Id="rId6" Type="http://schemas.openxmlformats.org/officeDocument/2006/relationships/image" Target="../media/image52.png"/><Relationship Id="rId7"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2.png"/><Relationship Id="rId6" Type="http://schemas.openxmlformats.org/officeDocument/2006/relationships/image" Target="../media/image45.png"/><Relationship Id="rId7"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2.png"/><Relationship Id="rId6" Type="http://schemas.openxmlformats.org/officeDocument/2006/relationships/image" Target="../media/image45.png"/><Relationship Id="rId7"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2.png"/><Relationship Id="rId6" Type="http://schemas.openxmlformats.org/officeDocument/2006/relationships/image" Target="../media/image45.png"/><Relationship Id="rId7"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2.png"/><Relationship Id="rId6" Type="http://schemas.openxmlformats.org/officeDocument/2006/relationships/image" Target="../media/image45.png"/><Relationship Id="rId7"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52.png"/><Relationship Id="rId6" Type="http://schemas.openxmlformats.org/officeDocument/2006/relationships/image" Target="../media/image45.png"/><Relationship Id="rId7"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9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9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9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9.png"/><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0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06.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0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0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45.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2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13.png"/></Relationships>
</file>

<file path=ppt/slides/_rels/slide82.xml.rels><?xml version="1.0" encoding="UTF-8" standalone="yes"?><Relationships xmlns="http://schemas.openxmlformats.org/package/2006/relationships"><Relationship Id="rId11" Type="http://schemas.openxmlformats.org/officeDocument/2006/relationships/image" Target="../media/image123.jpg"/><Relationship Id="rId10" Type="http://schemas.openxmlformats.org/officeDocument/2006/relationships/image" Target="../media/image118.png"/><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07.png"/><Relationship Id="rId4" Type="http://schemas.openxmlformats.org/officeDocument/2006/relationships/image" Target="../media/image108.jpg"/><Relationship Id="rId9" Type="http://schemas.openxmlformats.org/officeDocument/2006/relationships/image" Target="../media/image112.png"/><Relationship Id="rId5" Type="http://schemas.openxmlformats.org/officeDocument/2006/relationships/image" Target="../media/image97.png"/><Relationship Id="rId6" Type="http://schemas.openxmlformats.org/officeDocument/2006/relationships/image" Target="../media/image121.jpg"/><Relationship Id="rId7" Type="http://schemas.openxmlformats.org/officeDocument/2006/relationships/image" Target="../media/image117.jpg"/><Relationship Id="rId8" Type="http://schemas.openxmlformats.org/officeDocument/2006/relationships/image" Target="../media/image1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28.png"/><Relationship Id="rId4" Type="http://schemas.openxmlformats.org/officeDocument/2006/relationships/image" Target="../media/image116.png"/><Relationship Id="rId5" Type="http://schemas.openxmlformats.org/officeDocument/2006/relationships/image" Target="../media/image124.png"/><Relationship Id="rId6" Type="http://schemas.openxmlformats.org/officeDocument/2006/relationships/image" Target="../media/image138.jpg"/><Relationship Id="rId7" Type="http://schemas.openxmlformats.org/officeDocument/2006/relationships/image" Target="../media/image141.png"/></Relationships>
</file>

<file path=ppt/slides/_rels/slide85.xml.rels><?xml version="1.0" encoding="UTF-8" standalone="yes"?><Relationships xmlns="http://schemas.openxmlformats.org/package/2006/relationships"><Relationship Id="rId10" Type="http://schemas.openxmlformats.org/officeDocument/2006/relationships/image" Target="../media/image134.png"/><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29.png"/><Relationship Id="rId4" Type="http://schemas.openxmlformats.org/officeDocument/2006/relationships/image" Target="../media/image130.png"/><Relationship Id="rId9" Type="http://schemas.openxmlformats.org/officeDocument/2006/relationships/image" Target="../media/image131.png"/><Relationship Id="rId5" Type="http://schemas.openxmlformats.org/officeDocument/2006/relationships/image" Target="../media/image150.png"/><Relationship Id="rId6" Type="http://schemas.openxmlformats.org/officeDocument/2006/relationships/image" Target="../media/image122.png"/><Relationship Id="rId7" Type="http://schemas.openxmlformats.org/officeDocument/2006/relationships/image" Target="../media/image133.png"/><Relationship Id="rId8" Type="http://schemas.openxmlformats.org/officeDocument/2006/relationships/image" Target="../media/image1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35.jpg"/><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26.png"/><Relationship Id="rId4" Type="http://schemas.openxmlformats.org/officeDocument/2006/relationships/image" Target="../media/image14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43.jpg"/><Relationship Id="rId4" Type="http://schemas.openxmlformats.org/officeDocument/2006/relationships/image" Target="../media/image126.png"/><Relationship Id="rId5" Type="http://schemas.openxmlformats.org/officeDocument/2006/relationships/image" Target="../media/image14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54.png"/><Relationship Id="rId4" Type="http://schemas.openxmlformats.org/officeDocument/2006/relationships/image" Target="../media/image155.jpg"/><Relationship Id="rId5" Type="http://schemas.openxmlformats.org/officeDocument/2006/relationships/image" Target="../media/image146.png"/><Relationship Id="rId6" Type="http://schemas.openxmlformats.org/officeDocument/2006/relationships/image" Target="../media/image1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4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0" i="0" lang="en-US" sz="4800" u="none" cap="none" strike="noStrike">
                <a:solidFill>
                  <a:schemeClr val="dk1"/>
                </a:solidFill>
                <a:latin typeface="Arial"/>
                <a:ea typeface="Arial"/>
                <a:cs typeface="Arial"/>
                <a:sym typeface="Arial"/>
              </a:rPr>
              <a:t>Campus</a:t>
            </a:r>
            <a:endParaRPr/>
          </a:p>
        </p:txBody>
      </p:sp>
      <p:grpSp>
        <p:nvGrpSpPr>
          <p:cNvPr id="146" name="Google Shape;146;p1"/>
          <p:cNvGrpSpPr/>
          <p:nvPr/>
        </p:nvGrpSpPr>
        <p:grpSpPr>
          <a:xfrm>
            <a:off x="724689" y="4320000"/>
            <a:ext cx="6097837" cy="369332"/>
            <a:chOff x="724689" y="4320000"/>
            <a:chExt cx="6097837" cy="369332"/>
          </a:xfrm>
        </p:grpSpPr>
        <p:sp>
          <p:nvSpPr>
            <p:cNvPr id="147" name="Google Shape;147;p1"/>
            <p:cNvSpPr/>
            <p:nvPr/>
          </p:nvSpPr>
          <p:spPr>
            <a:xfrm>
              <a:off x="990000" y="4320000"/>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Vạn vật kết nối – IoT</a:t>
              </a:r>
              <a:endParaRPr b="0" i="0" sz="2400" u="none" cap="none" strike="noStrike">
                <a:solidFill>
                  <a:srgbClr val="1428A0"/>
                </a:solidFill>
                <a:latin typeface="Arial"/>
                <a:ea typeface="Arial"/>
                <a:cs typeface="Arial"/>
                <a:sym typeface="Arial"/>
              </a:endParaRPr>
            </a:p>
          </p:txBody>
        </p:sp>
        <p:sp>
          <p:nvSpPr>
            <p:cNvPr id="148" name="Google Shape;148;p1"/>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10"/>
          <p:cNvGrpSpPr/>
          <p:nvPr/>
        </p:nvGrpSpPr>
        <p:grpSpPr>
          <a:xfrm>
            <a:off x="416128" y="447433"/>
            <a:ext cx="9051872" cy="276999"/>
            <a:chOff x="416128" y="447433"/>
            <a:chExt cx="9051872" cy="276999"/>
          </a:xfrm>
        </p:grpSpPr>
        <p:sp>
          <p:nvSpPr>
            <p:cNvPr id="337" name="Google Shape;337;p1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38" name="Google Shape;338;p1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39" name="Google Shape;339;p10"/>
          <p:cNvSpPr/>
          <p:nvPr/>
        </p:nvSpPr>
        <p:spPr>
          <a:xfrm>
            <a:off x="732104" y="2165360"/>
            <a:ext cx="8632825" cy="2099787"/>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trong tham số From</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AE-ID hoặc CSE-ID</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AE hoặc CSE có thể là Nơi phát</a:t>
            </a:r>
            <a:endParaRPr/>
          </a:p>
          <a:p>
            <a:pPr indent="-182563" lvl="1" marL="182563"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mã định danh có thể ở định dạng tuyệt đối, liên quan đến SP hoặc liên quan đến CSE</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thông tin giống nhau có thể có định dạng khác nhau</a:t>
            </a:r>
            <a:endParaRPr b="0" i="0" sz="1200" u="none" cap="none" strike="noStrike">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định dạng tuyệt đối chứa SP-ID (ví dụ: //telecomABC/CSE12/CAE34)</a:t>
            </a:r>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định dạng liên quan đến SP chứa CSE-ID (ví dụ: /CSE12/CAE34)</a:t>
            </a:r>
            <a:endParaRPr/>
          </a:p>
        </p:txBody>
      </p:sp>
      <p:grpSp>
        <p:nvGrpSpPr>
          <p:cNvPr id="340" name="Google Shape;340;p10"/>
          <p:cNvGrpSpPr/>
          <p:nvPr/>
        </p:nvGrpSpPr>
        <p:grpSpPr>
          <a:xfrm>
            <a:off x="558800" y="1915298"/>
            <a:ext cx="8785225" cy="215444"/>
            <a:chOff x="1027113" y="2045625"/>
            <a:chExt cx="8785225" cy="215444"/>
          </a:xfrm>
        </p:grpSpPr>
        <p:sp>
          <p:nvSpPr>
            <p:cNvPr id="341" name="Google Shape;341;p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2" name="Google Shape;342;p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Thông tin về nơi phát yêu cầu</a:t>
              </a:r>
              <a:endParaRPr/>
            </a:p>
          </p:txBody>
        </p:sp>
      </p:grpSp>
      <p:sp>
        <p:nvSpPr>
          <p:cNvPr id="343" name="Google Shape;343;p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định danh thực tế</a:t>
            </a:r>
            <a:endParaRPr sz="2400">
              <a:solidFill>
                <a:srgbClr val="0C0C0C"/>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100"/>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984" name="Google Shape;2984;p100"/>
          <p:cNvGrpSpPr/>
          <p:nvPr/>
        </p:nvGrpSpPr>
        <p:grpSpPr>
          <a:xfrm>
            <a:off x="416128" y="447433"/>
            <a:ext cx="9051872" cy="276999"/>
            <a:chOff x="416128" y="447433"/>
            <a:chExt cx="9051872" cy="276999"/>
          </a:xfrm>
        </p:grpSpPr>
        <p:sp>
          <p:nvSpPr>
            <p:cNvPr id="2985" name="Google Shape;2985;p10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86" name="Google Shape;2986;p10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87" name="Google Shape;2987;p10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88" name="Google Shape;2988;p100"/>
          <p:cNvGrpSpPr/>
          <p:nvPr/>
        </p:nvGrpSpPr>
        <p:grpSpPr>
          <a:xfrm>
            <a:off x="558800" y="1907671"/>
            <a:ext cx="8785225" cy="215444"/>
            <a:chOff x="1027113" y="2045625"/>
            <a:chExt cx="8785225" cy="215444"/>
          </a:xfrm>
        </p:grpSpPr>
        <p:sp>
          <p:nvSpPr>
            <p:cNvPr id="2989" name="Google Shape;2989;p10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90" name="Google Shape;2990;p10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bootstrap.sh</a:t>
              </a:r>
              <a:endParaRPr sz="1400">
                <a:solidFill>
                  <a:srgbClr val="262626"/>
                </a:solidFill>
                <a:latin typeface="Arial"/>
                <a:ea typeface="Arial"/>
                <a:cs typeface="Arial"/>
                <a:sym typeface="Arial"/>
              </a:endParaRPr>
            </a:p>
          </p:txBody>
        </p:sp>
      </p:grpSp>
      <p:grpSp>
        <p:nvGrpSpPr>
          <p:cNvPr id="2991" name="Google Shape;2991;p100"/>
          <p:cNvGrpSpPr/>
          <p:nvPr/>
        </p:nvGrpSpPr>
        <p:grpSpPr>
          <a:xfrm>
            <a:off x="1930401" y="2395102"/>
            <a:ext cx="5736268" cy="2723205"/>
            <a:chOff x="695960" y="2286353"/>
            <a:chExt cx="7597027" cy="3606572"/>
          </a:xfrm>
        </p:grpSpPr>
        <p:pic>
          <p:nvPicPr>
            <p:cNvPr id="2992" name="Google Shape;2992;p100"/>
            <p:cNvPicPr preferRelativeResize="0"/>
            <p:nvPr/>
          </p:nvPicPr>
          <p:blipFill rotWithShape="1">
            <a:blip r:embed="rId3">
              <a:alphaModFix/>
            </a:blip>
            <a:srcRect b="0" l="0" r="0" t="12609"/>
            <a:stretch/>
          </p:blipFill>
          <p:spPr>
            <a:xfrm>
              <a:off x="695960" y="2286353"/>
              <a:ext cx="7597027" cy="3606572"/>
            </a:xfrm>
            <a:prstGeom prst="rect">
              <a:avLst/>
            </a:prstGeom>
            <a:noFill/>
            <a:ln cap="flat" cmpd="sng" w="9525">
              <a:solidFill>
                <a:srgbClr val="D8D8D8"/>
              </a:solidFill>
              <a:prstDash val="solid"/>
              <a:round/>
              <a:headEnd len="sm" w="sm" type="none"/>
              <a:tailEnd len="sm" w="sm" type="none"/>
            </a:ln>
          </p:spPr>
        </p:pic>
        <p:sp>
          <p:nvSpPr>
            <p:cNvPr id="2993" name="Google Shape;2993;p100"/>
            <p:cNvSpPr/>
            <p:nvPr/>
          </p:nvSpPr>
          <p:spPr>
            <a:xfrm>
              <a:off x="701906" y="2450830"/>
              <a:ext cx="4334914" cy="932449"/>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Malgun Gothic"/>
                <a:ea typeface="Malgun Gothic"/>
                <a:cs typeface="Malgun Gothic"/>
                <a:sym typeface="Malgun Gothic"/>
              </a:endParaRPr>
            </a:p>
          </p:txBody>
        </p:sp>
      </p:grpSp>
      <p:pic>
        <p:nvPicPr>
          <p:cNvPr id="2994" name="Google Shape;2994;p100"/>
          <p:cNvPicPr preferRelativeResize="0"/>
          <p:nvPr/>
        </p:nvPicPr>
        <p:blipFill rotWithShape="1">
          <a:blip r:embed="rId3">
            <a:alphaModFix/>
          </a:blip>
          <a:srcRect b="64038" l="1472" r="43663" t="16847"/>
          <a:stretch/>
        </p:blipFill>
        <p:spPr>
          <a:xfrm>
            <a:off x="1349864" y="3414021"/>
            <a:ext cx="6618737" cy="1325619"/>
          </a:xfrm>
          <a:prstGeom prst="rect">
            <a:avLst/>
          </a:prstGeom>
          <a:noFill/>
          <a:ln cap="flat" cmpd="sng" w="12700">
            <a:solidFill>
              <a:srgbClr val="FF0000"/>
            </a:solidFill>
            <a:prstDash val="solid"/>
            <a:round/>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01"/>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3001" name="Google Shape;3001;p101"/>
          <p:cNvGrpSpPr/>
          <p:nvPr/>
        </p:nvGrpSpPr>
        <p:grpSpPr>
          <a:xfrm>
            <a:off x="3104116" y="2568970"/>
            <a:ext cx="5255024" cy="3599853"/>
            <a:chOff x="4056819" y="1399870"/>
            <a:chExt cx="7369946" cy="5048638"/>
          </a:xfrm>
        </p:grpSpPr>
        <p:pic>
          <p:nvPicPr>
            <p:cNvPr descr="텍스트이(가) 표시된 사진&#10;&#10;자동 생성된 설명" id="3002" name="Google Shape;3002;p101"/>
            <p:cNvPicPr preferRelativeResize="0"/>
            <p:nvPr/>
          </p:nvPicPr>
          <p:blipFill rotWithShape="1">
            <a:blip r:embed="rId3">
              <a:alphaModFix/>
            </a:blip>
            <a:srcRect b="7567" l="0" r="14492" t="0"/>
            <a:stretch/>
          </p:blipFill>
          <p:spPr>
            <a:xfrm>
              <a:off x="4056819" y="1399870"/>
              <a:ext cx="5412730" cy="5048638"/>
            </a:xfrm>
            <a:prstGeom prst="rect">
              <a:avLst/>
            </a:prstGeom>
            <a:noFill/>
            <a:ln cap="flat" cmpd="sng" w="9525">
              <a:solidFill>
                <a:srgbClr val="7F7F7F"/>
              </a:solidFill>
              <a:prstDash val="solid"/>
              <a:round/>
              <a:headEnd len="sm" w="sm" type="none"/>
              <a:tailEnd len="sm" w="sm" type="none"/>
            </a:ln>
          </p:spPr>
        </p:pic>
        <p:sp>
          <p:nvSpPr>
            <p:cNvPr id="3003" name="Google Shape;3003;p101"/>
            <p:cNvSpPr/>
            <p:nvPr/>
          </p:nvSpPr>
          <p:spPr>
            <a:xfrm>
              <a:off x="4229862" y="3022060"/>
              <a:ext cx="2127255" cy="35668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Malgun Gothic"/>
                <a:ea typeface="Malgun Gothic"/>
                <a:cs typeface="Malgun Gothic"/>
                <a:sym typeface="Malgun Gothic"/>
              </a:endParaRPr>
            </a:p>
          </p:txBody>
        </p:sp>
        <p:pic>
          <p:nvPicPr>
            <p:cNvPr descr="텍스트이(가) 표시된 사진&#10;&#10;자동 생성된 설명" id="3004" name="Google Shape;3004;p101"/>
            <p:cNvPicPr preferRelativeResize="0"/>
            <p:nvPr/>
          </p:nvPicPr>
          <p:blipFill rotWithShape="1">
            <a:blip r:embed="rId3">
              <a:alphaModFix/>
            </a:blip>
            <a:srcRect b="63848" l="2972" r="64434" t="29669"/>
            <a:stretch/>
          </p:blipFill>
          <p:spPr>
            <a:xfrm>
              <a:off x="6625097" y="2762416"/>
              <a:ext cx="4801668" cy="824046"/>
            </a:xfrm>
            <a:prstGeom prst="rect">
              <a:avLst/>
            </a:prstGeom>
            <a:noFill/>
            <a:ln cap="flat" cmpd="sng" w="12700">
              <a:solidFill>
                <a:srgbClr val="FF0000"/>
              </a:solidFill>
              <a:prstDash val="solid"/>
              <a:round/>
              <a:headEnd len="sm" w="sm" type="none"/>
              <a:tailEnd len="sm" w="sm" type="none"/>
            </a:ln>
          </p:spPr>
        </p:pic>
      </p:grpSp>
      <p:grpSp>
        <p:nvGrpSpPr>
          <p:cNvPr id="3005" name="Google Shape;3005;p101"/>
          <p:cNvGrpSpPr/>
          <p:nvPr/>
        </p:nvGrpSpPr>
        <p:grpSpPr>
          <a:xfrm>
            <a:off x="416128" y="447433"/>
            <a:ext cx="9051872" cy="276999"/>
            <a:chOff x="416128" y="447433"/>
            <a:chExt cx="9051872" cy="276999"/>
          </a:xfrm>
        </p:grpSpPr>
        <p:sp>
          <p:nvSpPr>
            <p:cNvPr id="3006" name="Google Shape;3006;p10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07" name="Google Shape;3007;p10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08" name="Google Shape;3008;p10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3009" name="Google Shape;3009;p101"/>
          <p:cNvGrpSpPr/>
          <p:nvPr/>
        </p:nvGrpSpPr>
        <p:grpSpPr>
          <a:xfrm>
            <a:off x="558800" y="1907671"/>
            <a:ext cx="8785225" cy="215444"/>
            <a:chOff x="1027113" y="2045625"/>
            <a:chExt cx="8785225" cy="215444"/>
          </a:xfrm>
        </p:grpSpPr>
        <p:sp>
          <p:nvSpPr>
            <p:cNvPr id="3010" name="Google Shape;3010;p10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11" name="Google Shape;3011;p10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chạy Vagrant</a:t>
              </a:r>
              <a:endParaRPr sz="1400">
                <a:solidFill>
                  <a:srgbClr val="262626"/>
                </a:solidFill>
                <a:latin typeface="Arial"/>
                <a:ea typeface="Arial"/>
                <a:cs typeface="Arial"/>
                <a:sym typeface="Arial"/>
              </a:endParaRPr>
            </a:p>
          </p:txBody>
        </p:sp>
      </p:grpSp>
      <p:sp>
        <p:nvSpPr>
          <p:cNvPr id="3012" name="Google Shape;3012;p101"/>
          <p:cNvSpPr/>
          <p:nvPr/>
        </p:nvSpPr>
        <p:spPr>
          <a:xfrm>
            <a:off x="711200" y="2143366"/>
            <a:ext cx="8632825" cy="63784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Vagrant up</a:t>
            </a:r>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C:\HashiCorp&gt; vagrant up</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pic>
        <p:nvPicPr>
          <p:cNvPr descr="텍스트이(가) 표시된 사진&#10;&#10;자동 생성된 설명" id="3018" name="Google Shape;3018;p102"/>
          <p:cNvPicPr preferRelativeResize="0"/>
          <p:nvPr/>
        </p:nvPicPr>
        <p:blipFill rotWithShape="1">
          <a:blip r:embed="rId3">
            <a:alphaModFix/>
          </a:blip>
          <a:srcRect b="0" l="0" r="14556" t="0"/>
          <a:stretch/>
        </p:blipFill>
        <p:spPr>
          <a:xfrm>
            <a:off x="711200" y="2811695"/>
            <a:ext cx="4086455" cy="2690226"/>
          </a:xfrm>
          <a:prstGeom prst="rect">
            <a:avLst/>
          </a:prstGeom>
          <a:noFill/>
          <a:ln>
            <a:noFill/>
          </a:ln>
        </p:spPr>
      </p:pic>
      <p:pic>
        <p:nvPicPr>
          <p:cNvPr id="3019" name="Google Shape;3019;p102"/>
          <p:cNvPicPr preferRelativeResize="0"/>
          <p:nvPr/>
        </p:nvPicPr>
        <p:blipFill rotWithShape="1">
          <a:blip r:embed="rId4">
            <a:alphaModFix/>
          </a:blip>
          <a:srcRect b="0" l="0" r="14996" t="1258"/>
          <a:stretch/>
        </p:blipFill>
        <p:spPr>
          <a:xfrm>
            <a:off x="711201" y="5446835"/>
            <a:ext cx="4074160" cy="793994"/>
          </a:xfrm>
          <a:prstGeom prst="rect">
            <a:avLst/>
          </a:prstGeom>
          <a:noFill/>
          <a:ln cap="flat" cmpd="sng" w="12700">
            <a:solidFill>
              <a:srgbClr val="D8D8D8"/>
            </a:solidFill>
            <a:prstDash val="solid"/>
            <a:round/>
            <a:headEnd len="sm" w="sm" type="none"/>
            <a:tailEnd len="sm" w="sm" type="none"/>
          </a:ln>
        </p:spPr>
      </p:pic>
      <p:grpSp>
        <p:nvGrpSpPr>
          <p:cNvPr id="3020" name="Google Shape;3020;p102"/>
          <p:cNvGrpSpPr/>
          <p:nvPr/>
        </p:nvGrpSpPr>
        <p:grpSpPr>
          <a:xfrm>
            <a:off x="416128" y="447433"/>
            <a:ext cx="9051872" cy="276999"/>
            <a:chOff x="416128" y="447433"/>
            <a:chExt cx="9051872" cy="276999"/>
          </a:xfrm>
        </p:grpSpPr>
        <p:sp>
          <p:nvSpPr>
            <p:cNvPr id="3021" name="Google Shape;3021;p10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22" name="Google Shape;3022;p10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23" name="Google Shape;3023;p10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3024" name="Google Shape;3024;p102"/>
          <p:cNvGrpSpPr/>
          <p:nvPr/>
        </p:nvGrpSpPr>
        <p:grpSpPr>
          <a:xfrm>
            <a:off x="558800" y="1907671"/>
            <a:ext cx="8785225" cy="215444"/>
            <a:chOff x="1027113" y="2045625"/>
            <a:chExt cx="8785225" cy="215444"/>
          </a:xfrm>
        </p:grpSpPr>
        <p:sp>
          <p:nvSpPr>
            <p:cNvPr id="3025" name="Google Shape;3025;p10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26" name="Google Shape;3026;p10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chạy Vagrant</a:t>
              </a:r>
              <a:endParaRPr sz="1400">
                <a:solidFill>
                  <a:srgbClr val="262626"/>
                </a:solidFill>
                <a:latin typeface="Arial"/>
                <a:ea typeface="Arial"/>
                <a:cs typeface="Arial"/>
                <a:sym typeface="Arial"/>
              </a:endParaRPr>
            </a:p>
          </p:txBody>
        </p:sp>
      </p:grpSp>
      <p:sp>
        <p:nvSpPr>
          <p:cNvPr id="3027" name="Google Shape;3027;p102"/>
          <p:cNvSpPr/>
          <p:nvPr/>
        </p:nvSpPr>
        <p:spPr>
          <a:xfrm>
            <a:off x="711200" y="2143366"/>
            <a:ext cx="8632825" cy="63784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Vagrant ssh</a:t>
            </a:r>
            <a:endParaRPr b="0" i="0" sz="1300" u="none" cap="none" strike="noStrike">
              <a:solidFill>
                <a:srgbClr val="262626"/>
              </a:solidFill>
              <a:latin typeface="Arial"/>
              <a:ea typeface="Arial"/>
              <a:cs typeface="Arial"/>
              <a:sym typeface="Arial"/>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C:\HashiCorp&gt; vagrant ssh</a:t>
            </a:r>
            <a:endParaRPr b="0" i="0" sz="1300" u="none" cap="none" strike="noStrike">
              <a:solidFill>
                <a:srgbClr val="262626"/>
              </a:solidFill>
              <a:latin typeface="Arial"/>
              <a:ea typeface="Arial"/>
              <a:cs typeface="Arial"/>
              <a:sym typeface="Arial"/>
            </a:endParaRPr>
          </a:p>
        </p:txBody>
      </p:sp>
      <p:sp>
        <p:nvSpPr>
          <p:cNvPr id="3028" name="Google Shape;3028;p102"/>
          <p:cNvSpPr/>
          <p:nvPr/>
        </p:nvSpPr>
        <p:spPr>
          <a:xfrm>
            <a:off x="4952490" y="2811695"/>
            <a:ext cx="4502493" cy="545516"/>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Bạn có thể thấy rằng môi trường ảo cục bộ được kết nối trực tiếp với môi trường phát triển Ubuntu.</a:t>
            </a:r>
            <a:endParaRPr b="0" i="0" sz="1300" u="none" cap="none" strike="noStrike">
              <a:solidFill>
                <a:srgbClr val="262626"/>
              </a:solidFill>
              <a:latin typeface="Arial"/>
              <a:ea typeface="Arial"/>
              <a:cs typeface="Arial"/>
              <a:sym typeface="Arial"/>
            </a:endParaRPr>
          </a:p>
        </p:txBody>
      </p:sp>
      <p:sp>
        <p:nvSpPr>
          <p:cNvPr id="3029" name="Google Shape;3029;p102"/>
          <p:cNvSpPr/>
          <p:nvPr/>
        </p:nvSpPr>
        <p:spPr>
          <a:xfrm>
            <a:off x="4847273" y="5486681"/>
            <a:ext cx="4620727" cy="692497"/>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muốn làm việc với tài khoản người dùng siêu cấp có đặc quyền cao, hãy nhập tài khoản người dùng siêu cấp thông qua lệnh sudo su.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03"/>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3036" name="Google Shape;3036;p103"/>
          <p:cNvGrpSpPr/>
          <p:nvPr/>
        </p:nvGrpSpPr>
        <p:grpSpPr>
          <a:xfrm>
            <a:off x="416128" y="447433"/>
            <a:ext cx="9051872" cy="276999"/>
            <a:chOff x="416128" y="447433"/>
            <a:chExt cx="9051872" cy="276999"/>
          </a:xfrm>
        </p:grpSpPr>
        <p:sp>
          <p:nvSpPr>
            <p:cNvPr id="3037" name="Google Shape;3037;p10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38" name="Google Shape;3038;p10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3039" name="Google Shape;3039;p103"/>
          <p:cNvGrpSpPr/>
          <p:nvPr/>
        </p:nvGrpSpPr>
        <p:grpSpPr>
          <a:xfrm>
            <a:off x="558800" y="1861951"/>
            <a:ext cx="8785225" cy="215444"/>
            <a:chOff x="1027113" y="2045625"/>
            <a:chExt cx="8785225" cy="215444"/>
          </a:xfrm>
        </p:grpSpPr>
        <p:sp>
          <p:nvSpPr>
            <p:cNvPr id="3040" name="Google Shape;3040;p10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41" name="Google Shape;3041;p10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thức hoạt động của SSH</a:t>
              </a:r>
              <a:endParaRPr/>
            </a:p>
          </p:txBody>
        </p:sp>
      </p:grpSp>
      <p:sp>
        <p:nvSpPr>
          <p:cNvPr id="3042" name="Google Shape;3042;p10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SSH</a:t>
            </a:r>
            <a:endParaRPr/>
          </a:p>
        </p:txBody>
      </p:sp>
      <p:sp>
        <p:nvSpPr>
          <p:cNvPr id="3043" name="Google Shape;3043;p103"/>
          <p:cNvSpPr/>
          <p:nvPr/>
        </p:nvSpPr>
        <p:spPr>
          <a:xfrm>
            <a:off x="711200" y="2117080"/>
            <a:ext cx="8632825" cy="2161343"/>
          </a:xfrm>
          <a:prstGeom prst="rect">
            <a:avLst/>
          </a:prstGeom>
          <a:noFill/>
          <a:ln>
            <a:noFill/>
          </a:ln>
        </p:spPr>
        <p:txBody>
          <a:bodyPr anchorCtr="0" anchor="t" bIns="72000" lIns="0" spcFirstLastPara="1" rIns="144000" wrap="square" tIns="72000">
            <a:sp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 (Secure Shell) là phiên bản bảo mật của chương trình ứng dụng Telnet được phát triển để giải quyết các sự cố bảo mật xảy ra trong quá trình đăng nhập từ xa.</a:t>
            </a:r>
            <a:endParaRPr b="0" i="0" sz="1300" u="none" cap="none" strike="noStrike">
              <a:solidFill>
                <a:srgbClr val="262626"/>
              </a:solidFill>
              <a:latin typeface="Arial"/>
              <a:ea typeface="Arial"/>
              <a:cs typeface="Arial"/>
              <a:sym typeface="Arial"/>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Theo mặc định, cổng 22 được sử dụng. Ngay cả khi nội dung giao tiếp được hiển thị thông qua phương pháp mã hóa, chỉ những ký tự được mã hóa không thể hiểu được mới được hiển thị.</a:t>
            </a:r>
            <a:endParaRPr b="0" i="0" sz="1300" u="none" cap="none" strike="noStrike">
              <a:solidFill>
                <a:srgbClr val="262626"/>
              </a:solidFill>
              <a:latin typeface="Arial"/>
              <a:ea typeface="Arial"/>
              <a:cs typeface="Arial"/>
              <a:sym typeface="Arial"/>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 sử dụng hai giao thức là ssh1 và ssh2.</a:t>
            </a:r>
            <a:endParaRPr/>
          </a:p>
          <a:p>
            <a:pPr indent="-176212" lvl="1" marL="358775"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ssh1 = chỉ hỗ trợ các khóa RSA, Mã hóa khóa phiên bằng khóa chung</a:t>
            </a:r>
            <a:endParaRPr b="0" i="0" sz="1300" u="none" cap="none" strike="noStrike">
              <a:solidFill>
                <a:srgbClr val="262626"/>
              </a:solidFill>
              <a:latin typeface="Arial"/>
              <a:ea typeface="Arial"/>
              <a:cs typeface="Arial"/>
              <a:sym typeface="Arial"/>
            </a:endParaRPr>
          </a:p>
          <a:p>
            <a:pPr indent="-176212" lvl="1" marL="358775"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ssh2 = hỗ trợ cả RSA và DSA, Chọn theo máy chủ của bạn, phương pháp mã hóa Diffie-Hellman được sử dụng.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104"/>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3050" name="Google Shape;3050;p104"/>
          <p:cNvGrpSpPr/>
          <p:nvPr/>
        </p:nvGrpSpPr>
        <p:grpSpPr>
          <a:xfrm>
            <a:off x="416128" y="447433"/>
            <a:ext cx="9051872" cy="276999"/>
            <a:chOff x="416128" y="447433"/>
            <a:chExt cx="9051872" cy="276999"/>
          </a:xfrm>
        </p:grpSpPr>
        <p:sp>
          <p:nvSpPr>
            <p:cNvPr id="3051" name="Google Shape;3051;p10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52" name="Google Shape;3052;p10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53" name="Google Shape;3053;p10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4 đặc tính của SSH</a:t>
            </a:r>
            <a:endParaRPr/>
          </a:p>
        </p:txBody>
      </p:sp>
      <p:grpSp>
        <p:nvGrpSpPr>
          <p:cNvPr id="3054" name="Google Shape;3054;p104"/>
          <p:cNvGrpSpPr/>
          <p:nvPr/>
        </p:nvGrpSpPr>
        <p:grpSpPr>
          <a:xfrm>
            <a:off x="558800" y="1849869"/>
            <a:ext cx="8785224" cy="1206391"/>
            <a:chOff x="558800" y="1801478"/>
            <a:chExt cx="8785224" cy="1206391"/>
          </a:xfrm>
        </p:grpSpPr>
        <p:grpSp>
          <p:nvGrpSpPr>
            <p:cNvPr id="3055" name="Google Shape;3055;p104"/>
            <p:cNvGrpSpPr/>
            <p:nvPr/>
          </p:nvGrpSpPr>
          <p:grpSpPr>
            <a:xfrm>
              <a:off x="558800" y="1801478"/>
              <a:ext cx="8785224" cy="251843"/>
              <a:chOff x="1027113" y="1985152"/>
              <a:chExt cx="8785224" cy="251843"/>
            </a:xfrm>
          </p:grpSpPr>
          <p:sp>
            <p:nvSpPr>
              <p:cNvPr id="3056" name="Google Shape;3056;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57" name="Google Shape;3057;p104"/>
              <p:cNvSpPr/>
              <p:nvPr/>
            </p:nvSpPr>
            <p:spPr>
              <a:xfrm>
                <a:off x="1179512" y="198515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Tính xác thực</a:t>
                </a:r>
                <a:endParaRPr sz="1400">
                  <a:solidFill>
                    <a:srgbClr val="1429A0"/>
                  </a:solidFill>
                  <a:latin typeface="Arial"/>
                  <a:ea typeface="Arial"/>
                  <a:cs typeface="Arial"/>
                  <a:sym typeface="Arial"/>
                </a:endParaRPr>
              </a:p>
            </p:txBody>
          </p:sp>
        </p:grpSp>
        <p:sp>
          <p:nvSpPr>
            <p:cNvPr id="3058" name="Google Shape;3058;p104"/>
            <p:cNvSpPr/>
            <p:nvPr/>
          </p:nvSpPr>
          <p:spPr>
            <a:xfrm>
              <a:off x="711198" y="1985300"/>
              <a:ext cx="8632825" cy="102256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Người dùng phải chứng minh danh tính của họ khi truy cập máy chủ SSH. Ngoài xác thực mật khẩu truyền thống, các phương thức xác thực khóa công khai như RSA và DSA cũng được hỗ trợ.</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Bằng cách lưu trữ khóa của máy chủ được kết nối đầu tiên, máy khách SSH có thể xác định ngay cả khi máy chủ bị thay đổi.</a:t>
              </a:r>
              <a:endParaRPr b="0" i="0" sz="1300" u="none" cap="none" strike="noStrike">
                <a:solidFill>
                  <a:srgbClr val="262626"/>
                </a:solidFill>
                <a:latin typeface="Arial"/>
                <a:ea typeface="Arial"/>
                <a:cs typeface="Arial"/>
                <a:sym typeface="Arial"/>
              </a:endParaRPr>
            </a:p>
          </p:txBody>
        </p:sp>
      </p:grpSp>
      <p:grpSp>
        <p:nvGrpSpPr>
          <p:cNvPr id="3059" name="Google Shape;3059;p104"/>
          <p:cNvGrpSpPr/>
          <p:nvPr/>
        </p:nvGrpSpPr>
        <p:grpSpPr>
          <a:xfrm>
            <a:off x="558800" y="3038230"/>
            <a:ext cx="8785225" cy="1045560"/>
            <a:chOff x="558800" y="3040631"/>
            <a:chExt cx="8785225" cy="1045560"/>
          </a:xfrm>
        </p:grpSpPr>
        <p:grpSp>
          <p:nvGrpSpPr>
            <p:cNvPr id="3060" name="Google Shape;3060;p104"/>
            <p:cNvGrpSpPr/>
            <p:nvPr/>
          </p:nvGrpSpPr>
          <p:grpSpPr>
            <a:xfrm>
              <a:off x="558800" y="3040631"/>
              <a:ext cx="8785225" cy="215444"/>
              <a:chOff x="1027113" y="2045625"/>
              <a:chExt cx="8785225" cy="215444"/>
            </a:xfrm>
          </p:grpSpPr>
          <p:sp>
            <p:nvSpPr>
              <p:cNvPr id="3061" name="Google Shape;3061;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62" name="Google Shape;3062;p10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Tính mã hóa</a:t>
                </a:r>
                <a:endParaRPr sz="1400">
                  <a:solidFill>
                    <a:srgbClr val="1429A0"/>
                  </a:solidFill>
                  <a:latin typeface="Arial"/>
                  <a:ea typeface="Arial"/>
                  <a:cs typeface="Arial"/>
                  <a:sym typeface="Arial"/>
                </a:endParaRPr>
              </a:p>
            </p:txBody>
          </p:sp>
        </p:grpSp>
        <p:sp>
          <p:nvSpPr>
            <p:cNvPr id="3063" name="Google Shape;3063;p104"/>
            <p:cNvSpPr/>
            <p:nvPr/>
          </p:nvSpPr>
          <p:spPr>
            <a:xfrm>
              <a:off x="711200" y="3263676"/>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SSH mã hóa dữ liệu được truyền qua mạng. Ngay cả khi ai đó can thiệp dữ liệu ở giữa quá trình, nội dung vẫn được giữ kín.</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được thiết kế để cung cấp phương thức mã hóa khóa đối xứng và thêm một phương thức mã hóa mới.</a:t>
              </a:r>
              <a:endParaRPr/>
            </a:p>
          </p:txBody>
        </p:sp>
      </p:grpSp>
      <p:grpSp>
        <p:nvGrpSpPr>
          <p:cNvPr id="3064" name="Google Shape;3064;p104"/>
          <p:cNvGrpSpPr/>
          <p:nvPr/>
        </p:nvGrpSpPr>
        <p:grpSpPr>
          <a:xfrm>
            <a:off x="558800" y="4166118"/>
            <a:ext cx="8785225" cy="1045560"/>
            <a:chOff x="558800" y="4225195"/>
            <a:chExt cx="8785225" cy="1045560"/>
          </a:xfrm>
        </p:grpSpPr>
        <p:sp>
          <p:nvSpPr>
            <p:cNvPr id="3065" name="Google Shape;3065;p104"/>
            <p:cNvSpPr/>
            <p:nvPr/>
          </p:nvSpPr>
          <p:spPr>
            <a:xfrm>
              <a:off x="558800" y="423656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66" name="Google Shape;3066;p104"/>
            <p:cNvSpPr/>
            <p:nvPr/>
          </p:nvSpPr>
          <p:spPr>
            <a:xfrm>
              <a:off x="711200" y="42251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Sự toàn vẹn</a:t>
              </a:r>
              <a:endParaRPr sz="1400">
                <a:solidFill>
                  <a:srgbClr val="1429A0"/>
                </a:solidFill>
                <a:latin typeface="Arial"/>
                <a:ea typeface="Arial"/>
                <a:cs typeface="Arial"/>
                <a:sym typeface="Arial"/>
              </a:endParaRPr>
            </a:p>
          </p:txBody>
        </p:sp>
        <p:sp>
          <p:nvSpPr>
            <p:cNvPr id="3067" name="Google Shape;3067;p104"/>
            <p:cNvSpPr/>
            <p:nvPr/>
          </p:nvSpPr>
          <p:spPr>
            <a:xfrm>
              <a:off x="711200" y="4448240"/>
              <a:ext cx="8632825"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Đảm bảo dữ liệu nhận qua mạng không bị thay đổi.</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có thể ngăn ai đó chặn dữ liệu của bạn và gửi thông tin khác. Nó được thực hiện thông qua MAC (Mã xác thực thư).</a:t>
              </a:r>
              <a:endParaRPr b="0" i="0" sz="1300" u="none" cap="none" strike="noStrike">
                <a:solidFill>
                  <a:srgbClr val="262626"/>
                </a:solidFill>
                <a:latin typeface="Arial"/>
                <a:ea typeface="Arial"/>
                <a:cs typeface="Arial"/>
                <a:sym typeface="Arial"/>
              </a:endParaRPr>
            </a:p>
          </p:txBody>
        </p:sp>
      </p:grpSp>
      <p:grpSp>
        <p:nvGrpSpPr>
          <p:cNvPr id="3068" name="Google Shape;3068;p104"/>
          <p:cNvGrpSpPr/>
          <p:nvPr/>
        </p:nvGrpSpPr>
        <p:grpSpPr>
          <a:xfrm>
            <a:off x="558800" y="5294006"/>
            <a:ext cx="8785225" cy="845505"/>
            <a:chOff x="558800" y="5386221"/>
            <a:chExt cx="8785225" cy="845505"/>
          </a:xfrm>
        </p:grpSpPr>
        <p:grpSp>
          <p:nvGrpSpPr>
            <p:cNvPr id="3069" name="Google Shape;3069;p104"/>
            <p:cNvGrpSpPr/>
            <p:nvPr/>
          </p:nvGrpSpPr>
          <p:grpSpPr>
            <a:xfrm>
              <a:off x="558800" y="5386221"/>
              <a:ext cx="8785225" cy="215444"/>
              <a:chOff x="1027113" y="2045625"/>
              <a:chExt cx="8785225" cy="215444"/>
            </a:xfrm>
          </p:grpSpPr>
          <p:sp>
            <p:nvSpPr>
              <p:cNvPr id="3070" name="Google Shape;3070;p10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71" name="Google Shape;3071;p10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1429A0"/>
                    </a:solidFill>
                    <a:latin typeface="Arial"/>
                    <a:ea typeface="Arial"/>
                    <a:cs typeface="Arial"/>
                    <a:sym typeface="Arial"/>
                  </a:rPr>
                  <a:t>Nén</a:t>
                </a:r>
                <a:endParaRPr sz="1400">
                  <a:solidFill>
                    <a:srgbClr val="1429A0"/>
                  </a:solidFill>
                  <a:latin typeface="Arial"/>
                  <a:ea typeface="Arial"/>
                  <a:cs typeface="Arial"/>
                  <a:sym typeface="Arial"/>
                </a:endParaRPr>
              </a:p>
            </p:txBody>
          </p:sp>
        </p:grpSp>
        <p:sp>
          <p:nvSpPr>
            <p:cNvPr id="3072" name="Google Shape;3072;p104"/>
            <p:cNvSpPr/>
            <p:nvPr/>
          </p:nvSpPr>
          <p:spPr>
            <a:xfrm>
              <a:off x="711200" y="5609266"/>
              <a:ext cx="8632825"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Nó có thể nén dữ liệu được gửi qua kết nối SSH.</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việc nhận dữ liệu, dữ liệu được giải mã và sau đó sẽ được giải nén.</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pic>
        <p:nvPicPr>
          <p:cNvPr descr="gulp" id="3078" name="Google Shape;3078;p105"/>
          <p:cNvPicPr preferRelativeResize="0"/>
          <p:nvPr/>
        </p:nvPicPr>
        <p:blipFill rotWithShape="1">
          <a:blip r:embed="rId3">
            <a:alphaModFix/>
          </a:blip>
          <a:srcRect b="0" l="21417" r="24427" t="0"/>
          <a:stretch/>
        </p:blipFill>
        <p:spPr>
          <a:xfrm>
            <a:off x="7830976" y="1727388"/>
            <a:ext cx="1240254" cy="2290234"/>
          </a:xfrm>
          <a:prstGeom prst="rect">
            <a:avLst/>
          </a:prstGeom>
          <a:noFill/>
          <a:ln>
            <a:noFill/>
          </a:ln>
        </p:spPr>
      </p:pic>
      <p:pic>
        <p:nvPicPr>
          <p:cNvPr descr="gulp의 특징" id="3079" name="Google Shape;3079;p105"/>
          <p:cNvPicPr preferRelativeResize="0"/>
          <p:nvPr/>
        </p:nvPicPr>
        <p:blipFill rotWithShape="1">
          <a:blip r:embed="rId4">
            <a:alphaModFix/>
          </a:blip>
          <a:srcRect b="0" l="0" r="0" t="0"/>
          <a:stretch/>
        </p:blipFill>
        <p:spPr>
          <a:xfrm>
            <a:off x="3058953" y="4336820"/>
            <a:ext cx="3533775" cy="1047750"/>
          </a:xfrm>
          <a:prstGeom prst="rect">
            <a:avLst/>
          </a:prstGeom>
          <a:noFill/>
          <a:ln>
            <a:noFill/>
          </a:ln>
        </p:spPr>
      </p:pic>
      <p:sp>
        <p:nvSpPr>
          <p:cNvPr id="3080" name="Google Shape;3080;p105"/>
          <p:cNvSpPr txBox="1"/>
          <p:nvPr/>
        </p:nvSpPr>
        <p:spPr>
          <a:xfrm>
            <a:off x="505460" y="5410291"/>
            <a:ext cx="8640762" cy="692497"/>
          </a:xfrm>
          <a:prstGeom prst="rect">
            <a:avLst/>
          </a:prstGeom>
          <a:noFill/>
          <a:ln>
            <a:noFill/>
          </a:ln>
        </p:spPr>
        <p:txBody>
          <a:bodyPr anchorCtr="0" anchor="t" bIns="45700" lIns="91425" spcFirstLastPara="1" rIns="91425" wrap="square" tIns="45700">
            <a:spAutoFit/>
          </a:bodyPr>
          <a:lstStyle/>
          <a:p>
            <a:pPr indent="-176212" lvl="1" marL="358775"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Các nhiệm vụ của gulp được nối với nhau bằng các đường ống. Tệp được làm việc trên các luồng dọc theo đường ống (stream) và nhiều tác vụ được thực hiện đồng thời song song. Cái tên Gulp và biểu tượng hình chiếc cốc có ống hút bên trong phản ánh đặc điểm của gulp.</a:t>
            </a:r>
            <a:endParaRPr b="0" i="0" sz="1300" u="none" cap="none" strike="noStrike">
              <a:solidFill>
                <a:srgbClr val="262626"/>
              </a:solidFill>
              <a:latin typeface="Arial"/>
              <a:ea typeface="Arial"/>
              <a:cs typeface="Arial"/>
              <a:sym typeface="Arial"/>
            </a:endParaRPr>
          </a:p>
        </p:txBody>
      </p:sp>
      <p:grpSp>
        <p:nvGrpSpPr>
          <p:cNvPr id="3081" name="Google Shape;3081;p105"/>
          <p:cNvGrpSpPr/>
          <p:nvPr/>
        </p:nvGrpSpPr>
        <p:grpSpPr>
          <a:xfrm>
            <a:off x="416128" y="447433"/>
            <a:ext cx="9051872" cy="276999"/>
            <a:chOff x="416128" y="447433"/>
            <a:chExt cx="9051872" cy="276999"/>
          </a:xfrm>
        </p:grpSpPr>
        <p:sp>
          <p:nvSpPr>
            <p:cNvPr id="3082" name="Google Shape;3082;p10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83" name="Google Shape;3083;p10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84" name="Google Shape;3084;p105"/>
          <p:cNvSpPr/>
          <p:nvPr/>
        </p:nvSpPr>
        <p:spPr>
          <a:xfrm>
            <a:off x="463014"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Gulp</a:t>
            </a:r>
            <a:endParaRPr/>
          </a:p>
        </p:txBody>
      </p:sp>
      <p:grpSp>
        <p:nvGrpSpPr>
          <p:cNvPr id="3085" name="Google Shape;3085;p105"/>
          <p:cNvGrpSpPr/>
          <p:nvPr/>
        </p:nvGrpSpPr>
        <p:grpSpPr>
          <a:xfrm>
            <a:off x="558800" y="1910342"/>
            <a:ext cx="8785225" cy="2454617"/>
            <a:chOff x="558800" y="1861951"/>
            <a:chExt cx="8785225" cy="2454617"/>
          </a:xfrm>
        </p:grpSpPr>
        <p:grpSp>
          <p:nvGrpSpPr>
            <p:cNvPr id="3086" name="Google Shape;3086;p105"/>
            <p:cNvGrpSpPr/>
            <p:nvPr/>
          </p:nvGrpSpPr>
          <p:grpSpPr>
            <a:xfrm>
              <a:off x="558800" y="1861951"/>
              <a:ext cx="8785225" cy="215444"/>
              <a:chOff x="1027113" y="2045625"/>
              <a:chExt cx="8785225" cy="215444"/>
            </a:xfrm>
          </p:grpSpPr>
          <p:sp>
            <p:nvSpPr>
              <p:cNvPr id="3087" name="Google Shape;3087;p10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88" name="Google Shape;3088;p10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Tổng quan về Gulp.js</a:t>
                </a:r>
                <a:endParaRPr sz="1400">
                  <a:solidFill>
                    <a:schemeClr val="dk1"/>
                  </a:solidFill>
                  <a:latin typeface="Arial"/>
                  <a:ea typeface="Arial"/>
                  <a:cs typeface="Arial"/>
                  <a:sym typeface="Arial"/>
                </a:endParaRPr>
              </a:p>
            </p:txBody>
          </p:sp>
        </p:grpSp>
        <p:sp>
          <p:nvSpPr>
            <p:cNvPr id="3089" name="Google Shape;3089;p105"/>
            <p:cNvSpPr/>
            <p:nvPr/>
          </p:nvSpPr>
          <p:spPr>
            <a:xfrm>
              <a:off x="711201" y="2109059"/>
              <a:ext cx="7168482" cy="2207509"/>
            </a:xfrm>
            <a:prstGeom prst="rect">
              <a:avLst/>
            </a:prstGeom>
            <a:noFill/>
            <a:ln>
              <a:noFill/>
            </a:ln>
          </p:spPr>
          <p:txBody>
            <a:bodyPr anchorCtr="0" anchor="t" bIns="72000" lIns="0" spcFirstLastPara="1" rIns="144000" wrap="square" tIns="72000">
              <a:sp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Gulp là một trình chạy tác vụ dựa trên Node.js và nó là một thư viện được sử dụng để cài đặt nền tảng này một cách đơn giản.</a:t>
              </a:r>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Gulp có thể dễ dàng xử lý các tác vụ lặp đi lặp lại và gây khó chịu hoặc các tác vụ cần thiết cho việc xây dựng giao diện người dùng.</a:t>
              </a:r>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Gulp tự giới thiệu mình là Hệ thống xây dựng dựa trên luồng.</a:t>
              </a:r>
              <a:endParaRPr b="0" i="0" sz="1300" u="none" cap="none" strike="noStrike">
                <a:solidFill>
                  <a:srgbClr val="262626"/>
                </a:solidFill>
                <a:latin typeface="Arial"/>
                <a:ea typeface="Arial"/>
                <a:cs typeface="Arial"/>
                <a:sym typeface="Arial"/>
              </a:endParaRPr>
            </a:p>
            <a:p>
              <a:pPr indent="-182563" lvl="1" marL="182563" marR="0" rtl="0" algn="l">
                <a:lnSpc>
                  <a:spcPct val="100000"/>
                </a:lnSpc>
                <a:spcBef>
                  <a:spcPts val="1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Phương thức nhận kết quả dưới dạng sự kiện ở giữa yêu cầu thay vì nhận kết quả ngay lập tức được gọi là luồng. Vì Gulp dựa trên luồng nên nó tận dụng tốt thế mạnh của node.js và tốc độ hoạt động thực tế tương đối nhanh hơn.</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pic>
        <p:nvPicPr>
          <p:cNvPr id="3095" name="Google Shape;3095;p106"/>
          <p:cNvPicPr preferRelativeResize="0"/>
          <p:nvPr/>
        </p:nvPicPr>
        <p:blipFill rotWithShape="1">
          <a:blip r:embed="rId3">
            <a:alphaModFix/>
          </a:blip>
          <a:srcRect b="0" l="0" r="0" t="0"/>
          <a:stretch/>
        </p:blipFill>
        <p:spPr>
          <a:xfrm>
            <a:off x="3510080" y="4690782"/>
            <a:ext cx="2438655" cy="593152"/>
          </a:xfrm>
          <a:prstGeom prst="rect">
            <a:avLst/>
          </a:prstGeom>
          <a:noFill/>
          <a:ln>
            <a:noFill/>
          </a:ln>
        </p:spPr>
      </p:pic>
      <p:grpSp>
        <p:nvGrpSpPr>
          <p:cNvPr id="3096" name="Google Shape;3096;p106"/>
          <p:cNvGrpSpPr/>
          <p:nvPr/>
        </p:nvGrpSpPr>
        <p:grpSpPr>
          <a:xfrm>
            <a:off x="416128" y="447433"/>
            <a:ext cx="9051872" cy="276999"/>
            <a:chOff x="416128" y="447433"/>
            <a:chExt cx="9051872" cy="276999"/>
          </a:xfrm>
        </p:grpSpPr>
        <p:sp>
          <p:nvSpPr>
            <p:cNvPr id="3097" name="Google Shape;3097;p10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098" name="Google Shape;3098;p10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099" name="Google Shape;3099;p10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PM2</a:t>
            </a:r>
            <a:endParaRPr/>
          </a:p>
        </p:txBody>
      </p:sp>
      <p:grpSp>
        <p:nvGrpSpPr>
          <p:cNvPr id="3100" name="Google Shape;3100;p106"/>
          <p:cNvGrpSpPr/>
          <p:nvPr/>
        </p:nvGrpSpPr>
        <p:grpSpPr>
          <a:xfrm>
            <a:off x="558800" y="1910342"/>
            <a:ext cx="8896183" cy="2369652"/>
            <a:chOff x="558800" y="1861951"/>
            <a:chExt cx="8896183" cy="2369652"/>
          </a:xfrm>
        </p:grpSpPr>
        <p:grpSp>
          <p:nvGrpSpPr>
            <p:cNvPr id="3101" name="Google Shape;3101;p106"/>
            <p:cNvGrpSpPr/>
            <p:nvPr/>
          </p:nvGrpSpPr>
          <p:grpSpPr>
            <a:xfrm>
              <a:off x="558800" y="1861951"/>
              <a:ext cx="8785225" cy="215444"/>
              <a:chOff x="1027113" y="2045625"/>
              <a:chExt cx="8785225" cy="215444"/>
            </a:xfrm>
          </p:grpSpPr>
          <p:sp>
            <p:nvSpPr>
              <p:cNvPr id="3102" name="Google Shape;3102;p10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03" name="Google Shape;3103;p10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Tổng quan PM2</a:t>
                </a:r>
                <a:endParaRPr sz="1400">
                  <a:solidFill>
                    <a:schemeClr val="dk1"/>
                  </a:solidFill>
                  <a:latin typeface="Arial"/>
                  <a:ea typeface="Arial"/>
                  <a:cs typeface="Arial"/>
                  <a:sym typeface="Arial"/>
                </a:endParaRPr>
              </a:p>
            </p:txBody>
          </p:sp>
        </p:grpSp>
        <p:sp>
          <p:nvSpPr>
            <p:cNvPr id="3104" name="Google Shape;3104;p106"/>
            <p:cNvSpPr/>
            <p:nvPr/>
          </p:nvSpPr>
          <p:spPr>
            <a:xfrm>
              <a:off x="711200" y="2101038"/>
              <a:ext cx="8743783" cy="213056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PM2 là một công cụ để bắt đầu, dừng và khởi động lại các ứng dụng Node.js.</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npm là trình quản lý gói giúp cải thiện khả năng sử dụng trong Node.js, thì đó là trình quản lý quy trình giúp cải thiện khả năng cho các nhà phát triển đang sử dụng Node.js trong Back-End bằng cách sử dụng các khung như Express.</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chemeClr val="dk1"/>
                  </a:solidFill>
                  <a:latin typeface="Arial"/>
                  <a:ea typeface="Arial"/>
                  <a:cs typeface="Arial"/>
                  <a:sym typeface="Arial"/>
                </a:rPr>
                <a:t>Giải quyết các vấn đề khi sử dụng </a:t>
              </a:r>
              <a:r>
                <a:rPr b="1" i="0" lang="en-US" sz="1300" u="none" cap="none" strike="noStrike">
                  <a:solidFill>
                    <a:srgbClr val="1429A0"/>
                  </a:solidFill>
                  <a:latin typeface="Arial"/>
                  <a:ea typeface="Arial"/>
                  <a:cs typeface="Arial"/>
                  <a:sym typeface="Arial"/>
                </a:rPr>
                <a:t>Node.js</a:t>
              </a:r>
              <a:r>
                <a:rPr b="0" i="0" lang="en-US" sz="1300" u="none" cap="none" strike="noStrike">
                  <a:solidFill>
                    <a:srgbClr val="1429A0"/>
                  </a:solidFill>
                  <a:latin typeface="Arial"/>
                  <a:ea typeface="Arial"/>
                  <a:cs typeface="Arial"/>
                  <a:sym typeface="Arial"/>
                </a:rPr>
                <a:t> </a:t>
              </a:r>
              <a:r>
                <a:rPr b="0" i="0" lang="en-US" sz="1300" u="none" cap="none" strike="noStrike">
                  <a:solidFill>
                    <a:schemeClr val="dk1"/>
                  </a:solidFill>
                  <a:latin typeface="Arial"/>
                  <a:ea typeface="Arial"/>
                  <a:cs typeface="Arial"/>
                  <a:sym typeface="Arial"/>
                </a:rPr>
                <a:t>làm </a:t>
              </a:r>
              <a:r>
                <a:rPr b="1" i="0" lang="en-US" sz="1300" u="none" cap="none" strike="noStrike">
                  <a:solidFill>
                    <a:srgbClr val="1429A0"/>
                  </a:solidFill>
                  <a:latin typeface="Arial"/>
                  <a:ea typeface="Arial"/>
                  <a:cs typeface="Arial"/>
                  <a:sym typeface="Arial"/>
                </a:rPr>
                <a:t>máy chủ </a:t>
              </a:r>
              <a:r>
                <a:rPr b="0" i="0" lang="en-US" sz="1300" u="none" cap="none" strike="noStrike">
                  <a:solidFill>
                    <a:schemeClr val="dk1"/>
                  </a:solidFill>
                  <a:latin typeface="Arial"/>
                  <a:ea typeface="Arial"/>
                  <a:cs typeface="Arial"/>
                  <a:sym typeface="Arial"/>
                </a:rPr>
                <a:t>trong </a:t>
              </a:r>
              <a:r>
                <a:rPr b="1" i="0" lang="en-US" sz="1300" u="none" cap="none" strike="noStrike">
                  <a:solidFill>
                    <a:srgbClr val="1429A0"/>
                  </a:solidFill>
                  <a:latin typeface="Arial"/>
                  <a:ea typeface="Arial"/>
                  <a:cs typeface="Arial"/>
                  <a:sym typeface="Arial"/>
                </a:rPr>
                <a:t>Back-End</a:t>
              </a:r>
              <a:endParaRPr b="1" i="0" sz="1300" u="none" cap="none" strike="noStrike">
                <a:solidFill>
                  <a:srgbClr val="1429A0"/>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Điều gì sẽ xảy ra nếu máy chủ đột ngột dừng trong khi dịch vụ đang được cung cấp?</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Node.js là single-threaded vậy bạn muốn dùng multi-core hay hyper-threading thì sao?</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Đối với các nhà phát triển </a:t>
              </a:r>
              <a:r>
                <a:rPr b="1" i="0" lang="en-US" sz="1300" u="none" cap="none" strike="noStrike">
                  <a:solidFill>
                    <a:srgbClr val="1429A0"/>
                  </a:solidFill>
                  <a:latin typeface="Arial"/>
                  <a:ea typeface="Arial"/>
                  <a:cs typeface="Arial"/>
                  <a:sym typeface="Arial"/>
                </a:rPr>
                <a:t>Back-End</a:t>
              </a:r>
              <a:r>
                <a:rPr b="0" i="0" lang="en-US" sz="1300" u="none" cap="none" strike="noStrike">
                  <a:solidFill>
                    <a:srgbClr val="262626"/>
                  </a:solidFill>
                  <a:latin typeface="Arial"/>
                  <a:ea typeface="Arial"/>
                  <a:cs typeface="Arial"/>
                  <a:sym typeface="Arial"/>
                </a:rPr>
                <a:t>, những vấn đề này </a:t>
              </a:r>
              <a:r>
                <a:rPr b="1" i="0" lang="en-US" sz="1300" u="none" cap="none" strike="noStrike">
                  <a:solidFill>
                    <a:srgbClr val="1429A0"/>
                  </a:solidFill>
                  <a:latin typeface="Arial"/>
                  <a:ea typeface="Arial"/>
                  <a:cs typeface="Arial"/>
                  <a:sym typeface="Arial"/>
                </a:rPr>
                <a:t>có thể được giải quyết</a:t>
              </a:r>
              <a:r>
                <a:rPr b="0" i="0" lang="en-US" sz="1300" u="none" cap="none" strike="noStrike">
                  <a:solidFill>
                    <a:srgbClr val="262626"/>
                  </a:solidFill>
                  <a:latin typeface="Arial"/>
                  <a:ea typeface="Arial"/>
                  <a:cs typeface="Arial"/>
                  <a:sym typeface="Arial"/>
                </a:rPr>
                <a:t> bằng cách sử dụng </a:t>
              </a:r>
              <a:r>
                <a:rPr b="1" i="0" lang="en-US" sz="1300" u="none" cap="none" strike="noStrike">
                  <a:solidFill>
                    <a:srgbClr val="1429A0"/>
                  </a:solidFill>
                  <a:latin typeface="Arial"/>
                  <a:ea typeface="Arial"/>
                  <a:cs typeface="Arial"/>
                  <a:sym typeface="Arial"/>
                </a:rPr>
                <a:t>PM2</a:t>
              </a:r>
              <a:r>
                <a:rPr b="0" i="0" lang="en-US" sz="1300" u="none" cap="none" strike="noStrike">
                  <a:solidFill>
                    <a:srgbClr val="262626"/>
                  </a:solidFill>
                  <a:latin typeface="Arial"/>
                  <a:ea typeface="Arial"/>
                  <a:cs typeface="Arial"/>
                  <a:sym typeface="Arial"/>
                </a:rPr>
                <a:t>.</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grpSp>
        <p:nvGrpSpPr>
          <p:cNvPr id="3110" name="Google Shape;3110;p107"/>
          <p:cNvGrpSpPr/>
          <p:nvPr/>
        </p:nvGrpSpPr>
        <p:grpSpPr>
          <a:xfrm>
            <a:off x="449998" y="1972278"/>
            <a:ext cx="3701099" cy="292388"/>
            <a:chOff x="703262" y="2276475"/>
            <a:chExt cx="3701099" cy="292388"/>
          </a:xfrm>
        </p:grpSpPr>
        <p:sp>
          <p:nvSpPr>
            <p:cNvPr id="3111" name="Google Shape;3111;p107"/>
            <p:cNvSpPr txBox="1"/>
            <p:nvPr/>
          </p:nvSpPr>
          <p:spPr>
            <a:xfrm>
              <a:off x="787385" y="2276475"/>
              <a:ext cx="3616976"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sudo npm install --global gulp-cli pm2</a:t>
              </a:r>
              <a:endParaRPr/>
            </a:p>
          </p:txBody>
        </p:sp>
        <p:sp>
          <p:nvSpPr>
            <p:cNvPr id="3112" name="Google Shape;3112;p107"/>
            <p:cNvSpPr/>
            <p:nvPr/>
          </p:nvSpPr>
          <p:spPr>
            <a:xfrm>
              <a:off x="703262" y="2276475"/>
              <a:ext cx="84123" cy="29238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pic>
        <p:nvPicPr>
          <p:cNvPr descr="텍스트이(가) 표시된 사진&#10;&#10;자동 생성된 설명" id="3113" name="Google Shape;3113;p107"/>
          <p:cNvPicPr preferRelativeResize="0"/>
          <p:nvPr/>
        </p:nvPicPr>
        <p:blipFill rotWithShape="1">
          <a:blip r:embed="rId3">
            <a:alphaModFix/>
          </a:blip>
          <a:srcRect b="0" l="0" r="0" t="0"/>
          <a:stretch/>
        </p:blipFill>
        <p:spPr>
          <a:xfrm>
            <a:off x="449998" y="2395102"/>
            <a:ext cx="8971505" cy="2748398"/>
          </a:xfrm>
          <a:prstGeom prst="rect">
            <a:avLst/>
          </a:prstGeom>
          <a:noFill/>
          <a:ln>
            <a:noFill/>
          </a:ln>
        </p:spPr>
      </p:pic>
      <p:grpSp>
        <p:nvGrpSpPr>
          <p:cNvPr id="3114" name="Google Shape;3114;p107"/>
          <p:cNvGrpSpPr/>
          <p:nvPr/>
        </p:nvGrpSpPr>
        <p:grpSpPr>
          <a:xfrm>
            <a:off x="416128" y="447433"/>
            <a:ext cx="9051872" cy="276999"/>
            <a:chOff x="416128" y="447433"/>
            <a:chExt cx="9051872" cy="276999"/>
          </a:xfrm>
        </p:grpSpPr>
        <p:sp>
          <p:nvSpPr>
            <p:cNvPr id="3115" name="Google Shape;3115;p10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16" name="Google Shape;3116;p10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17" name="Google Shape;3117;p10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Gulp, PM2</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grpSp>
        <p:nvGrpSpPr>
          <p:cNvPr id="3123" name="Google Shape;3123;p108"/>
          <p:cNvGrpSpPr/>
          <p:nvPr/>
        </p:nvGrpSpPr>
        <p:grpSpPr>
          <a:xfrm>
            <a:off x="4952491" y="2372391"/>
            <a:ext cx="2648623" cy="692497"/>
            <a:chOff x="449998" y="5088057"/>
            <a:chExt cx="2648623" cy="692497"/>
          </a:xfrm>
        </p:grpSpPr>
        <p:sp>
          <p:nvSpPr>
            <p:cNvPr id="3124" name="Google Shape;3124;p108"/>
            <p:cNvSpPr txBox="1"/>
            <p:nvPr/>
          </p:nvSpPr>
          <p:spPr>
            <a:xfrm>
              <a:off x="534120" y="5088057"/>
              <a:ext cx="2564501" cy="69249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gulp –v</a:t>
              </a:r>
              <a:endParaRPr/>
            </a:p>
            <a:p>
              <a:pPr indent="0" lvl="0" marL="0" marR="0" rtl="0" algn="l">
                <a:spcBef>
                  <a:spcPts val="0"/>
                </a:spcBef>
                <a:spcAft>
                  <a:spcPts val="0"/>
                </a:spcAft>
                <a:buNone/>
              </a:pPr>
              <a:r>
                <a:t/>
              </a:r>
              <a:endParaRPr sz="1300">
                <a:solidFill>
                  <a:schemeClr val="lt1"/>
                </a:solidFill>
                <a:latin typeface="Arial"/>
                <a:ea typeface="Arial"/>
                <a:cs typeface="Arial"/>
                <a:sym typeface="Arial"/>
              </a:endParaRPr>
            </a:p>
            <a:p>
              <a:pPr indent="0" lvl="0" marL="0" marR="0" rtl="0" algn="l">
                <a:spcBef>
                  <a:spcPts val="0"/>
                </a:spcBef>
                <a:spcAft>
                  <a:spcPts val="0"/>
                </a:spcAft>
                <a:buNone/>
              </a:pPr>
              <a:r>
                <a:rPr lang="en-US" sz="1300">
                  <a:solidFill>
                    <a:schemeClr val="lt1"/>
                  </a:solidFill>
                  <a:latin typeface="Arial"/>
                  <a:ea typeface="Arial"/>
                  <a:cs typeface="Arial"/>
                  <a:sym typeface="Arial"/>
                </a:rPr>
                <a:t>$ pm2 -v</a:t>
              </a:r>
              <a:endParaRPr/>
            </a:p>
          </p:txBody>
        </p:sp>
        <p:sp>
          <p:nvSpPr>
            <p:cNvPr id="3125" name="Google Shape;3125;p108"/>
            <p:cNvSpPr/>
            <p:nvPr/>
          </p:nvSpPr>
          <p:spPr>
            <a:xfrm>
              <a:off x="449998" y="5088057"/>
              <a:ext cx="84122" cy="692497"/>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grpSp>
        <p:nvGrpSpPr>
          <p:cNvPr id="3126" name="Google Shape;3126;p108"/>
          <p:cNvGrpSpPr/>
          <p:nvPr/>
        </p:nvGrpSpPr>
        <p:grpSpPr>
          <a:xfrm>
            <a:off x="416128" y="447433"/>
            <a:ext cx="9051872" cy="276999"/>
            <a:chOff x="416128" y="447433"/>
            <a:chExt cx="9051872" cy="276999"/>
          </a:xfrm>
        </p:grpSpPr>
        <p:sp>
          <p:nvSpPr>
            <p:cNvPr id="3127" name="Google Shape;3127;p10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28" name="Google Shape;3128;p10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29" name="Google Shape;3129;p10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Gulp, PM2</a:t>
            </a:r>
            <a:endParaRPr/>
          </a:p>
        </p:txBody>
      </p:sp>
      <p:grpSp>
        <p:nvGrpSpPr>
          <p:cNvPr id="3130" name="Google Shape;3130;p108"/>
          <p:cNvGrpSpPr/>
          <p:nvPr/>
        </p:nvGrpSpPr>
        <p:grpSpPr>
          <a:xfrm>
            <a:off x="558800" y="1872242"/>
            <a:ext cx="8785225" cy="215444"/>
            <a:chOff x="1027113" y="2045625"/>
            <a:chExt cx="8785225" cy="215444"/>
          </a:xfrm>
        </p:grpSpPr>
        <p:sp>
          <p:nvSpPr>
            <p:cNvPr id="3131" name="Google Shape;3131;p10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32" name="Google Shape;3132;p10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Kiểm tra phiên bản đã cài đặt</a:t>
              </a:r>
              <a:endParaRPr sz="1400">
                <a:solidFill>
                  <a:schemeClr val="dk1"/>
                </a:solidFill>
                <a:latin typeface="Arial"/>
                <a:ea typeface="Arial"/>
                <a:cs typeface="Arial"/>
                <a:sym typeface="Arial"/>
              </a:endParaRPr>
            </a:p>
          </p:txBody>
        </p:sp>
      </p:grpSp>
      <p:grpSp>
        <p:nvGrpSpPr>
          <p:cNvPr id="3133" name="Google Shape;3133;p108"/>
          <p:cNvGrpSpPr/>
          <p:nvPr/>
        </p:nvGrpSpPr>
        <p:grpSpPr>
          <a:xfrm>
            <a:off x="703245" y="2204869"/>
            <a:ext cx="4097355" cy="3994158"/>
            <a:chOff x="703245" y="2242969"/>
            <a:chExt cx="4097355" cy="3994158"/>
          </a:xfrm>
        </p:grpSpPr>
        <p:pic>
          <p:nvPicPr>
            <p:cNvPr descr="텍스트이(가) 표시된 사진&#10;&#10;자동 생성된 설명" id="3134" name="Google Shape;3134;p108"/>
            <p:cNvPicPr preferRelativeResize="0"/>
            <p:nvPr/>
          </p:nvPicPr>
          <p:blipFill rotWithShape="1">
            <a:blip r:embed="rId3">
              <a:alphaModFix/>
            </a:blip>
            <a:srcRect b="0" l="0" r="0" t="0"/>
            <a:stretch/>
          </p:blipFill>
          <p:spPr>
            <a:xfrm>
              <a:off x="703245" y="2242969"/>
              <a:ext cx="4097355" cy="3994158"/>
            </a:xfrm>
            <a:prstGeom prst="rect">
              <a:avLst/>
            </a:prstGeom>
            <a:noFill/>
            <a:ln>
              <a:noFill/>
            </a:ln>
          </p:spPr>
        </p:pic>
        <p:sp>
          <p:nvSpPr>
            <p:cNvPr id="3135" name="Google Shape;3135;p108"/>
            <p:cNvSpPr/>
            <p:nvPr/>
          </p:nvSpPr>
          <p:spPr>
            <a:xfrm>
              <a:off x="1737360" y="2413839"/>
              <a:ext cx="434340" cy="37508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pic>
        <p:nvPicPr>
          <p:cNvPr descr="Nginx 가 무엇인고 ?" id="3141" name="Google Shape;3141;p109"/>
          <p:cNvPicPr preferRelativeResize="0"/>
          <p:nvPr/>
        </p:nvPicPr>
        <p:blipFill rotWithShape="1">
          <a:blip r:embed="rId3">
            <a:alphaModFix/>
          </a:blip>
          <a:srcRect b="0" l="0" r="0" t="0"/>
          <a:stretch/>
        </p:blipFill>
        <p:spPr>
          <a:xfrm>
            <a:off x="6987119" y="2145575"/>
            <a:ext cx="2084111" cy="699860"/>
          </a:xfrm>
          <a:prstGeom prst="rect">
            <a:avLst/>
          </a:prstGeom>
          <a:noFill/>
          <a:ln>
            <a:noFill/>
          </a:ln>
        </p:spPr>
      </p:pic>
      <p:grpSp>
        <p:nvGrpSpPr>
          <p:cNvPr id="3142" name="Google Shape;3142;p109"/>
          <p:cNvGrpSpPr/>
          <p:nvPr/>
        </p:nvGrpSpPr>
        <p:grpSpPr>
          <a:xfrm>
            <a:off x="1039329" y="3481102"/>
            <a:ext cx="7165316" cy="1292662"/>
            <a:chOff x="1320741" y="3759764"/>
            <a:chExt cx="7165316" cy="1292662"/>
          </a:xfrm>
        </p:grpSpPr>
        <p:sp>
          <p:nvSpPr>
            <p:cNvPr id="3143" name="Google Shape;3143;p109"/>
            <p:cNvSpPr txBox="1"/>
            <p:nvPr/>
          </p:nvSpPr>
          <p:spPr>
            <a:xfrm>
              <a:off x="1404863" y="3759764"/>
              <a:ext cx="7081194" cy="1292662"/>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 sudo su </a:t>
              </a:r>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 sudo vi /etc/apt/sources.list</a:t>
              </a:r>
              <a:endParaRPr sz="13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 Nginx 추가</a:t>
              </a:r>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deb http://nginx.org/packages/mainline/ubuntu/ xenial nginx</a:t>
              </a:r>
              <a:endParaRPr sz="13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deb-src http://nginx.org/packages/mainline/ubuntu/ xenial nginx</a:t>
              </a:r>
              <a:endParaRPr sz="1300">
                <a:solidFill>
                  <a:schemeClr val="lt1"/>
                </a:solidFill>
                <a:latin typeface="Arial"/>
                <a:ea typeface="Arial"/>
                <a:cs typeface="Arial"/>
                <a:sym typeface="Arial"/>
              </a:endParaRPr>
            </a:p>
          </p:txBody>
        </p:sp>
        <p:sp>
          <p:nvSpPr>
            <p:cNvPr id="3144" name="Google Shape;3144;p109"/>
            <p:cNvSpPr/>
            <p:nvPr/>
          </p:nvSpPr>
          <p:spPr>
            <a:xfrm>
              <a:off x="1320741" y="3759764"/>
              <a:ext cx="84122" cy="129266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sp>
        <p:nvSpPr>
          <p:cNvPr id="3145" name="Google Shape;3145;p109"/>
          <p:cNvSpPr txBox="1"/>
          <p:nvPr/>
        </p:nvSpPr>
        <p:spPr>
          <a:xfrm>
            <a:off x="787333" y="3183766"/>
            <a:ext cx="8667651" cy="3778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1. Thêm bộ lưu trữ APT</a:t>
            </a:r>
            <a:endParaRPr sz="1300">
              <a:solidFill>
                <a:srgbClr val="262626"/>
              </a:solidFill>
              <a:latin typeface="Arial"/>
              <a:ea typeface="Arial"/>
              <a:cs typeface="Arial"/>
              <a:sym typeface="Arial"/>
            </a:endParaRPr>
          </a:p>
        </p:txBody>
      </p:sp>
      <p:grpSp>
        <p:nvGrpSpPr>
          <p:cNvPr id="3146" name="Google Shape;3146;p109"/>
          <p:cNvGrpSpPr/>
          <p:nvPr/>
        </p:nvGrpSpPr>
        <p:grpSpPr>
          <a:xfrm>
            <a:off x="1039329" y="5245129"/>
            <a:ext cx="7165316" cy="892552"/>
            <a:chOff x="1320741" y="5470451"/>
            <a:chExt cx="7165316" cy="892552"/>
          </a:xfrm>
        </p:grpSpPr>
        <p:sp>
          <p:nvSpPr>
            <p:cNvPr id="3147" name="Google Shape;3147;p109"/>
            <p:cNvSpPr txBox="1"/>
            <p:nvPr/>
          </p:nvSpPr>
          <p:spPr>
            <a:xfrm>
              <a:off x="1404863" y="5470451"/>
              <a:ext cx="7081194" cy="892552"/>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cd /root</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wget http://nginx.org/keys/nginx_signing.key</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apt-key add nginx_signing.key</a:t>
              </a:r>
              <a:endParaRPr sz="1300">
                <a:solidFill>
                  <a:schemeClr val="lt1"/>
                </a:solidFill>
                <a:latin typeface="Arial"/>
                <a:ea typeface="Arial"/>
                <a:cs typeface="Arial"/>
                <a:sym typeface="Arial"/>
              </a:endParaRPr>
            </a:p>
            <a:p>
              <a:pPr indent="0" lvl="0" marL="0" marR="0" rtl="0" algn="l">
                <a:spcBef>
                  <a:spcPts val="0"/>
                </a:spcBef>
                <a:spcAft>
                  <a:spcPts val="0"/>
                </a:spcAft>
                <a:buNone/>
              </a:pPr>
              <a:r>
                <a:rPr lang="en-US" sz="1300">
                  <a:solidFill>
                    <a:schemeClr val="lt1"/>
                  </a:solidFill>
                  <a:latin typeface="Arial"/>
                  <a:ea typeface="Arial"/>
                  <a:cs typeface="Arial"/>
                  <a:sym typeface="Arial"/>
                </a:rPr>
                <a:t>$ rm nginx_signing.key</a:t>
              </a:r>
              <a:endParaRPr sz="1300">
                <a:solidFill>
                  <a:schemeClr val="lt1"/>
                </a:solidFill>
                <a:latin typeface="Arial"/>
                <a:ea typeface="Arial"/>
                <a:cs typeface="Arial"/>
                <a:sym typeface="Arial"/>
              </a:endParaRPr>
            </a:p>
          </p:txBody>
        </p:sp>
        <p:sp>
          <p:nvSpPr>
            <p:cNvPr id="3148" name="Google Shape;3148;p109"/>
            <p:cNvSpPr/>
            <p:nvPr/>
          </p:nvSpPr>
          <p:spPr>
            <a:xfrm>
              <a:off x="1320741" y="5470451"/>
              <a:ext cx="84122" cy="892552"/>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sp>
        <p:nvSpPr>
          <p:cNvPr id="3149" name="Google Shape;3149;p109"/>
          <p:cNvSpPr txBox="1"/>
          <p:nvPr/>
        </p:nvSpPr>
        <p:spPr>
          <a:xfrm>
            <a:off x="787333" y="4928782"/>
            <a:ext cx="8667651" cy="3778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62626"/>
              </a:buClr>
              <a:buSzPts val="1300"/>
              <a:buFont typeface="Arial"/>
              <a:buNone/>
            </a:pPr>
            <a:r>
              <a:rPr lang="en-US" sz="1300">
                <a:solidFill>
                  <a:srgbClr val="262626"/>
                </a:solidFill>
                <a:latin typeface="Arial"/>
                <a:ea typeface="Arial"/>
                <a:cs typeface="Arial"/>
                <a:sym typeface="Arial"/>
              </a:rPr>
              <a:t>2. Tải xuống / Đăng ký Khóa bảo mật lưu trữ APT</a:t>
            </a:r>
            <a:endParaRPr sz="1300">
              <a:solidFill>
                <a:srgbClr val="262626"/>
              </a:solidFill>
              <a:latin typeface="Arial"/>
              <a:ea typeface="Arial"/>
              <a:cs typeface="Arial"/>
              <a:sym typeface="Arial"/>
            </a:endParaRPr>
          </a:p>
        </p:txBody>
      </p:sp>
      <p:grpSp>
        <p:nvGrpSpPr>
          <p:cNvPr id="3150" name="Google Shape;3150;p109"/>
          <p:cNvGrpSpPr/>
          <p:nvPr/>
        </p:nvGrpSpPr>
        <p:grpSpPr>
          <a:xfrm>
            <a:off x="416128" y="447433"/>
            <a:ext cx="9051872" cy="276999"/>
            <a:chOff x="416128" y="447433"/>
            <a:chExt cx="9051872" cy="276999"/>
          </a:xfrm>
        </p:grpSpPr>
        <p:sp>
          <p:nvSpPr>
            <p:cNvPr id="3151" name="Google Shape;3151;p10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52" name="Google Shape;3152;p10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53" name="Google Shape;3153;p10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154" name="Google Shape;3154;p109"/>
          <p:cNvGrpSpPr/>
          <p:nvPr/>
        </p:nvGrpSpPr>
        <p:grpSpPr>
          <a:xfrm>
            <a:off x="558800" y="1872242"/>
            <a:ext cx="8785225" cy="215444"/>
            <a:chOff x="1027113" y="2045625"/>
            <a:chExt cx="8785225" cy="215444"/>
          </a:xfrm>
        </p:grpSpPr>
        <p:sp>
          <p:nvSpPr>
            <p:cNvPr id="3155" name="Google Shape;3155;p10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56" name="Google Shape;3156;p10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Tổng quan và cài đặt Nginx</a:t>
              </a:r>
              <a:endParaRPr sz="1400">
                <a:solidFill>
                  <a:schemeClr val="dk1"/>
                </a:solidFill>
                <a:latin typeface="Arial"/>
                <a:ea typeface="Arial"/>
                <a:cs typeface="Arial"/>
                <a:sym typeface="Arial"/>
              </a:endParaRPr>
            </a:p>
          </p:txBody>
        </p:sp>
      </p:grpSp>
      <p:sp>
        <p:nvSpPr>
          <p:cNvPr id="3157" name="Google Shape;3157;p109"/>
          <p:cNvSpPr/>
          <p:nvPr/>
        </p:nvSpPr>
        <p:spPr>
          <a:xfrm>
            <a:off x="711201" y="2095287"/>
            <a:ext cx="6467641" cy="102256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Nginx là một phần mềm máy chủ web cung cấp các tính năng máy chủ web, proxy đảo ngược và proxy thư.</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Trong nền tảng này, mỗi dịch vụ chạy một quy trình và Nginx phải được cài đặt và định cấu hình vì các cổng được chia thành các miền phụ.</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11"/>
          <p:cNvGrpSpPr/>
          <p:nvPr/>
        </p:nvGrpSpPr>
        <p:grpSpPr>
          <a:xfrm>
            <a:off x="636078" y="3514016"/>
            <a:ext cx="8632825" cy="2070624"/>
            <a:chOff x="732104" y="3854083"/>
            <a:chExt cx="8632825" cy="2070624"/>
          </a:xfrm>
        </p:grpSpPr>
        <p:sp>
          <p:nvSpPr>
            <p:cNvPr id="350" name="Google Shape;350;p11"/>
            <p:cNvSpPr/>
            <p:nvPr/>
          </p:nvSpPr>
          <p:spPr>
            <a:xfrm>
              <a:off x="732104" y="3854083"/>
              <a:ext cx="8632825" cy="2070624"/>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51" name="Google Shape;351;p11"/>
            <p:cNvGrpSpPr/>
            <p:nvPr/>
          </p:nvGrpSpPr>
          <p:grpSpPr>
            <a:xfrm>
              <a:off x="1575774" y="4320973"/>
              <a:ext cx="6751275" cy="1387897"/>
              <a:chOff x="1250726" y="5066857"/>
              <a:chExt cx="6751275" cy="1387897"/>
            </a:xfrm>
          </p:grpSpPr>
          <p:sp>
            <p:nvSpPr>
              <p:cNvPr id="352" name="Google Shape;352;p11"/>
              <p:cNvSpPr/>
              <p:nvPr/>
            </p:nvSpPr>
            <p:spPr>
              <a:xfrm>
                <a:off x="1250726"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353" name="Google Shape;353;p11"/>
              <p:cNvSpPr/>
              <p:nvPr/>
            </p:nvSpPr>
            <p:spPr>
              <a:xfrm>
                <a:off x="2680164" y="5273299"/>
                <a:ext cx="95891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111-2222</a:t>
                </a:r>
                <a:endParaRPr sz="1100">
                  <a:solidFill>
                    <a:srgbClr val="000000"/>
                  </a:solidFill>
                  <a:latin typeface="Arial"/>
                  <a:ea typeface="Arial"/>
                  <a:cs typeface="Arial"/>
                  <a:sym typeface="Arial"/>
                </a:endParaRPr>
              </a:p>
            </p:txBody>
          </p:sp>
          <p:sp>
            <p:nvSpPr>
              <p:cNvPr id="354" name="Google Shape;354;p11"/>
              <p:cNvSpPr/>
              <p:nvPr/>
            </p:nvSpPr>
            <p:spPr>
              <a:xfrm>
                <a:off x="4612103" y="5273299"/>
                <a:ext cx="127150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02-111-2222</a:t>
                </a:r>
                <a:endParaRPr sz="1100">
                  <a:solidFill>
                    <a:srgbClr val="000000"/>
                  </a:solidFill>
                  <a:latin typeface="Arial"/>
                  <a:ea typeface="Arial"/>
                  <a:cs typeface="Arial"/>
                  <a:sym typeface="Arial"/>
                </a:endParaRPr>
              </a:p>
            </p:txBody>
          </p:sp>
          <p:sp>
            <p:nvSpPr>
              <p:cNvPr id="355" name="Google Shape;355;p11"/>
              <p:cNvSpPr/>
              <p:nvPr/>
            </p:nvSpPr>
            <p:spPr>
              <a:xfrm>
                <a:off x="6437149" y="5273299"/>
                <a:ext cx="1564852"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marR="0" rtl="0" algn="ctr">
                  <a:spcBef>
                    <a:spcPts val="0"/>
                  </a:spcBef>
                  <a:spcAft>
                    <a:spcPts val="0"/>
                  </a:spcAft>
                  <a:buNone/>
                </a:pPr>
                <a:r>
                  <a:rPr lang="en-US" sz="1600">
                    <a:solidFill>
                      <a:srgbClr val="000000"/>
                    </a:solidFill>
                    <a:latin typeface="Arial"/>
                    <a:ea typeface="Arial"/>
                    <a:cs typeface="Arial"/>
                    <a:sym typeface="Arial"/>
                  </a:rPr>
                  <a:t>+82-2-111-2222</a:t>
                </a:r>
                <a:endParaRPr sz="1100">
                  <a:solidFill>
                    <a:srgbClr val="000000"/>
                  </a:solidFill>
                  <a:latin typeface="Arial"/>
                  <a:ea typeface="Arial"/>
                  <a:cs typeface="Arial"/>
                  <a:sym typeface="Arial"/>
                </a:endParaRPr>
              </a:p>
            </p:txBody>
          </p:sp>
          <p:sp>
            <p:nvSpPr>
              <p:cNvPr id="356" name="Google Shape;356;p11"/>
              <p:cNvSpPr/>
              <p:nvPr/>
            </p:nvSpPr>
            <p:spPr>
              <a:xfrm rot="5400000">
                <a:off x="3153239"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357" name="Google Shape;357;p11"/>
              <p:cNvSpPr/>
              <p:nvPr/>
            </p:nvSpPr>
            <p:spPr>
              <a:xfrm rot="5400000">
                <a:off x="5335827"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358" name="Google Shape;358;p11"/>
              <p:cNvSpPr/>
              <p:nvPr/>
            </p:nvSpPr>
            <p:spPr>
              <a:xfrm>
                <a:off x="1506797" y="6146977"/>
                <a:ext cx="182453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cùng thành phố/tỉnh</a:t>
                </a:r>
                <a:endParaRPr sz="1400">
                  <a:solidFill>
                    <a:srgbClr val="000000"/>
                  </a:solidFill>
                  <a:latin typeface="Arial"/>
                  <a:ea typeface="Arial"/>
                  <a:cs typeface="Arial"/>
                  <a:sym typeface="Arial"/>
                </a:endParaRPr>
              </a:p>
            </p:txBody>
          </p:sp>
          <p:sp>
            <p:nvSpPr>
              <p:cNvPr id="359" name="Google Shape;359;p11"/>
              <p:cNvSpPr/>
              <p:nvPr/>
            </p:nvSpPr>
            <p:spPr>
              <a:xfrm>
                <a:off x="4471892" y="6146977"/>
                <a:ext cx="128753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cùng quốc gia</a:t>
                </a:r>
                <a:endParaRPr sz="1400">
                  <a:solidFill>
                    <a:srgbClr val="000000"/>
                  </a:solidFill>
                  <a:latin typeface="Arial"/>
                  <a:ea typeface="Arial"/>
                  <a:cs typeface="Arial"/>
                  <a:sym typeface="Arial"/>
                </a:endParaRPr>
              </a:p>
            </p:txBody>
          </p:sp>
          <p:cxnSp>
            <p:nvCxnSpPr>
              <p:cNvPr id="360" name="Google Shape;360;p11"/>
              <p:cNvCxnSpPr>
                <a:stCxn id="352" idx="0"/>
                <a:endCxn id="353" idx="0"/>
              </p:cNvCxnSpPr>
              <p:nvPr/>
            </p:nvCxnSpPr>
            <p:spPr>
              <a:xfrm flipH="1" rot="-5400000">
                <a:off x="2332063" y="4446199"/>
                <a:ext cx="600" cy="1654800"/>
              </a:xfrm>
              <a:prstGeom prst="curvedConnector3">
                <a:avLst>
                  <a:gd fmla="val -4073102" name="adj1"/>
                </a:avLst>
              </a:prstGeom>
              <a:noFill/>
              <a:ln cap="flat" cmpd="sng" w="9525">
                <a:solidFill>
                  <a:srgbClr val="193EB0"/>
                </a:solidFill>
                <a:prstDash val="solid"/>
                <a:round/>
                <a:headEnd len="sm" w="sm" type="none"/>
                <a:tailEnd len="med" w="med" type="triangle"/>
              </a:ln>
            </p:spPr>
          </p:cxnSp>
          <p:cxnSp>
            <p:nvCxnSpPr>
              <p:cNvPr id="361" name="Google Shape;361;p11"/>
              <p:cNvCxnSpPr>
                <a:stCxn id="352" idx="0"/>
                <a:endCxn id="354" idx="0"/>
              </p:cNvCxnSpPr>
              <p:nvPr/>
            </p:nvCxnSpPr>
            <p:spPr>
              <a:xfrm flipH="1" rot="-5400000">
                <a:off x="3376063" y="3402199"/>
                <a:ext cx="600" cy="3742800"/>
              </a:xfrm>
              <a:prstGeom prst="curvedConnector3">
                <a:avLst>
                  <a:gd fmla="val -3285606" name="adj1"/>
                </a:avLst>
              </a:prstGeom>
              <a:noFill/>
              <a:ln cap="flat" cmpd="sng" w="9525">
                <a:solidFill>
                  <a:srgbClr val="193EB0"/>
                </a:solidFill>
                <a:prstDash val="solid"/>
                <a:round/>
                <a:headEnd len="sm" w="sm" type="none"/>
                <a:tailEnd len="med" w="med" type="triangle"/>
              </a:ln>
            </p:spPr>
          </p:cxnSp>
          <p:cxnSp>
            <p:nvCxnSpPr>
              <p:cNvPr id="362" name="Google Shape;362;p11"/>
              <p:cNvCxnSpPr>
                <a:stCxn id="352" idx="0"/>
                <a:endCxn id="355" idx="0"/>
              </p:cNvCxnSpPr>
              <p:nvPr/>
            </p:nvCxnSpPr>
            <p:spPr>
              <a:xfrm flipH="1" rot="-5400000">
                <a:off x="4362013" y="2416249"/>
                <a:ext cx="600" cy="5714700"/>
              </a:xfrm>
              <a:prstGeom prst="curvedConnector3">
                <a:avLst>
                  <a:gd fmla="val -2573102" name="adj1"/>
                </a:avLst>
              </a:prstGeom>
              <a:noFill/>
              <a:ln cap="flat" cmpd="sng" w="9525">
                <a:solidFill>
                  <a:srgbClr val="193EB0"/>
                </a:solidFill>
                <a:prstDash val="solid"/>
                <a:round/>
                <a:headEnd len="sm" w="sm" type="none"/>
                <a:tailEnd len="med" w="med" type="triangle"/>
              </a:ln>
            </p:spPr>
          </p:cxnSp>
        </p:grpSp>
      </p:grpSp>
      <p:grpSp>
        <p:nvGrpSpPr>
          <p:cNvPr id="363" name="Google Shape;363;p11"/>
          <p:cNvGrpSpPr/>
          <p:nvPr/>
        </p:nvGrpSpPr>
        <p:grpSpPr>
          <a:xfrm>
            <a:off x="416128" y="447433"/>
            <a:ext cx="9051872" cy="276999"/>
            <a:chOff x="416128" y="447433"/>
            <a:chExt cx="9051872" cy="276999"/>
          </a:xfrm>
        </p:grpSpPr>
        <p:sp>
          <p:nvSpPr>
            <p:cNvPr id="364" name="Google Shape;364;p1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65" name="Google Shape;365;p1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66" name="Google Shape;366;p11"/>
          <p:cNvSpPr/>
          <p:nvPr/>
        </p:nvSpPr>
        <p:spPr>
          <a:xfrm>
            <a:off x="732104" y="2165360"/>
            <a:ext cx="8632825" cy="117645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trong tham số To</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có thể ở định dạng tuyệt đối, liên quan đến SP hoặc liên quan đến CSE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Về bản chất, mục tiêu là tài nguyên của REST API</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được lưu trữ trên CSE gọi là CSE lưu trữ</a:t>
            </a:r>
            <a:endParaRPr/>
          </a:p>
        </p:txBody>
      </p:sp>
      <p:grpSp>
        <p:nvGrpSpPr>
          <p:cNvPr id="367" name="Google Shape;367;p11"/>
          <p:cNvGrpSpPr/>
          <p:nvPr/>
        </p:nvGrpSpPr>
        <p:grpSpPr>
          <a:xfrm>
            <a:off x="558800" y="1915298"/>
            <a:ext cx="8785225" cy="215444"/>
            <a:chOff x="1027113" y="2045625"/>
            <a:chExt cx="8785225" cy="215444"/>
          </a:xfrm>
        </p:grpSpPr>
        <p:sp>
          <p:nvSpPr>
            <p:cNvPr id="368" name="Google Shape;368;p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9" name="Google Shape;369;p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Thông tin về Mục tiêu của yêu cầu </a:t>
              </a:r>
              <a:endParaRPr/>
            </a:p>
          </p:txBody>
        </p:sp>
      </p:grpSp>
      <p:sp>
        <p:nvSpPr>
          <p:cNvPr id="370" name="Google Shape;370;p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định danh tài nguyên</a:t>
            </a:r>
            <a:endParaRPr sz="2400">
              <a:solidFill>
                <a:srgbClr val="0C0C0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grpSp>
        <p:nvGrpSpPr>
          <p:cNvPr id="3163" name="Google Shape;3163;p110"/>
          <p:cNvGrpSpPr/>
          <p:nvPr/>
        </p:nvGrpSpPr>
        <p:grpSpPr>
          <a:xfrm>
            <a:off x="1042449" y="2630404"/>
            <a:ext cx="7165316" cy="292388"/>
            <a:chOff x="1469169" y="3089668"/>
            <a:chExt cx="7165316" cy="292388"/>
          </a:xfrm>
        </p:grpSpPr>
        <p:sp>
          <p:nvSpPr>
            <p:cNvPr id="3164" name="Google Shape;3164;p110"/>
            <p:cNvSpPr txBox="1"/>
            <p:nvPr/>
          </p:nvSpPr>
          <p:spPr>
            <a:xfrm>
              <a:off x="1553291" y="3089668"/>
              <a:ext cx="7081194"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apt-get update</a:t>
              </a:r>
              <a:endParaRPr/>
            </a:p>
          </p:txBody>
        </p:sp>
        <p:sp>
          <p:nvSpPr>
            <p:cNvPr id="3165" name="Google Shape;3165;p110"/>
            <p:cNvSpPr/>
            <p:nvPr/>
          </p:nvSpPr>
          <p:spPr>
            <a:xfrm>
              <a:off x="1469169" y="3089668"/>
              <a:ext cx="84122" cy="29238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66" name="Google Shape;3166;p110"/>
          <p:cNvGrpSpPr/>
          <p:nvPr/>
        </p:nvGrpSpPr>
        <p:grpSpPr>
          <a:xfrm>
            <a:off x="1042449" y="3498604"/>
            <a:ext cx="7165316" cy="292388"/>
            <a:chOff x="1469169" y="3979181"/>
            <a:chExt cx="7165316" cy="292388"/>
          </a:xfrm>
        </p:grpSpPr>
        <p:sp>
          <p:nvSpPr>
            <p:cNvPr id="3167" name="Google Shape;3167;p110"/>
            <p:cNvSpPr txBox="1"/>
            <p:nvPr/>
          </p:nvSpPr>
          <p:spPr>
            <a:xfrm>
              <a:off x="1553291" y="3979181"/>
              <a:ext cx="7081194" cy="29238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apt-get install nginx</a:t>
              </a:r>
              <a:endParaRPr sz="1300">
                <a:solidFill>
                  <a:schemeClr val="lt1"/>
                </a:solidFill>
                <a:latin typeface="Arial"/>
                <a:ea typeface="Arial"/>
                <a:cs typeface="Arial"/>
                <a:sym typeface="Arial"/>
              </a:endParaRPr>
            </a:p>
          </p:txBody>
        </p:sp>
        <p:sp>
          <p:nvSpPr>
            <p:cNvPr id="3168" name="Google Shape;3168;p110"/>
            <p:cNvSpPr/>
            <p:nvPr/>
          </p:nvSpPr>
          <p:spPr>
            <a:xfrm>
              <a:off x="1469169" y="3979181"/>
              <a:ext cx="84122" cy="29238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69" name="Google Shape;3169;p110"/>
          <p:cNvGrpSpPr/>
          <p:nvPr/>
        </p:nvGrpSpPr>
        <p:grpSpPr>
          <a:xfrm>
            <a:off x="1042449" y="4379876"/>
            <a:ext cx="7165316" cy="492443"/>
            <a:chOff x="1469169" y="4841839"/>
            <a:chExt cx="7165316" cy="492443"/>
          </a:xfrm>
        </p:grpSpPr>
        <p:sp>
          <p:nvSpPr>
            <p:cNvPr id="3170" name="Google Shape;3170;p110"/>
            <p:cNvSpPr txBox="1"/>
            <p:nvPr/>
          </p:nvSpPr>
          <p:spPr>
            <a:xfrm>
              <a:off x="1553291" y="4841839"/>
              <a:ext cx="7081194" cy="49244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 Dịch vụ nginx restart</a:t>
              </a:r>
              <a:endParaRPr/>
            </a:p>
            <a:p>
              <a:pPr indent="0" lvl="0" marL="0" marR="0" rtl="0" algn="l">
                <a:spcBef>
                  <a:spcPts val="0"/>
                </a:spcBef>
                <a:spcAft>
                  <a:spcPts val="0"/>
                </a:spcAft>
                <a:buNone/>
              </a:pPr>
              <a:r>
                <a:rPr lang="en-US" sz="1300">
                  <a:solidFill>
                    <a:schemeClr val="lt1"/>
                  </a:solidFill>
                  <a:latin typeface="Arial"/>
                  <a:ea typeface="Arial"/>
                  <a:cs typeface="Arial"/>
                  <a:sym typeface="Arial"/>
                </a:rPr>
                <a:t>$ nginx -v</a:t>
              </a:r>
              <a:endParaRPr/>
            </a:p>
          </p:txBody>
        </p:sp>
        <p:sp>
          <p:nvSpPr>
            <p:cNvPr id="3171" name="Google Shape;3171;p110"/>
            <p:cNvSpPr/>
            <p:nvPr/>
          </p:nvSpPr>
          <p:spPr>
            <a:xfrm>
              <a:off x="1469169" y="4841839"/>
              <a:ext cx="84122" cy="492443"/>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172" name="Google Shape;3172;p110"/>
          <p:cNvGrpSpPr/>
          <p:nvPr/>
        </p:nvGrpSpPr>
        <p:grpSpPr>
          <a:xfrm>
            <a:off x="416128" y="447433"/>
            <a:ext cx="9051872" cy="276999"/>
            <a:chOff x="416128" y="447433"/>
            <a:chExt cx="9051872" cy="276999"/>
          </a:xfrm>
        </p:grpSpPr>
        <p:sp>
          <p:nvSpPr>
            <p:cNvPr id="3173" name="Google Shape;3173;p11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74" name="Google Shape;3174;p11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75" name="Google Shape;3175;p11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176" name="Google Shape;3176;p110"/>
          <p:cNvGrpSpPr/>
          <p:nvPr/>
        </p:nvGrpSpPr>
        <p:grpSpPr>
          <a:xfrm>
            <a:off x="558800" y="1872242"/>
            <a:ext cx="8785225" cy="215444"/>
            <a:chOff x="1027113" y="2045625"/>
            <a:chExt cx="8785225" cy="215444"/>
          </a:xfrm>
        </p:grpSpPr>
        <p:sp>
          <p:nvSpPr>
            <p:cNvPr id="3177" name="Google Shape;3177;p11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78" name="Google Shape;3178;p11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Tổng quan và cài đặt Nginx</a:t>
              </a:r>
              <a:endParaRPr/>
            </a:p>
          </p:txBody>
        </p:sp>
      </p:grpSp>
      <p:sp>
        <p:nvSpPr>
          <p:cNvPr id="3179" name="Google Shape;3179;p110"/>
          <p:cNvSpPr txBox="1"/>
          <p:nvPr/>
        </p:nvSpPr>
        <p:spPr>
          <a:xfrm>
            <a:off x="787333" y="2295780"/>
            <a:ext cx="8667651" cy="377894"/>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3. Cập nhật thông tin gói nguồn APT</a:t>
            </a:r>
            <a:endParaRPr b="0" i="0" sz="1300" u="none" cap="none" strike="noStrike">
              <a:solidFill>
                <a:srgbClr val="262626"/>
              </a:solidFill>
              <a:latin typeface="Arial"/>
              <a:ea typeface="Arial"/>
              <a:cs typeface="Arial"/>
              <a:sym typeface="Arial"/>
            </a:endParaRPr>
          </a:p>
        </p:txBody>
      </p:sp>
      <p:sp>
        <p:nvSpPr>
          <p:cNvPr id="3180" name="Google Shape;3180;p110"/>
          <p:cNvSpPr txBox="1"/>
          <p:nvPr/>
        </p:nvSpPr>
        <p:spPr>
          <a:xfrm>
            <a:off x="787332" y="3167945"/>
            <a:ext cx="8667651" cy="377894"/>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4. Cài đặt Nginx</a:t>
            </a:r>
            <a:endParaRPr b="0" i="0" sz="1300" u="none" cap="none" strike="noStrike">
              <a:solidFill>
                <a:srgbClr val="262626"/>
              </a:solidFill>
              <a:latin typeface="Arial"/>
              <a:ea typeface="Arial"/>
              <a:cs typeface="Arial"/>
              <a:sym typeface="Arial"/>
            </a:endParaRPr>
          </a:p>
        </p:txBody>
      </p:sp>
      <p:sp>
        <p:nvSpPr>
          <p:cNvPr id="3181" name="Google Shape;3181;p110"/>
          <p:cNvSpPr txBox="1"/>
          <p:nvPr/>
        </p:nvSpPr>
        <p:spPr>
          <a:xfrm>
            <a:off x="787332" y="4036999"/>
            <a:ext cx="8667651" cy="377894"/>
          </a:xfrm>
          <a:prstGeom prst="rect">
            <a:avLst/>
          </a:prstGeom>
          <a:noFill/>
          <a:ln>
            <a:noFill/>
          </a:ln>
        </p:spPr>
        <p:txBody>
          <a:bodyPr anchorCtr="0" anchor="t" bIns="45700" lIns="91425" spcFirstLastPara="1" rIns="91425" wrap="square" tIns="45700">
            <a:normAutofit/>
          </a:bodyPr>
          <a:lstStyle/>
          <a:p>
            <a:pPr indent="0" lvl="1" marL="0" marR="0" rtl="0" algn="l">
              <a:lnSpc>
                <a:spcPct val="100000"/>
              </a:lnSpc>
              <a:spcBef>
                <a:spcPts val="0"/>
              </a:spcBef>
              <a:spcAft>
                <a:spcPts val="0"/>
              </a:spcAft>
              <a:buClr>
                <a:srgbClr val="193EB0"/>
              </a:buClr>
              <a:buSzPts val="1300"/>
              <a:buFont typeface="Arial"/>
              <a:buNone/>
            </a:pPr>
            <a:r>
              <a:rPr b="0" i="0" lang="en-US" sz="1300" u="none" cap="none" strike="noStrike">
                <a:solidFill>
                  <a:srgbClr val="262626"/>
                </a:solidFill>
                <a:latin typeface="Arial"/>
                <a:ea typeface="Arial"/>
                <a:cs typeface="Arial"/>
                <a:sym typeface="Arial"/>
              </a:rPr>
              <a:t>5. Khởi động Nginx</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pic>
        <p:nvPicPr>
          <p:cNvPr id="3187" name="Google Shape;3187;p111"/>
          <p:cNvPicPr preferRelativeResize="0"/>
          <p:nvPr/>
        </p:nvPicPr>
        <p:blipFill rotWithShape="1">
          <a:blip r:embed="rId3">
            <a:alphaModFix/>
          </a:blip>
          <a:srcRect b="0" l="0" r="0" t="0"/>
          <a:stretch/>
        </p:blipFill>
        <p:spPr>
          <a:xfrm>
            <a:off x="866535" y="2773876"/>
            <a:ext cx="5772492" cy="3468559"/>
          </a:xfrm>
          <a:prstGeom prst="rect">
            <a:avLst/>
          </a:prstGeom>
          <a:noFill/>
          <a:ln>
            <a:noFill/>
          </a:ln>
        </p:spPr>
      </p:pic>
      <p:grpSp>
        <p:nvGrpSpPr>
          <p:cNvPr id="3188" name="Google Shape;3188;p111"/>
          <p:cNvGrpSpPr/>
          <p:nvPr/>
        </p:nvGrpSpPr>
        <p:grpSpPr>
          <a:xfrm>
            <a:off x="416128" y="447433"/>
            <a:ext cx="9051872" cy="276999"/>
            <a:chOff x="416128" y="447433"/>
            <a:chExt cx="9051872" cy="276999"/>
          </a:xfrm>
        </p:grpSpPr>
        <p:sp>
          <p:nvSpPr>
            <p:cNvPr id="3189" name="Google Shape;3189;p11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190" name="Google Shape;3190;p11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191" name="Google Shape;3191;p11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192" name="Google Shape;3192;p111"/>
          <p:cNvGrpSpPr/>
          <p:nvPr/>
        </p:nvGrpSpPr>
        <p:grpSpPr>
          <a:xfrm>
            <a:off x="558800" y="1872242"/>
            <a:ext cx="8785225" cy="215444"/>
            <a:chOff x="1027113" y="2045625"/>
            <a:chExt cx="8785225" cy="215444"/>
          </a:xfrm>
        </p:grpSpPr>
        <p:sp>
          <p:nvSpPr>
            <p:cNvPr id="3193" name="Google Shape;3193;p11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94" name="Google Shape;3194;p11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195" name="Google Shape;3195;p111"/>
          <p:cNvSpPr/>
          <p:nvPr/>
        </p:nvSpPr>
        <p:spPr>
          <a:xfrm>
            <a:off x="711200" y="2095287"/>
            <a:ext cx="8743783"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cài đặt </a:t>
            </a:r>
            <a:r>
              <a:rPr b="1" i="0" lang="en-US" sz="1300" u="none" cap="none" strike="noStrike">
                <a:solidFill>
                  <a:srgbClr val="1429A0"/>
                </a:solidFill>
                <a:latin typeface="Arial"/>
                <a:ea typeface="Arial"/>
                <a:cs typeface="Arial"/>
                <a:sym typeface="Arial"/>
              </a:rPr>
              <a:t>/etc/nginx/nginx.conf</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vị trí phải được đặt bên trong máy chủ</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112"/>
          <p:cNvSpPr txBox="1"/>
          <p:nvPr/>
        </p:nvSpPr>
        <p:spPr>
          <a:xfrm>
            <a:off x="4739131" y="2418270"/>
            <a:ext cx="4604092" cy="3893374"/>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/etc/nginx/sites-available/example.com</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server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/images/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/blog/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/planet/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/planet/blog/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p:txBody>
      </p:sp>
      <p:grpSp>
        <p:nvGrpSpPr>
          <p:cNvPr id="3202" name="Google Shape;3202;p112"/>
          <p:cNvGrpSpPr/>
          <p:nvPr/>
        </p:nvGrpSpPr>
        <p:grpSpPr>
          <a:xfrm>
            <a:off x="416128" y="447433"/>
            <a:ext cx="9051872" cy="276999"/>
            <a:chOff x="416128" y="447433"/>
            <a:chExt cx="9051872" cy="276999"/>
          </a:xfrm>
        </p:grpSpPr>
        <p:sp>
          <p:nvSpPr>
            <p:cNvPr id="3203" name="Google Shape;3203;p11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204" name="Google Shape;3204;p11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205" name="Google Shape;3205;p1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206" name="Google Shape;3206;p112"/>
          <p:cNvGrpSpPr/>
          <p:nvPr/>
        </p:nvGrpSpPr>
        <p:grpSpPr>
          <a:xfrm>
            <a:off x="558800" y="1872242"/>
            <a:ext cx="8785225" cy="215444"/>
            <a:chOff x="1027113" y="2045625"/>
            <a:chExt cx="8785225" cy="215444"/>
          </a:xfrm>
        </p:grpSpPr>
        <p:sp>
          <p:nvSpPr>
            <p:cNvPr id="3207" name="Google Shape;3207;p1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08" name="Google Shape;3208;p1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209" name="Google Shape;3209;p112"/>
          <p:cNvSpPr/>
          <p:nvPr/>
        </p:nvSpPr>
        <p:spPr>
          <a:xfrm>
            <a:off x="711200" y="2111329"/>
            <a:ext cx="8743783" cy="34546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khối vị trí</a:t>
            </a:r>
            <a:endParaRPr b="0" i="0" sz="1300" u="none" cap="none" strike="noStrike">
              <a:solidFill>
                <a:srgbClr val="262626"/>
              </a:solidFill>
              <a:latin typeface="Arial"/>
              <a:ea typeface="Arial"/>
              <a:cs typeface="Arial"/>
              <a:sym typeface="Arial"/>
            </a:endParaRPr>
          </a:p>
        </p:txBody>
      </p:sp>
      <p:sp>
        <p:nvSpPr>
          <p:cNvPr id="3210" name="Google Shape;3210;p112"/>
          <p:cNvSpPr/>
          <p:nvPr/>
        </p:nvSpPr>
        <p:spPr>
          <a:xfrm>
            <a:off x="720849" y="2410491"/>
            <a:ext cx="3906522" cy="2311912"/>
          </a:xfrm>
          <a:prstGeom prst="rect">
            <a:avLst/>
          </a:prstGeom>
          <a:solidFill>
            <a:srgbClr val="F2F2F2"/>
          </a:solidFill>
          <a:ln>
            <a:noFill/>
          </a:ln>
        </p:spPr>
        <p:txBody>
          <a:bodyPr anchorCtr="0" anchor="ctr" bIns="108000" lIns="144000" spcFirstLastPara="1" rIns="144000" wrap="square" tIns="108000">
            <a:noAutofit/>
          </a:bodyPr>
          <a:lstStyle/>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Chỉ thị </a:t>
            </a:r>
            <a:r>
              <a:rPr b="1" lang="en-US" sz="1300">
                <a:solidFill>
                  <a:srgbClr val="1429A0"/>
                </a:solidFill>
                <a:latin typeface="Arial"/>
                <a:ea typeface="Arial"/>
                <a:cs typeface="Arial"/>
                <a:sym typeface="Arial"/>
              </a:rPr>
              <a:t>vị trí </a:t>
            </a:r>
            <a:r>
              <a:rPr lang="en-US" sz="1300">
                <a:solidFill>
                  <a:schemeClr val="dk1"/>
                </a:solidFill>
                <a:latin typeface="Arial"/>
                <a:ea typeface="Arial"/>
                <a:cs typeface="Arial"/>
                <a:sym typeface="Arial"/>
              </a:rPr>
              <a:t>cài đặt cách phản hồi các yêu cầu về tài nguyên trên máy chủ. Chỉ thị </a:t>
            </a:r>
            <a:r>
              <a:rPr b="1" lang="en-US" sz="1300">
                <a:solidFill>
                  <a:srgbClr val="1429A0"/>
                </a:solidFill>
                <a:latin typeface="Arial"/>
                <a:ea typeface="Arial"/>
                <a:cs typeface="Arial"/>
                <a:sym typeface="Arial"/>
              </a:rPr>
              <a:t>server_name </a:t>
            </a:r>
            <a:r>
              <a:rPr lang="en-US" sz="1300">
                <a:solidFill>
                  <a:schemeClr val="dk1"/>
                </a:solidFill>
                <a:latin typeface="Arial"/>
                <a:ea typeface="Arial"/>
                <a:cs typeface="Arial"/>
                <a:sym typeface="Arial"/>
              </a:rPr>
              <a:t>cài đặt cách nginx sẽ xử lý các yêu cầu cho miền đó, chỉ thị </a:t>
            </a:r>
            <a:r>
              <a:rPr b="1" lang="en-US" sz="1300">
                <a:solidFill>
                  <a:srgbClr val="1429A0"/>
                </a:solidFill>
                <a:latin typeface="Arial"/>
                <a:ea typeface="Arial"/>
                <a:cs typeface="Arial"/>
                <a:sym typeface="Arial"/>
              </a:rPr>
              <a:t>vị trí </a:t>
            </a:r>
            <a:r>
              <a:rPr lang="en-US" sz="1300">
                <a:solidFill>
                  <a:schemeClr val="dk1"/>
                </a:solidFill>
                <a:latin typeface="Arial"/>
                <a:ea typeface="Arial"/>
                <a:cs typeface="Arial"/>
                <a:sym typeface="Arial"/>
              </a:rPr>
              <a:t>xử lý các yêu cầu cho các tệp cụ thể và thư mục cụ thể.</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p:txBody>
      </p:sp>
      <p:grpSp>
        <p:nvGrpSpPr>
          <p:cNvPr id="3211" name="Google Shape;3211;p112"/>
          <p:cNvGrpSpPr/>
          <p:nvPr/>
        </p:nvGrpSpPr>
        <p:grpSpPr>
          <a:xfrm>
            <a:off x="904556" y="3877195"/>
            <a:ext cx="3778695" cy="745571"/>
            <a:chOff x="5450838" y="3541152"/>
            <a:chExt cx="3778695" cy="745571"/>
          </a:xfrm>
        </p:grpSpPr>
        <p:sp>
          <p:nvSpPr>
            <p:cNvPr id="3212" name="Google Shape;3212;p112"/>
            <p:cNvSpPr/>
            <p:nvPr/>
          </p:nvSpPr>
          <p:spPr>
            <a:xfrm>
              <a:off x="5800023" y="3541152"/>
              <a:ext cx="3429510" cy="745571"/>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thiết lập xử lý cho các yêu, cầu ví dụ như </a:t>
              </a:r>
              <a:r>
                <a:rPr b="1" lang="en-US" sz="1300">
                  <a:solidFill>
                    <a:srgbClr val="1429A0"/>
                  </a:solidFill>
                  <a:latin typeface="Arial"/>
                  <a:ea typeface="Arial"/>
                  <a:cs typeface="Arial"/>
                  <a:sym typeface="Arial"/>
                </a:rPr>
                <a:t>http://example.com/blog/ </a:t>
              </a:r>
              <a:endParaRPr/>
            </a:p>
            <a:p>
              <a:pPr indent="0" lvl="0" marL="0" marR="0" rtl="0" algn="l">
                <a:spcBef>
                  <a:spcPts val="0"/>
                </a:spcBef>
                <a:spcAft>
                  <a:spcPts val="0"/>
                </a:spcAft>
                <a:buNone/>
              </a:pPr>
              <a:r>
                <a:rPr lang="en-US" sz="1300">
                  <a:solidFill>
                    <a:srgbClr val="262626"/>
                  </a:solidFill>
                  <a:latin typeface="Arial"/>
                  <a:ea typeface="Arial"/>
                  <a:cs typeface="Arial"/>
                  <a:sym typeface="Arial"/>
                </a:rPr>
                <a:t>Ví dụ sau ở bên phải.</a:t>
              </a:r>
              <a:endParaRPr sz="1300">
                <a:solidFill>
                  <a:srgbClr val="262626"/>
                </a:solidFill>
                <a:latin typeface="Arial"/>
                <a:ea typeface="Arial"/>
                <a:cs typeface="Arial"/>
                <a:sym typeface="Arial"/>
              </a:endParaRPr>
            </a:p>
          </p:txBody>
        </p:sp>
        <p:sp>
          <p:nvSpPr>
            <p:cNvPr id="3213" name="Google Shape;3213;p112"/>
            <p:cNvSpPr/>
            <p:nvPr/>
          </p:nvSpPr>
          <p:spPr>
            <a:xfrm>
              <a:off x="5450838" y="3641557"/>
              <a:ext cx="279610" cy="169545"/>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8" name="Shape 3218"/>
        <p:cNvGrpSpPr/>
        <p:nvPr/>
      </p:nvGrpSpPr>
      <p:grpSpPr>
        <a:xfrm>
          <a:off x="0" y="0"/>
          <a:ext cx="0" cy="0"/>
          <a:chOff x="0" y="0"/>
          <a:chExt cx="0" cy="0"/>
        </a:xfrm>
      </p:grpSpPr>
      <p:sp>
        <p:nvSpPr>
          <p:cNvPr id="3219" name="Google Shape;3219;p113"/>
          <p:cNvSpPr txBox="1"/>
          <p:nvPr/>
        </p:nvSpPr>
        <p:spPr>
          <a:xfrm>
            <a:off x="974347" y="2914273"/>
            <a:ext cx="5344756" cy="846386"/>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location /images/something/ { </a:t>
            </a:r>
            <a:endParaRPr/>
          </a:p>
          <a:p>
            <a:pPr indent="0" lvl="0" marL="0" marR="0" rtl="0" algn="l">
              <a:spcBef>
                <a:spcPts val="600"/>
              </a:spcBef>
              <a:spcAft>
                <a:spcPts val="0"/>
              </a:spcAft>
              <a:buNone/>
            </a:pPr>
            <a:r>
              <a:rPr lang="en-US" sz="1300">
                <a:solidFill>
                  <a:schemeClr val="dk1"/>
                </a:solidFill>
                <a:latin typeface="Arial"/>
                <a:ea typeface="Arial"/>
                <a:cs typeface="Arial"/>
                <a:sym typeface="Arial"/>
              </a:rPr>
              <a:t>   alias /var/www/something/; </a:t>
            </a:r>
            <a:endParaRPr/>
          </a:p>
          <a:p>
            <a:pPr indent="0" lvl="0" marL="0" marR="0" rtl="0" algn="l">
              <a:spcBef>
                <a:spcPts val="600"/>
              </a:spcBef>
              <a:spcAft>
                <a:spcPts val="0"/>
              </a:spcAft>
              <a:buNone/>
            </a:pPr>
            <a:r>
              <a:rPr lang="en-US" sz="1300">
                <a:solidFill>
                  <a:schemeClr val="dk1"/>
                </a:solidFill>
                <a:latin typeface="Arial"/>
                <a:ea typeface="Arial"/>
                <a:cs typeface="Arial"/>
                <a:sym typeface="Arial"/>
              </a:rPr>
              <a:t>} </a:t>
            </a:r>
            <a:endParaRPr/>
          </a:p>
        </p:txBody>
      </p:sp>
      <p:sp>
        <p:nvSpPr>
          <p:cNvPr id="3220" name="Google Shape;3220;p113"/>
          <p:cNvSpPr txBox="1"/>
          <p:nvPr/>
        </p:nvSpPr>
        <p:spPr>
          <a:xfrm>
            <a:off x="802166" y="3782489"/>
            <a:ext cx="8665834" cy="1246712"/>
          </a:xfrm>
          <a:prstGeom prst="rect">
            <a:avLst/>
          </a:prstGeom>
          <a:noFill/>
          <a:ln>
            <a:noFill/>
          </a:ln>
        </p:spPr>
        <p:txBody>
          <a:bodyPr anchorCtr="0" anchor="t" bIns="45700" lIns="91425" spcFirstLastPara="1" rIns="91425" wrap="square" tIns="45700">
            <a:noAutofit/>
          </a:bodyPr>
          <a:lstStyle/>
          <a:p>
            <a:pPr indent="-182563" lvl="1" marL="182563" marR="0" rtl="0" algn="l">
              <a:lnSpc>
                <a:spcPct val="100000"/>
              </a:lnSpc>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trạng thái này, đường dẫn tệp thực tế của http://example.com/images/something/somepath/myfile.png trở thành /var/www/something/sompath/myfile.png</a:t>
            </a:r>
            <a:endParaRPr/>
          </a:p>
          <a:p>
            <a:pPr indent="-182563" lvl="1" marL="182563" marR="0" rtl="0" algn="l">
              <a:lnSpc>
                <a:spcPct val="100000"/>
              </a:lnSpc>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 image/thứ được mô tả ở vị trí ở giữa sẽ bị xóa khi tạo đường dẫn.</a:t>
            </a:r>
            <a:endParaRPr/>
          </a:p>
          <a:p>
            <a:pPr indent="-182563" lvl="1" marL="182563" marR="0" rtl="0" algn="l">
              <a:lnSpc>
                <a:spcPct val="100000"/>
              </a:lnSpc>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Mặt khác, nếu nó được cấu hình là root /var/www/something, thì đường dẫn tệp thực tế sẽ trở thành /var/www/something/images/something/somepath/myfile.png</a:t>
            </a:r>
            <a:endParaRPr b="0" i="0" sz="1300" u="none" cap="none" strike="noStrike">
              <a:solidFill>
                <a:srgbClr val="262626"/>
              </a:solidFill>
              <a:latin typeface="Arial"/>
              <a:ea typeface="Arial"/>
              <a:cs typeface="Arial"/>
              <a:sym typeface="Arial"/>
            </a:endParaRPr>
          </a:p>
        </p:txBody>
      </p:sp>
      <p:grpSp>
        <p:nvGrpSpPr>
          <p:cNvPr id="3221" name="Google Shape;3221;p113"/>
          <p:cNvGrpSpPr/>
          <p:nvPr/>
        </p:nvGrpSpPr>
        <p:grpSpPr>
          <a:xfrm>
            <a:off x="416128" y="447433"/>
            <a:ext cx="9051872" cy="276999"/>
            <a:chOff x="416128" y="447433"/>
            <a:chExt cx="9051872" cy="276999"/>
          </a:xfrm>
        </p:grpSpPr>
        <p:sp>
          <p:nvSpPr>
            <p:cNvPr id="3222" name="Google Shape;3222;p11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223" name="Google Shape;3223;p11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224" name="Google Shape;3224;p1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a:t>
            </a:r>
            <a:endParaRPr/>
          </a:p>
        </p:txBody>
      </p:sp>
      <p:grpSp>
        <p:nvGrpSpPr>
          <p:cNvPr id="3225" name="Google Shape;3225;p113"/>
          <p:cNvGrpSpPr/>
          <p:nvPr/>
        </p:nvGrpSpPr>
        <p:grpSpPr>
          <a:xfrm>
            <a:off x="558800" y="1872242"/>
            <a:ext cx="8785225" cy="215444"/>
            <a:chOff x="1027113" y="2045625"/>
            <a:chExt cx="8785225" cy="215444"/>
          </a:xfrm>
        </p:grpSpPr>
        <p:sp>
          <p:nvSpPr>
            <p:cNvPr id="3226" name="Google Shape;3226;p1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27" name="Google Shape;3227;p1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228" name="Google Shape;3228;p113"/>
          <p:cNvSpPr/>
          <p:nvPr/>
        </p:nvSpPr>
        <p:spPr>
          <a:xfrm>
            <a:off x="711200" y="2133387"/>
            <a:ext cx="8743783" cy="822515"/>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Sự khác biệt giữa bí danh và gốc</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Bí danh được sử dụng để thay đổi đường dẫn tệp được cung cấp bởi một URL cụ thể. Vai trò của bí danh khác với vai trò của root.</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114"/>
          <p:cNvSpPr txBox="1"/>
          <p:nvPr/>
        </p:nvSpPr>
        <p:spPr>
          <a:xfrm>
            <a:off x="628043" y="212975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sp>
        <p:nvSpPr>
          <p:cNvPr id="3235" name="Google Shape;3235;p114"/>
          <p:cNvSpPr txBox="1"/>
          <p:nvPr/>
        </p:nvSpPr>
        <p:spPr>
          <a:xfrm>
            <a:off x="893020" y="2923058"/>
            <a:ext cx="5344756" cy="2292935"/>
          </a:xfrm>
          <a:prstGeom prst="rect">
            <a:avLst/>
          </a:prstGeom>
          <a:solidFill>
            <a:srgbClr val="D8D8D8"/>
          </a:solid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/etc/nginx/sites-available/example.com</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server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 /images/IndexPage/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location ^~ /blog/BlogPlanet/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 .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p:txBody>
      </p:sp>
      <p:grpSp>
        <p:nvGrpSpPr>
          <p:cNvPr id="3236" name="Google Shape;3236;p114"/>
          <p:cNvGrpSpPr/>
          <p:nvPr/>
        </p:nvGrpSpPr>
        <p:grpSpPr>
          <a:xfrm>
            <a:off x="416128" y="447433"/>
            <a:ext cx="9051872" cy="276999"/>
            <a:chOff x="416128" y="447433"/>
            <a:chExt cx="9051872" cy="276999"/>
          </a:xfrm>
        </p:grpSpPr>
        <p:sp>
          <p:nvSpPr>
            <p:cNvPr id="3237" name="Google Shape;3237;p11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3238" name="Google Shape;3238;p11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3239" name="Google Shape;3239;p1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Nginx </a:t>
            </a:r>
            <a:endParaRPr sz="2400">
              <a:solidFill>
                <a:srgbClr val="0C0C0C"/>
              </a:solidFill>
              <a:latin typeface="Arial"/>
              <a:ea typeface="Arial"/>
              <a:cs typeface="Arial"/>
              <a:sym typeface="Arial"/>
            </a:endParaRPr>
          </a:p>
        </p:txBody>
      </p:sp>
      <p:grpSp>
        <p:nvGrpSpPr>
          <p:cNvPr id="3240" name="Google Shape;3240;p114"/>
          <p:cNvGrpSpPr/>
          <p:nvPr/>
        </p:nvGrpSpPr>
        <p:grpSpPr>
          <a:xfrm>
            <a:off x="558800" y="1872242"/>
            <a:ext cx="8785225" cy="215444"/>
            <a:chOff x="1027113" y="2045625"/>
            <a:chExt cx="8785225" cy="215444"/>
          </a:xfrm>
        </p:grpSpPr>
        <p:sp>
          <p:nvSpPr>
            <p:cNvPr id="3241" name="Google Shape;3241;p1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42" name="Google Shape;3242;p1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Cài đặt nginx.conf</a:t>
              </a:r>
              <a:endParaRPr sz="1400">
                <a:solidFill>
                  <a:schemeClr val="dk1"/>
                </a:solidFill>
                <a:latin typeface="Arial"/>
                <a:ea typeface="Arial"/>
                <a:cs typeface="Arial"/>
                <a:sym typeface="Arial"/>
              </a:endParaRPr>
            </a:p>
          </p:txBody>
        </p:sp>
      </p:grpSp>
      <p:sp>
        <p:nvSpPr>
          <p:cNvPr id="3243" name="Google Shape;3243;p114"/>
          <p:cNvSpPr/>
          <p:nvPr/>
        </p:nvSpPr>
        <p:spPr>
          <a:xfrm>
            <a:off x="711200" y="2133387"/>
            <a:ext cx="8743783" cy="745571"/>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đặt </a:t>
            </a:r>
            <a:r>
              <a:rPr b="1" i="0" lang="en-US" sz="1300" u="none" cap="none" strike="noStrike">
                <a:solidFill>
                  <a:srgbClr val="1429A0"/>
                </a:solidFill>
                <a:latin typeface="Arial"/>
                <a:ea typeface="Arial"/>
                <a:cs typeface="Arial"/>
                <a:sym typeface="Arial"/>
              </a:rPr>
              <a:t>dấu mũ và dấu ngã (^~) </a:t>
            </a:r>
            <a:r>
              <a:rPr b="0" i="0" lang="en-US" sz="1300" u="none" cap="none" strike="noStrike">
                <a:solidFill>
                  <a:srgbClr val="262626"/>
                </a:solidFill>
                <a:latin typeface="Arial"/>
                <a:ea typeface="Arial"/>
                <a:cs typeface="Arial"/>
                <a:sym typeface="Arial"/>
              </a:rPr>
              <a:t>sau lệnh vị trí, nginx sẽ sử dụng lệnh phù hợp nếu nó tìm thấy kết quả khớp với chuỗi cụ thể đó, thay vì tìm kiếm kết quả khác có thể khớp. Ngay cả khi có nhiều chỉ thị đặc biệt phù hợp hơn ở nơi khác, nếu yêu cầu khớp với một trong những chỉ thị này, thì chính chỉ thị đó sẽ được sử dụng.</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15"/>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OpenHAB</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(Open Home Automation Bus)</a:t>
            </a:r>
            <a:endParaRPr/>
          </a:p>
        </p:txBody>
      </p:sp>
      <p:sp>
        <p:nvSpPr>
          <p:cNvPr id="3250" name="Google Shape;3250;p115"/>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grpSp>
        <p:nvGrpSpPr>
          <p:cNvPr id="3251" name="Google Shape;3251;p115"/>
          <p:cNvGrpSpPr/>
          <p:nvPr/>
        </p:nvGrpSpPr>
        <p:grpSpPr>
          <a:xfrm>
            <a:off x="1051644" y="4437133"/>
            <a:ext cx="5702300" cy="278172"/>
            <a:chOff x="1051644" y="4437133"/>
            <a:chExt cx="5702300" cy="278172"/>
          </a:xfrm>
        </p:grpSpPr>
        <p:sp>
          <p:nvSpPr>
            <p:cNvPr id="3252" name="Google Shape;3252;p115"/>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3.1. Tổng quan về OpenHAB</a:t>
              </a:r>
              <a:endParaRPr sz="1800">
                <a:solidFill>
                  <a:srgbClr val="3F3F3F"/>
                </a:solidFill>
                <a:latin typeface="Arial"/>
                <a:ea typeface="Arial"/>
                <a:cs typeface="Arial"/>
                <a:sym typeface="Arial"/>
              </a:endParaRPr>
            </a:p>
          </p:txBody>
        </p:sp>
        <p:sp>
          <p:nvSpPr>
            <p:cNvPr id="3253" name="Google Shape;3253;p115"/>
            <p:cNvSpPr/>
            <p:nvPr/>
          </p:nvSpPr>
          <p:spPr>
            <a:xfrm>
              <a:off x="1051644" y="443713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254" name="Google Shape;3254;p115"/>
          <p:cNvGrpSpPr/>
          <p:nvPr/>
        </p:nvGrpSpPr>
        <p:grpSpPr>
          <a:xfrm>
            <a:off x="1051644" y="4866967"/>
            <a:ext cx="5702300" cy="278172"/>
            <a:chOff x="1051644" y="4866967"/>
            <a:chExt cx="5702300" cy="278172"/>
          </a:xfrm>
        </p:grpSpPr>
        <p:sp>
          <p:nvSpPr>
            <p:cNvPr id="3255" name="Google Shape;3255;p115"/>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Cài đặt và chạy thử OpenHAB</a:t>
              </a:r>
              <a:endParaRPr sz="1800">
                <a:solidFill>
                  <a:srgbClr val="A5A5A5"/>
                </a:solidFill>
                <a:latin typeface="Arial"/>
                <a:ea typeface="Arial"/>
                <a:cs typeface="Arial"/>
                <a:sym typeface="Arial"/>
              </a:endParaRPr>
            </a:p>
          </p:txBody>
        </p:sp>
        <p:sp>
          <p:nvSpPr>
            <p:cNvPr id="3256" name="Google Shape;3256;p115"/>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257" name="Google Shape;3257;p115"/>
          <p:cNvGrpSpPr/>
          <p:nvPr/>
        </p:nvGrpSpPr>
        <p:grpSpPr>
          <a:xfrm>
            <a:off x="1051644" y="5296801"/>
            <a:ext cx="5702300" cy="278172"/>
            <a:chOff x="1051644" y="4866967"/>
            <a:chExt cx="5702300" cy="278172"/>
          </a:xfrm>
        </p:grpSpPr>
        <p:sp>
          <p:nvSpPr>
            <p:cNvPr id="3258" name="Google Shape;3258;p115"/>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Định cấu hình OpenHAB để cài đặt MQTT Binding</a:t>
              </a:r>
              <a:endParaRPr/>
            </a:p>
          </p:txBody>
        </p:sp>
        <p:sp>
          <p:nvSpPr>
            <p:cNvPr id="3259" name="Google Shape;3259;p115"/>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4" name="Shape 3264"/>
        <p:cNvGrpSpPr/>
        <p:nvPr/>
      </p:nvGrpSpPr>
      <p:grpSpPr>
        <a:xfrm>
          <a:off x="0" y="0"/>
          <a:ext cx="0" cy="0"/>
          <a:chOff x="0" y="0"/>
          <a:chExt cx="0" cy="0"/>
        </a:xfrm>
      </p:grpSpPr>
      <p:grpSp>
        <p:nvGrpSpPr>
          <p:cNvPr id="3265" name="Google Shape;3265;p116"/>
          <p:cNvGrpSpPr/>
          <p:nvPr/>
        </p:nvGrpSpPr>
        <p:grpSpPr>
          <a:xfrm>
            <a:off x="558799" y="2537458"/>
            <a:ext cx="8785225" cy="430887"/>
            <a:chOff x="1027113" y="2045625"/>
            <a:chExt cx="8785225" cy="430887"/>
          </a:xfrm>
        </p:grpSpPr>
        <p:sp>
          <p:nvSpPr>
            <p:cNvPr id="3266" name="Google Shape;3266;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67" name="Google Shape;3267;p11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chạy trang web trên Pi cũng như trên giao diện Android và iOS, cho phép xem trạng thái của tất cả cảm biến và có một công cụ quy tắc để thiết lập tự động hóa.</a:t>
              </a:r>
              <a:endParaRPr/>
            </a:p>
          </p:txBody>
        </p:sp>
      </p:grpSp>
      <p:grpSp>
        <p:nvGrpSpPr>
          <p:cNvPr id="3268" name="Google Shape;3268;p116"/>
          <p:cNvGrpSpPr/>
          <p:nvPr/>
        </p:nvGrpSpPr>
        <p:grpSpPr>
          <a:xfrm>
            <a:off x="558799" y="3173987"/>
            <a:ext cx="8785225" cy="215444"/>
            <a:chOff x="1027113" y="2045625"/>
            <a:chExt cx="8785225" cy="215444"/>
          </a:xfrm>
        </p:grpSpPr>
        <p:sp>
          <p:nvSpPr>
            <p:cNvPr id="3269" name="Google Shape;3269;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0" name="Google Shape;3270;p11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Máy chủ tự động hóa mã nguồn mở cho nhà thông minh được Kai Kreuzer phát triển từ năm 2010.</a:t>
              </a:r>
              <a:endParaRPr/>
            </a:p>
          </p:txBody>
        </p:sp>
      </p:grpSp>
      <p:grpSp>
        <p:nvGrpSpPr>
          <p:cNvPr id="3271" name="Google Shape;3271;p116"/>
          <p:cNvGrpSpPr/>
          <p:nvPr/>
        </p:nvGrpSpPr>
        <p:grpSpPr>
          <a:xfrm>
            <a:off x="558799" y="3570999"/>
            <a:ext cx="8785225" cy="646331"/>
            <a:chOff x="1027113" y="2045625"/>
            <a:chExt cx="8785225" cy="646331"/>
          </a:xfrm>
        </p:grpSpPr>
        <p:sp>
          <p:nvSpPr>
            <p:cNvPr id="3272" name="Google Shape;3272;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3" name="Google Shape;3273;p116"/>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Cổng Home Gateway được thiết kế nhằm kết nối và phục vụ nhiều sản phẩm điện tử khác nhau tại nhà mà không bị giới hạn do kết nối vật lý (như nối tiếp, ethernet và WiFi) hoặc phần mềm (giao thức phần mềm    như XMPP, MQTT và REST API).</a:t>
              </a:r>
              <a:endParaRPr/>
            </a:p>
          </p:txBody>
        </p:sp>
      </p:grpSp>
      <p:grpSp>
        <p:nvGrpSpPr>
          <p:cNvPr id="3274" name="Google Shape;3274;p116"/>
          <p:cNvGrpSpPr/>
          <p:nvPr/>
        </p:nvGrpSpPr>
        <p:grpSpPr>
          <a:xfrm>
            <a:off x="558799" y="4360628"/>
            <a:ext cx="8785225" cy="430887"/>
            <a:chOff x="1027113" y="2045625"/>
            <a:chExt cx="8785225" cy="430887"/>
          </a:xfrm>
        </p:grpSpPr>
        <p:sp>
          <p:nvSpPr>
            <p:cNvPr id="3275" name="Google Shape;3275;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76" name="Google Shape;3276;p116"/>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được triển khai bằng Java trên khuôn khổ sáng kiến Cổng dịch vụ mở (OSGi) Equinox (Eclipse PDE) và được nhiều nhà phát triển thực hiện.</a:t>
              </a:r>
              <a:endParaRPr/>
            </a:p>
          </p:txBody>
        </p:sp>
      </p:grpSp>
      <p:pic>
        <p:nvPicPr>
          <p:cNvPr descr="openHABì ëí ì´ë¯¸ì§ ê²ìê²°ê³¼" id="3277" name="Google Shape;3277;p116"/>
          <p:cNvPicPr preferRelativeResize="0"/>
          <p:nvPr/>
        </p:nvPicPr>
        <p:blipFill rotWithShape="1">
          <a:blip r:embed="rId3">
            <a:alphaModFix/>
          </a:blip>
          <a:srcRect b="0" l="0" r="0" t="0"/>
          <a:stretch/>
        </p:blipFill>
        <p:spPr>
          <a:xfrm>
            <a:off x="7044356" y="4647223"/>
            <a:ext cx="2176297" cy="1424769"/>
          </a:xfrm>
          <a:prstGeom prst="rect">
            <a:avLst/>
          </a:prstGeom>
          <a:noFill/>
          <a:ln>
            <a:noFill/>
          </a:ln>
        </p:spPr>
      </p:pic>
      <p:grpSp>
        <p:nvGrpSpPr>
          <p:cNvPr id="3278" name="Google Shape;3278;p116"/>
          <p:cNvGrpSpPr/>
          <p:nvPr/>
        </p:nvGrpSpPr>
        <p:grpSpPr>
          <a:xfrm>
            <a:off x="416128" y="447433"/>
            <a:ext cx="9051872" cy="276999"/>
            <a:chOff x="416128" y="447433"/>
            <a:chExt cx="9051872" cy="276999"/>
          </a:xfrm>
        </p:grpSpPr>
        <p:sp>
          <p:nvSpPr>
            <p:cNvPr id="3279" name="Google Shape;3279;p11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280" name="Google Shape;3280;p11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281" name="Google Shape;3281;p1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OpenHAB là gì?</a:t>
            </a:r>
            <a:endParaRPr/>
          </a:p>
        </p:txBody>
      </p:sp>
      <p:grpSp>
        <p:nvGrpSpPr>
          <p:cNvPr id="3282" name="Google Shape;3282;p116"/>
          <p:cNvGrpSpPr/>
          <p:nvPr/>
        </p:nvGrpSpPr>
        <p:grpSpPr>
          <a:xfrm>
            <a:off x="558799" y="1938979"/>
            <a:ext cx="8785225" cy="430887"/>
            <a:chOff x="1027113" y="2045625"/>
            <a:chExt cx="8785225" cy="430887"/>
          </a:xfrm>
        </p:grpSpPr>
        <p:sp>
          <p:nvSpPr>
            <p:cNvPr id="3283" name="Google Shape;3283;p1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84" name="Google Shape;3284;p11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OpenHAB là phần mềm mã nguồn mở miễn phí có thể giao tiếp với nhiều hệ thống tự động hóa mã nguồn mở và đóng cho nhà thông minh.</a:t>
              </a: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grpSp>
        <p:nvGrpSpPr>
          <p:cNvPr id="3290" name="Google Shape;3290;p117"/>
          <p:cNvGrpSpPr/>
          <p:nvPr/>
        </p:nvGrpSpPr>
        <p:grpSpPr>
          <a:xfrm>
            <a:off x="558800" y="1432279"/>
            <a:ext cx="8785225" cy="2245434"/>
            <a:chOff x="558800" y="2232686"/>
            <a:chExt cx="8785225" cy="2245434"/>
          </a:xfrm>
        </p:grpSpPr>
        <p:grpSp>
          <p:nvGrpSpPr>
            <p:cNvPr id="3291" name="Google Shape;3291;p117"/>
            <p:cNvGrpSpPr/>
            <p:nvPr/>
          </p:nvGrpSpPr>
          <p:grpSpPr>
            <a:xfrm>
              <a:off x="558800" y="2232686"/>
              <a:ext cx="8785225" cy="646331"/>
              <a:chOff x="1027113" y="2045625"/>
              <a:chExt cx="8785225" cy="646331"/>
            </a:xfrm>
          </p:grpSpPr>
          <p:sp>
            <p:nvSpPr>
              <p:cNvPr id="3292" name="Google Shape;3292;p1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93" name="Google Shape;3293;p117"/>
              <p:cNvSpPr/>
              <p:nvPr/>
            </p:nvSpPr>
            <p:spPr>
              <a:xfrm>
                <a:off x="1179513" y="2045625"/>
                <a:ext cx="8632825"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Dự án openHAB đã thu hút sự quan tâm của cộng đồng các nhà phát triển lớn nghiên cứu chủ đề nhà thông minh từ góc độ người dùng: Các tính năng như khả năng hoạt động ngoại tuyến, bảo mật dữ liệu và khả     năng tùy chỉnh được ưu tiên hàng đầu đối với một giải pháp nhà thông minh.</a:t>
                </a:r>
                <a:endParaRPr/>
              </a:p>
            </p:txBody>
          </p:sp>
        </p:grpSp>
        <p:sp>
          <p:nvSpPr>
            <p:cNvPr id="3294" name="Google Shape;3294;p117"/>
            <p:cNvSpPr/>
            <p:nvPr/>
          </p:nvSpPr>
          <p:spPr>
            <a:xfrm>
              <a:off x="711200" y="2927201"/>
              <a:ext cx="8632825" cy="155091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193EB0"/>
                  </a:solidFill>
                  <a:latin typeface="Arial"/>
                  <a:ea typeface="Arial"/>
                  <a:cs typeface="Arial"/>
                  <a:sym typeface="Arial"/>
                </a:rPr>
                <a:t>Ưu điểm: </a:t>
              </a:r>
              <a:r>
                <a:rPr lang="en-US" sz="1300">
                  <a:solidFill>
                    <a:srgbClr val="262626"/>
                  </a:solidFill>
                  <a:latin typeface="Arial"/>
                  <a:ea typeface="Arial"/>
                  <a:cs typeface="Arial"/>
                  <a:sym typeface="Arial"/>
                </a:rPr>
                <a:t>Dự án openHAB đã đặt ưu tiên hàng đầu cho các tính năng như khả năng hoạt động ngoại tuyến, bảo mật dữ liệu và khả năng tùy chỉnh đối với một giải pháp nhà thông minh.</a:t>
              </a:r>
              <a:endParaRPr/>
            </a:p>
            <a:p>
              <a:pPr indent="-182563" lvl="0" marL="182563"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Nhược điểm:</a:t>
              </a:r>
              <a:r>
                <a:rPr lang="en-US" sz="1300">
                  <a:solidFill>
                    <a:srgbClr val="262626"/>
                  </a:solidFill>
                  <a:latin typeface="Arial"/>
                  <a:ea typeface="Arial"/>
                  <a:cs typeface="Arial"/>
                  <a:sym typeface="Arial"/>
                </a:rPr>
                <a:t> thiết lập ban đầu phức tạp với đường cong học tập có dạng dốc đứng. Yêu cầu năng lực kỹ thuật ở một trình nhất định để thiết lập thành công.</a:t>
              </a:r>
              <a:endParaRPr/>
            </a:p>
            <a:p>
              <a:pPr indent="-182563" lvl="0" marL="182563" marR="0" rtl="0" algn="l">
                <a:spcBef>
                  <a:spcPts val="800"/>
                </a:spcBef>
                <a:spcAft>
                  <a:spcPts val="0"/>
                </a:spcAft>
                <a:buClr>
                  <a:srgbClr val="193EB0"/>
                </a:buClr>
                <a:buSzPts val="1300"/>
                <a:buFont typeface="Arial"/>
                <a:buChar char="‣"/>
              </a:pPr>
              <a:r>
                <a:rPr lang="en-US" sz="1300">
                  <a:solidFill>
                    <a:srgbClr val="193EB0"/>
                  </a:solidFill>
                  <a:latin typeface="Arial"/>
                  <a:ea typeface="Arial"/>
                  <a:cs typeface="Arial"/>
                  <a:sym typeface="Arial"/>
                </a:rPr>
                <a:t>Kết luận:</a:t>
              </a:r>
              <a:r>
                <a:rPr lang="en-US" sz="1300">
                  <a:solidFill>
                    <a:srgbClr val="262626"/>
                  </a:solidFill>
                  <a:latin typeface="Arial"/>
                  <a:ea typeface="Arial"/>
                  <a:cs typeface="Arial"/>
                  <a:sym typeface="Arial"/>
                </a:rPr>
                <a:t> Giải pháp cho nhà thông minh này có những lợi ích rõ ràng so với các giải pháp hiện tại về độ tin cậy,   độ trễ (thời gian để tín hiệu tiếp cận và bật/tắt thiết bị) và bảo mật dữ liệu.</a:t>
              </a:r>
              <a:endParaRPr/>
            </a:p>
          </p:txBody>
        </p:sp>
      </p:grpSp>
      <p:sp>
        <p:nvSpPr>
          <p:cNvPr id="3295" name="Google Shape;3295;p117"/>
          <p:cNvSpPr/>
          <p:nvPr/>
        </p:nvSpPr>
        <p:spPr>
          <a:xfrm>
            <a:off x="3528554" y="3677712"/>
            <a:ext cx="2790205" cy="2585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96" name="Google Shape;3296;p117"/>
          <p:cNvGrpSpPr/>
          <p:nvPr/>
        </p:nvGrpSpPr>
        <p:grpSpPr>
          <a:xfrm>
            <a:off x="416128" y="447433"/>
            <a:ext cx="9051872" cy="276999"/>
            <a:chOff x="416128" y="447433"/>
            <a:chExt cx="9051872" cy="276999"/>
          </a:xfrm>
        </p:grpSpPr>
        <p:sp>
          <p:nvSpPr>
            <p:cNvPr id="3297" name="Google Shape;3297;p11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298" name="Google Shape;3298;p11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grpSp>
        <p:nvGrpSpPr>
          <p:cNvPr id="3304" name="Google Shape;3304;p118"/>
          <p:cNvGrpSpPr/>
          <p:nvPr/>
        </p:nvGrpSpPr>
        <p:grpSpPr>
          <a:xfrm>
            <a:off x="558800" y="2163716"/>
            <a:ext cx="8785225" cy="430887"/>
            <a:chOff x="1027113" y="2045625"/>
            <a:chExt cx="8785225" cy="430887"/>
          </a:xfrm>
        </p:grpSpPr>
        <p:sp>
          <p:nvSpPr>
            <p:cNvPr id="3305" name="Google Shape;3305;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6" name="Google Shape;3306;p118"/>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openHAB runtime is a kind of server program that operates bundle components on OSGi(Open Dịch vụ Gateway Initiative) framework, which is a Java-based automated Dịch vụ platform standard</a:t>
              </a:r>
              <a:endParaRPr/>
            </a:p>
          </p:txBody>
        </p:sp>
      </p:grpSp>
      <p:grpSp>
        <p:nvGrpSpPr>
          <p:cNvPr id="3307" name="Google Shape;3307;p118"/>
          <p:cNvGrpSpPr/>
          <p:nvPr/>
        </p:nvGrpSpPr>
        <p:grpSpPr>
          <a:xfrm>
            <a:off x="558800" y="2658541"/>
            <a:ext cx="8785225" cy="215444"/>
            <a:chOff x="1027113" y="2045625"/>
            <a:chExt cx="8785225" cy="215444"/>
          </a:xfrm>
        </p:grpSpPr>
        <p:sp>
          <p:nvSpPr>
            <p:cNvPr id="3308" name="Google Shape;3308;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9" name="Google Shape;3309;p11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 này có thể bổ sung hoặc loại bỏ hàm khi đang chạy</a:t>
              </a:r>
              <a:endParaRPr/>
            </a:p>
          </p:txBody>
        </p:sp>
      </p:grpSp>
      <p:grpSp>
        <p:nvGrpSpPr>
          <p:cNvPr id="3310" name="Google Shape;3310;p118"/>
          <p:cNvGrpSpPr/>
          <p:nvPr/>
        </p:nvGrpSpPr>
        <p:grpSpPr>
          <a:xfrm>
            <a:off x="416128" y="447433"/>
            <a:ext cx="9051872" cy="276999"/>
            <a:chOff x="416128" y="447433"/>
            <a:chExt cx="9051872" cy="276999"/>
          </a:xfrm>
        </p:grpSpPr>
        <p:sp>
          <p:nvSpPr>
            <p:cNvPr id="3311" name="Google Shape;3311;p11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312" name="Google Shape;3312;p11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313" name="Google Shape;3313;p1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a:t>
            </a:r>
            <a:endParaRPr sz="2400">
              <a:solidFill>
                <a:srgbClr val="0C0C0C"/>
              </a:solidFill>
              <a:latin typeface="Arial"/>
              <a:ea typeface="Arial"/>
              <a:cs typeface="Arial"/>
              <a:sym typeface="Arial"/>
            </a:endParaRPr>
          </a:p>
        </p:txBody>
      </p:sp>
      <p:grpSp>
        <p:nvGrpSpPr>
          <p:cNvPr id="3314" name="Google Shape;3314;p118"/>
          <p:cNvGrpSpPr/>
          <p:nvPr/>
        </p:nvGrpSpPr>
        <p:grpSpPr>
          <a:xfrm>
            <a:off x="558800" y="1848797"/>
            <a:ext cx="8785225" cy="215444"/>
            <a:chOff x="1027113" y="2045625"/>
            <a:chExt cx="8785225" cy="215444"/>
          </a:xfrm>
        </p:grpSpPr>
        <p:sp>
          <p:nvSpPr>
            <p:cNvPr id="3315" name="Google Shape;3315;p1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16" name="Google Shape;3316;p1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mềm openHAB bao gồm một máy chủ openHAB runtime và một công cụ thiết kế</a:t>
              </a:r>
              <a:endParaRPr sz="1400">
                <a:solidFill>
                  <a:srgbClr val="262626"/>
                </a:solidFill>
                <a:latin typeface="Arial"/>
                <a:ea typeface="Arial"/>
                <a:cs typeface="Arial"/>
                <a:sym typeface="Arial"/>
              </a:endParaRPr>
            </a:p>
          </p:txBody>
        </p:sp>
      </p:grpSp>
      <p:grpSp>
        <p:nvGrpSpPr>
          <p:cNvPr id="3317" name="Google Shape;3317;p118"/>
          <p:cNvGrpSpPr/>
          <p:nvPr/>
        </p:nvGrpSpPr>
        <p:grpSpPr>
          <a:xfrm>
            <a:off x="1588784" y="3040186"/>
            <a:ext cx="4507495" cy="3235239"/>
            <a:chOff x="2628230" y="3047999"/>
            <a:chExt cx="4507495" cy="3235239"/>
          </a:xfrm>
        </p:grpSpPr>
        <p:sp>
          <p:nvSpPr>
            <p:cNvPr id="3318" name="Google Shape;3318;p118"/>
            <p:cNvSpPr/>
            <p:nvPr/>
          </p:nvSpPr>
          <p:spPr>
            <a:xfrm>
              <a:off x="2628232" y="3047999"/>
              <a:ext cx="836863" cy="1243263"/>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Nhà cung cấp</a:t>
              </a:r>
              <a:endParaRPr b="0" i="0" sz="1100" u="none" cap="none" strike="noStrike">
                <a:solidFill>
                  <a:srgbClr val="262626"/>
                </a:solidFill>
                <a:latin typeface="Arial"/>
                <a:ea typeface="Arial"/>
                <a:cs typeface="Arial"/>
                <a:sym typeface="Arial"/>
              </a:endParaRPr>
            </a:p>
            <a:p>
              <a:pPr indent="0" lvl="1" marL="0" marR="0" rtl="0" algn="ctr">
                <a:spcBef>
                  <a:spcPts val="600"/>
                </a:spcBef>
                <a:spcAft>
                  <a:spcPts val="0"/>
                </a:spcAft>
                <a:buNone/>
              </a:pPr>
              <a:r>
                <a:rPr b="0" i="0" lang="en-US" sz="1100" u="none" cap="none" strike="noStrike">
                  <a:solidFill>
                    <a:srgbClr val="262626"/>
                  </a:solidFill>
                  <a:latin typeface="Arial"/>
                  <a:ea typeface="Arial"/>
                  <a:cs typeface="Arial"/>
                  <a:sym typeface="Arial"/>
                </a:rPr>
                <a:t> openHAB</a:t>
              </a:r>
              <a:endParaRPr b="0" i="0" sz="1100" u="none" cap="none" strike="noStrike">
                <a:solidFill>
                  <a:srgbClr val="262626"/>
                </a:solidFill>
                <a:latin typeface="Arial"/>
                <a:ea typeface="Arial"/>
                <a:cs typeface="Arial"/>
                <a:sym typeface="Arial"/>
              </a:endParaRPr>
            </a:p>
          </p:txBody>
        </p:sp>
        <p:sp>
          <p:nvSpPr>
            <p:cNvPr id="3319" name="Google Shape;3319;p118"/>
            <p:cNvSpPr/>
            <p:nvPr/>
          </p:nvSpPr>
          <p:spPr>
            <a:xfrm>
              <a:off x="3524368" y="3047999"/>
              <a:ext cx="836863" cy="1243263"/>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Giao thức kết </a:t>
              </a:r>
              <a:endParaRPr/>
            </a:p>
            <a:p>
              <a:pPr indent="0" lvl="1" marL="0" marR="0" rtl="0" algn="ctr">
                <a:spcBef>
                  <a:spcPts val="600"/>
                </a:spcBef>
                <a:spcAft>
                  <a:spcPts val="0"/>
                </a:spcAft>
                <a:buNone/>
              </a:pPr>
              <a:r>
                <a:rPr b="0" i="0" lang="en-US" sz="1100" u="none" cap="none" strike="noStrike">
                  <a:solidFill>
                    <a:srgbClr val="262626"/>
                  </a:solidFill>
                  <a:latin typeface="Arial"/>
                  <a:ea typeface="Arial"/>
                  <a:cs typeface="Arial"/>
                  <a:sym typeface="Arial"/>
                </a:rPr>
                <a:t>nối openHAB</a:t>
              </a:r>
              <a:endParaRPr b="0" i="0" sz="1100" u="none" cap="none" strike="noStrike">
                <a:solidFill>
                  <a:srgbClr val="262626"/>
                </a:solidFill>
                <a:latin typeface="Arial"/>
                <a:ea typeface="Arial"/>
                <a:cs typeface="Arial"/>
                <a:sym typeface="Arial"/>
              </a:endParaRPr>
            </a:p>
          </p:txBody>
        </p:sp>
        <p:sp>
          <p:nvSpPr>
            <p:cNvPr id="3320" name="Google Shape;3320;p118"/>
            <p:cNvSpPr/>
            <p:nvPr/>
          </p:nvSpPr>
          <p:spPr>
            <a:xfrm>
              <a:off x="4420504" y="3047999"/>
              <a:ext cx="869953" cy="800102"/>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Logic tự động </a:t>
              </a:r>
              <a:endParaRPr/>
            </a:p>
            <a:p>
              <a:pPr indent="0" lvl="1" marL="0" marR="0" rtl="0" algn="ctr">
                <a:spcBef>
                  <a:spcPts val="600"/>
                </a:spcBef>
                <a:spcAft>
                  <a:spcPts val="0"/>
                </a:spcAft>
                <a:buNone/>
              </a:pPr>
              <a:r>
                <a:rPr b="0" i="0" lang="en-US" sz="1100" u="none" cap="none" strike="noStrike">
                  <a:solidFill>
                    <a:srgbClr val="262626"/>
                  </a:solidFill>
                  <a:latin typeface="Arial"/>
                  <a:ea typeface="Arial"/>
                  <a:cs typeface="Arial"/>
                  <a:sym typeface="Arial"/>
                </a:rPr>
                <a:t>hóa openHAB</a:t>
              </a:r>
              <a:endParaRPr b="0" i="0" sz="1100" u="none" cap="none" strike="noStrike">
                <a:solidFill>
                  <a:srgbClr val="262626"/>
                </a:solidFill>
                <a:latin typeface="Arial"/>
                <a:ea typeface="Arial"/>
                <a:cs typeface="Arial"/>
                <a:sym typeface="Arial"/>
              </a:endParaRPr>
            </a:p>
          </p:txBody>
        </p:sp>
        <p:sp>
          <p:nvSpPr>
            <p:cNvPr id="3321" name="Google Shape;3321;p118"/>
            <p:cNvSpPr/>
            <p:nvPr/>
          </p:nvSpPr>
          <p:spPr>
            <a:xfrm>
              <a:off x="5365659" y="3047999"/>
              <a:ext cx="1770065" cy="359230"/>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Giao diện người dung openHAB</a:t>
              </a:r>
              <a:endParaRPr/>
            </a:p>
          </p:txBody>
        </p:sp>
        <p:sp>
          <p:nvSpPr>
            <p:cNvPr id="3322" name="Google Shape;3322;p118"/>
            <p:cNvSpPr/>
            <p:nvPr/>
          </p:nvSpPr>
          <p:spPr>
            <a:xfrm>
              <a:off x="2628232" y="4374679"/>
              <a:ext cx="3854211" cy="230987"/>
            </a:xfrm>
            <a:prstGeom prst="rect">
              <a:avLst/>
            </a:prstGeom>
            <a:solidFill>
              <a:srgbClr val="FFD966"/>
            </a:solidFill>
            <a:ln cap="flat" cmpd="sng" w="9525">
              <a:solidFill>
                <a:schemeClr val="dk1"/>
              </a:solidFill>
              <a:prstDash val="dash"/>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rgbClr val="262626"/>
                  </a:solidFill>
                  <a:latin typeface="Arial"/>
                  <a:ea typeface="Arial"/>
                  <a:cs typeface="Arial"/>
                  <a:sym typeface="Arial"/>
                </a:rPr>
                <a:t>Thư viện phần mềm hỗ trợ openHAB</a:t>
              </a:r>
              <a:endParaRPr/>
            </a:p>
          </p:txBody>
        </p:sp>
        <p:sp>
          <p:nvSpPr>
            <p:cNvPr id="3323" name="Google Shape;3323;p118"/>
            <p:cNvSpPr/>
            <p:nvPr/>
          </p:nvSpPr>
          <p:spPr>
            <a:xfrm>
              <a:off x="5365659" y="3493517"/>
              <a:ext cx="1770066" cy="354584"/>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Dịch vụ REST openHAB</a:t>
              </a:r>
              <a:endParaRPr b="0" i="0" sz="1100" u="none" cap="none" strike="noStrike">
                <a:solidFill>
                  <a:schemeClr val="lt1"/>
                </a:solidFill>
                <a:latin typeface="Arial"/>
                <a:ea typeface="Arial"/>
                <a:cs typeface="Arial"/>
                <a:sym typeface="Arial"/>
              </a:endParaRPr>
            </a:p>
          </p:txBody>
        </p:sp>
        <p:sp>
          <p:nvSpPr>
            <p:cNvPr id="3324" name="Google Shape;3324;p118"/>
            <p:cNvSpPr/>
            <p:nvPr/>
          </p:nvSpPr>
          <p:spPr>
            <a:xfrm>
              <a:off x="4420503" y="3942512"/>
              <a:ext cx="2061939" cy="348750"/>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Kho lưu trữ openHAB</a:t>
              </a:r>
              <a:endParaRPr/>
            </a:p>
          </p:txBody>
        </p:sp>
        <p:sp>
          <p:nvSpPr>
            <p:cNvPr id="3325" name="Google Shape;3325;p118"/>
            <p:cNvSpPr/>
            <p:nvPr/>
          </p:nvSpPr>
          <p:spPr>
            <a:xfrm>
              <a:off x="2628232" y="4611009"/>
              <a:ext cx="3854210" cy="348750"/>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Thư viện cơ sở openHAB</a:t>
              </a:r>
              <a:endParaRPr/>
            </a:p>
          </p:txBody>
        </p:sp>
        <p:sp>
          <p:nvSpPr>
            <p:cNvPr id="3326" name="Google Shape;3326;p118"/>
            <p:cNvSpPr/>
            <p:nvPr/>
          </p:nvSpPr>
          <p:spPr>
            <a:xfrm>
              <a:off x="2628232" y="5051259"/>
              <a:ext cx="3854210" cy="348750"/>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Lõi openHAB</a:t>
              </a:r>
              <a:endParaRPr b="0" i="0" sz="1100" u="none" cap="none" strike="noStrike">
                <a:solidFill>
                  <a:schemeClr val="lt1"/>
                </a:solidFill>
                <a:latin typeface="Arial"/>
                <a:ea typeface="Arial"/>
                <a:cs typeface="Arial"/>
                <a:sym typeface="Arial"/>
              </a:endParaRPr>
            </a:p>
          </p:txBody>
        </p:sp>
        <p:sp>
          <p:nvSpPr>
            <p:cNvPr id="3327" name="Google Shape;3327;p118"/>
            <p:cNvSpPr/>
            <p:nvPr/>
          </p:nvSpPr>
          <p:spPr>
            <a:xfrm>
              <a:off x="2628231" y="5489700"/>
              <a:ext cx="909625"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Đăng nhập lại/ </a:t>
              </a:r>
              <a:endParaRPr/>
            </a:p>
            <a:p>
              <a:pPr indent="0" lvl="1" marL="0" marR="0" rtl="0" algn="ctr">
                <a:spcBef>
                  <a:spcPts val="600"/>
                </a:spcBef>
                <a:spcAft>
                  <a:spcPts val="0"/>
                </a:spcAft>
                <a:buNone/>
              </a:pPr>
              <a:r>
                <a:rPr b="0" i="0" lang="en-US" sz="1100" u="none" cap="none" strike="noStrike">
                  <a:solidFill>
                    <a:schemeClr val="lt1"/>
                  </a:solidFill>
                  <a:latin typeface="Arial"/>
                  <a:ea typeface="Arial"/>
                  <a:cs typeface="Arial"/>
                  <a:sym typeface="Arial"/>
                </a:rPr>
                <a:t>SLF4J</a:t>
              </a:r>
              <a:endParaRPr/>
            </a:p>
          </p:txBody>
        </p:sp>
        <p:sp>
          <p:nvSpPr>
            <p:cNvPr id="3328" name="Google Shape;3328;p118"/>
            <p:cNvSpPr/>
            <p:nvPr/>
          </p:nvSpPr>
          <p:spPr>
            <a:xfrm>
              <a:off x="2628230" y="5934488"/>
              <a:ext cx="4507493"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OSGI Runtime</a:t>
              </a:r>
              <a:endParaRPr b="0" i="0" sz="1100" u="none" cap="none" strike="noStrike">
                <a:solidFill>
                  <a:schemeClr val="lt1"/>
                </a:solidFill>
                <a:latin typeface="Arial"/>
                <a:ea typeface="Arial"/>
                <a:cs typeface="Arial"/>
                <a:sym typeface="Arial"/>
              </a:endParaRPr>
            </a:p>
          </p:txBody>
        </p:sp>
        <p:sp>
          <p:nvSpPr>
            <p:cNvPr id="3329" name="Google Shape;3329;p118"/>
            <p:cNvSpPr/>
            <p:nvPr/>
          </p:nvSpPr>
          <p:spPr>
            <a:xfrm>
              <a:off x="3589916" y="5489700"/>
              <a:ext cx="915001"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Dịch vụ khai báo</a:t>
              </a:r>
              <a:endParaRPr b="0" i="0" sz="1100" u="none" cap="none" strike="noStrike">
                <a:solidFill>
                  <a:schemeClr val="lt1"/>
                </a:solidFill>
                <a:latin typeface="Arial"/>
                <a:ea typeface="Arial"/>
                <a:cs typeface="Arial"/>
                <a:sym typeface="Arial"/>
              </a:endParaRPr>
            </a:p>
          </p:txBody>
        </p:sp>
        <p:sp>
          <p:nvSpPr>
            <p:cNvPr id="3330" name="Google Shape;3330;p118"/>
            <p:cNvSpPr/>
            <p:nvPr/>
          </p:nvSpPr>
          <p:spPr>
            <a:xfrm>
              <a:off x="4556977" y="5489700"/>
              <a:ext cx="936703"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Quản lý sự kiện</a:t>
              </a:r>
              <a:endParaRPr b="0" i="0" sz="1100" u="none" cap="none" strike="noStrike">
                <a:solidFill>
                  <a:schemeClr val="lt1"/>
                </a:solidFill>
                <a:latin typeface="Arial"/>
                <a:ea typeface="Arial"/>
                <a:cs typeface="Arial"/>
                <a:sym typeface="Arial"/>
              </a:endParaRPr>
            </a:p>
          </p:txBody>
        </p:sp>
        <p:sp>
          <p:nvSpPr>
            <p:cNvPr id="3331" name="Google Shape;3331;p118"/>
            <p:cNvSpPr/>
            <p:nvPr/>
          </p:nvSpPr>
          <p:spPr>
            <a:xfrm>
              <a:off x="5545739" y="5489700"/>
              <a:ext cx="936703" cy="348750"/>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Quản lý cấu hình</a:t>
              </a:r>
              <a:endParaRPr b="0" i="0" sz="1100" u="none" cap="none" strike="noStrike">
                <a:solidFill>
                  <a:schemeClr val="lt1"/>
                </a:solidFill>
                <a:latin typeface="Arial"/>
                <a:ea typeface="Arial"/>
                <a:cs typeface="Arial"/>
                <a:sym typeface="Arial"/>
              </a:endParaRPr>
            </a:p>
          </p:txBody>
        </p:sp>
        <p:sp>
          <p:nvSpPr>
            <p:cNvPr id="3332" name="Google Shape;3332;p118"/>
            <p:cNvSpPr/>
            <p:nvPr/>
          </p:nvSpPr>
          <p:spPr>
            <a:xfrm>
              <a:off x="6541714" y="3934389"/>
              <a:ext cx="594009" cy="1912536"/>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100" u="none" cap="none" strike="noStrike">
                  <a:solidFill>
                    <a:schemeClr val="lt1"/>
                  </a:solidFill>
                  <a:latin typeface="Arial"/>
                  <a:ea typeface="Arial"/>
                  <a:cs typeface="Arial"/>
                  <a:sym typeface="Arial"/>
                </a:rPr>
                <a:t>Dịch vụ HTTP</a:t>
              </a:r>
              <a:endParaRPr/>
            </a:p>
          </p:txBody>
        </p:sp>
      </p:grpSp>
      <p:grpSp>
        <p:nvGrpSpPr>
          <p:cNvPr id="3333" name="Google Shape;3333;p118"/>
          <p:cNvGrpSpPr/>
          <p:nvPr/>
        </p:nvGrpSpPr>
        <p:grpSpPr>
          <a:xfrm>
            <a:off x="6240445" y="3965651"/>
            <a:ext cx="2767104" cy="1199857"/>
            <a:chOff x="7318386" y="3318528"/>
            <a:chExt cx="2767104" cy="1199857"/>
          </a:xfrm>
        </p:grpSpPr>
        <p:grpSp>
          <p:nvGrpSpPr>
            <p:cNvPr id="3334" name="Google Shape;3334;p118"/>
            <p:cNvGrpSpPr/>
            <p:nvPr/>
          </p:nvGrpSpPr>
          <p:grpSpPr>
            <a:xfrm>
              <a:off x="7437850" y="3718800"/>
              <a:ext cx="1554196" cy="276999"/>
              <a:chOff x="7444988" y="3680631"/>
              <a:chExt cx="1554196" cy="276999"/>
            </a:xfrm>
          </p:grpSpPr>
          <p:sp>
            <p:nvSpPr>
              <p:cNvPr id="3335" name="Google Shape;3335;p118"/>
              <p:cNvSpPr/>
              <p:nvPr/>
            </p:nvSpPr>
            <p:spPr>
              <a:xfrm>
                <a:off x="7444988" y="3733798"/>
                <a:ext cx="169569" cy="179616"/>
              </a:xfrm>
              <a:prstGeom prst="rect">
                <a:avLst/>
              </a:prstGeom>
              <a:solidFill>
                <a:srgbClr val="FFD966"/>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t/>
                </a:r>
                <a:endParaRPr b="0" i="0" sz="1100" u="none" cap="none" strike="noStrike">
                  <a:solidFill>
                    <a:srgbClr val="262626"/>
                  </a:solidFill>
                  <a:latin typeface="Arial"/>
                  <a:ea typeface="Arial"/>
                  <a:cs typeface="Arial"/>
                  <a:sym typeface="Arial"/>
                </a:endParaRPr>
              </a:p>
            </p:txBody>
          </p:sp>
          <p:sp>
            <p:nvSpPr>
              <p:cNvPr id="3336" name="Google Shape;3336;p118"/>
              <p:cNvSpPr/>
              <p:nvPr/>
            </p:nvSpPr>
            <p:spPr>
              <a:xfrm>
                <a:off x="7597838" y="3680631"/>
                <a:ext cx="140134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Bổ sung openHAB</a:t>
                </a:r>
                <a:endParaRPr sz="1600">
                  <a:solidFill>
                    <a:schemeClr val="dk1"/>
                  </a:solidFill>
                  <a:latin typeface="Malgun Gothic"/>
                  <a:ea typeface="Malgun Gothic"/>
                  <a:cs typeface="Malgun Gothic"/>
                  <a:sym typeface="Malgun Gothic"/>
                </a:endParaRPr>
              </a:p>
            </p:txBody>
          </p:sp>
        </p:grpSp>
        <p:grpSp>
          <p:nvGrpSpPr>
            <p:cNvPr id="3337" name="Google Shape;3337;p118"/>
            <p:cNvGrpSpPr/>
            <p:nvPr/>
          </p:nvGrpSpPr>
          <p:grpSpPr>
            <a:xfrm>
              <a:off x="7444988" y="3984705"/>
              <a:ext cx="2017628" cy="276999"/>
              <a:chOff x="7444988" y="3984705"/>
              <a:chExt cx="2017628" cy="276999"/>
            </a:xfrm>
          </p:grpSpPr>
          <p:sp>
            <p:nvSpPr>
              <p:cNvPr id="3338" name="Google Shape;3338;p118"/>
              <p:cNvSpPr/>
              <p:nvPr/>
            </p:nvSpPr>
            <p:spPr>
              <a:xfrm>
                <a:off x="7444988" y="4027079"/>
                <a:ext cx="169569" cy="179616"/>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339" name="Google Shape;3339;p118"/>
              <p:cNvSpPr/>
              <p:nvPr/>
            </p:nvSpPr>
            <p:spPr>
              <a:xfrm>
                <a:off x="7601209" y="3984705"/>
                <a:ext cx="18614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Thành phần lõi openHAB</a:t>
                </a:r>
                <a:endParaRPr sz="1600">
                  <a:solidFill>
                    <a:schemeClr val="dk1"/>
                  </a:solidFill>
                  <a:latin typeface="Malgun Gothic"/>
                  <a:ea typeface="Malgun Gothic"/>
                  <a:cs typeface="Malgun Gothic"/>
                  <a:sym typeface="Malgun Gothic"/>
                </a:endParaRPr>
              </a:p>
            </p:txBody>
          </p:sp>
        </p:grpSp>
        <p:grpSp>
          <p:nvGrpSpPr>
            <p:cNvPr id="3340" name="Google Shape;3340;p118"/>
            <p:cNvGrpSpPr/>
            <p:nvPr/>
          </p:nvGrpSpPr>
          <p:grpSpPr>
            <a:xfrm>
              <a:off x="7444988" y="4241386"/>
              <a:ext cx="1151556" cy="276999"/>
              <a:chOff x="7458786" y="4242110"/>
              <a:chExt cx="1151556" cy="276999"/>
            </a:xfrm>
          </p:grpSpPr>
          <p:sp>
            <p:nvSpPr>
              <p:cNvPr id="3341" name="Google Shape;3341;p118"/>
              <p:cNvSpPr/>
              <p:nvPr/>
            </p:nvSpPr>
            <p:spPr>
              <a:xfrm>
                <a:off x="7458786" y="4291262"/>
                <a:ext cx="169569" cy="179616"/>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342" name="Google Shape;3342;p118"/>
              <p:cNvSpPr/>
              <p:nvPr/>
            </p:nvSpPr>
            <p:spPr>
              <a:xfrm>
                <a:off x="7614557" y="4242110"/>
                <a:ext cx="99578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Khung OSGI</a:t>
                </a:r>
                <a:endParaRPr sz="1600">
                  <a:solidFill>
                    <a:schemeClr val="dk1"/>
                  </a:solidFill>
                  <a:latin typeface="Malgun Gothic"/>
                  <a:ea typeface="Malgun Gothic"/>
                  <a:cs typeface="Malgun Gothic"/>
                  <a:sym typeface="Malgun Gothic"/>
                </a:endParaRPr>
              </a:p>
            </p:txBody>
          </p:sp>
        </p:grpSp>
        <p:sp>
          <p:nvSpPr>
            <p:cNvPr id="3343" name="Google Shape;3343;p118"/>
            <p:cNvSpPr/>
            <p:nvPr/>
          </p:nvSpPr>
          <p:spPr>
            <a:xfrm>
              <a:off x="7318386" y="3318528"/>
              <a:ext cx="27671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Tổng quan về kiến trúc openHAB</a:t>
              </a:r>
              <a:endParaRPr b="1" sz="1400">
                <a:solidFill>
                  <a:srgbClr val="262626"/>
                </a:solidFill>
                <a:latin typeface="Arial"/>
                <a:ea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grpSp>
        <p:nvGrpSpPr>
          <p:cNvPr id="3349" name="Google Shape;3349;p119"/>
          <p:cNvGrpSpPr/>
          <p:nvPr/>
        </p:nvGrpSpPr>
        <p:grpSpPr>
          <a:xfrm>
            <a:off x="558800" y="2335725"/>
            <a:ext cx="8785225" cy="507831"/>
            <a:chOff x="1027113" y="2045625"/>
            <a:chExt cx="8785225" cy="507831"/>
          </a:xfrm>
        </p:grpSpPr>
        <p:sp>
          <p:nvSpPr>
            <p:cNvPr id="3350" name="Google Shape;3350;p1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51" name="Google Shape;3351;p119"/>
            <p:cNvSpPr/>
            <p:nvPr/>
          </p:nvSpPr>
          <p:spPr>
            <a:xfrm>
              <a:off x="1179514" y="2045625"/>
              <a:ext cx="8632824"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Event bus sử dụng dịch vụ OSGi - EventAdmin, kích hoạt các mô-đun bên trong, bao gồm giao thức nội bộ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đồng bộ hóa các phần của nhiều thiết bị khác nhau, giao tiếp với nhau.</a:t>
              </a:r>
              <a:endParaRPr/>
            </a:p>
          </p:txBody>
        </p:sp>
      </p:grpSp>
      <p:grpSp>
        <p:nvGrpSpPr>
          <p:cNvPr id="3352" name="Google Shape;3352;p119"/>
          <p:cNvGrpSpPr/>
          <p:nvPr/>
        </p:nvGrpSpPr>
        <p:grpSpPr>
          <a:xfrm>
            <a:off x="416128" y="447433"/>
            <a:ext cx="9051872" cy="276999"/>
            <a:chOff x="416128" y="447433"/>
            <a:chExt cx="9051872" cy="276999"/>
          </a:xfrm>
        </p:grpSpPr>
        <p:sp>
          <p:nvSpPr>
            <p:cNvPr id="3353" name="Google Shape;3353;p11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354" name="Google Shape;3354;p11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355" name="Google Shape;3355;p1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a:t>
            </a:r>
            <a:endParaRPr sz="2400">
              <a:solidFill>
                <a:srgbClr val="0C0C0C"/>
              </a:solidFill>
              <a:latin typeface="Arial"/>
              <a:ea typeface="Arial"/>
              <a:cs typeface="Arial"/>
              <a:sym typeface="Arial"/>
            </a:endParaRPr>
          </a:p>
        </p:txBody>
      </p:sp>
      <p:grpSp>
        <p:nvGrpSpPr>
          <p:cNvPr id="3356" name="Google Shape;3356;p119"/>
          <p:cNvGrpSpPr/>
          <p:nvPr/>
        </p:nvGrpSpPr>
        <p:grpSpPr>
          <a:xfrm>
            <a:off x="558800" y="1848797"/>
            <a:ext cx="8785225" cy="430887"/>
            <a:chOff x="1027113" y="2045625"/>
            <a:chExt cx="8785225" cy="430887"/>
          </a:xfrm>
        </p:grpSpPr>
        <p:sp>
          <p:nvSpPr>
            <p:cNvPr id="3357" name="Google Shape;3357;p1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58" name="Google Shape;3358;p119"/>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Dưới đây là một số chức năng cơ bản của chương trình máy chủ. Trước tiên, máy chủ có một kênh giao tiếp kiểu Pub-Sub gọn nhẹ trong event bus.</a:t>
              </a:r>
              <a:endParaRPr/>
            </a:p>
          </p:txBody>
        </p:sp>
      </p:grpSp>
      <p:grpSp>
        <p:nvGrpSpPr>
          <p:cNvPr id="3359" name="Google Shape;3359;p119"/>
          <p:cNvGrpSpPr/>
          <p:nvPr/>
        </p:nvGrpSpPr>
        <p:grpSpPr>
          <a:xfrm>
            <a:off x="2680062" y="2952205"/>
            <a:ext cx="4376837" cy="3334555"/>
            <a:chOff x="2484120" y="2915920"/>
            <a:chExt cx="4376837" cy="3334555"/>
          </a:xfrm>
        </p:grpSpPr>
        <p:sp>
          <p:nvSpPr>
            <p:cNvPr id="3360" name="Google Shape;3360;p119"/>
            <p:cNvSpPr/>
            <p:nvPr/>
          </p:nvSpPr>
          <p:spPr>
            <a:xfrm>
              <a:off x="2538805" y="3103577"/>
              <a:ext cx="1296296" cy="247436"/>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Logic tự động hóa</a:t>
              </a:r>
              <a:endParaRPr b="0" i="0" sz="1200" u="none" cap="none" strike="noStrike">
                <a:solidFill>
                  <a:schemeClr val="lt1"/>
                </a:solidFill>
                <a:latin typeface="Arial"/>
                <a:ea typeface="Arial"/>
                <a:cs typeface="Arial"/>
                <a:sym typeface="Arial"/>
              </a:endParaRPr>
            </a:p>
          </p:txBody>
        </p:sp>
        <p:sp>
          <p:nvSpPr>
            <p:cNvPr id="3361" name="Google Shape;3361;p119"/>
            <p:cNvSpPr/>
            <p:nvPr/>
          </p:nvSpPr>
          <p:spPr>
            <a:xfrm>
              <a:off x="2499530" y="3412803"/>
              <a:ext cx="1426138" cy="247437"/>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Giao diện người dùng</a:t>
              </a:r>
              <a:endParaRPr/>
            </a:p>
          </p:txBody>
        </p:sp>
        <p:cxnSp>
          <p:nvCxnSpPr>
            <p:cNvPr id="3362" name="Google Shape;3362;p119"/>
            <p:cNvCxnSpPr/>
            <p:nvPr/>
          </p:nvCxnSpPr>
          <p:spPr>
            <a:xfrm>
              <a:off x="3829722" y="3227295"/>
              <a:ext cx="441970" cy="0"/>
            </a:xfrm>
            <a:prstGeom prst="straightConnector1">
              <a:avLst/>
            </a:prstGeom>
            <a:noFill/>
            <a:ln cap="flat" cmpd="sng" w="12700">
              <a:solidFill>
                <a:srgbClr val="3F3F3F"/>
              </a:solidFill>
              <a:prstDash val="solid"/>
              <a:miter lim="800000"/>
              <a:headEnd len="med" w="med" type="triangle"/>
              <a:tailEnd len="med" w="med" type="triangle"/>
            </a:ln>
          </p:spPr>
        </p:cxnSp>
        <p:cxnSp>
          <p:nvCxnSpPr>
            <p:cNvPr id="3363" name="Google Shape;3363;p119"/>
            <p:cNvCxnSpPr>
              <a:stCxn id="3361" idx="3"/>
            </p:cNvCxnSpPr>
            <p:nvPr/>
          </p:nvCxnSpPr>
          <p:spPr>
            <a:xfrm>
              <a:off x="3925668" y="3536521"/>
              <a:ext cx="351300" cy="9900"/>
            </a:xfrm>
            <a:prstGeom prst="straightConnector1">
              <a:avLst/>
            </a:prstGeom>
            <a:noFill/>
            <a:ln cap="flat" cmpd="sng" w="12700">
              <a:solidFill>
                <a:srgbClr val="3F3F3F"/>
              </a:solidFill>
              <a:prstDash val="solid"/>
              <a:miter lim="800000"/>
              <a:headEnd len="med" w="med" type="triangle"/>
              <a:tailEnd len="med" w="med" type="triangle"/>
            </a:ln>
          </p:spPr>
        </p:cxnSp>
        <p:sp>
          <p:nvSpPr>
            <p:cNvPr id="3364" name="Google Shape;3364;p119"/>
            <p:cNvSpPr/>
            <p:nvPr/>
          </p:nvSpPr>
          <p:spPr>
            <a:xfrm>
              <a:off x="4304343" y="3103577"/>
              <a:ext cx="983041" cy="546821"/>
            </a:xfrm>
            <a:prstGeom prst="rect">
              <a:avLst/>
            </a:prstGeom>
            <a:solidFill>
              <a:srgbClr val="1A8CBE"/>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Kho lưu trữ </a:t>
              </a:r>
              <a:endParaRPr/>
            </a:p>
            <a:p>
              <a:pPr indent="0" lvl="1" marL="0" marR="0" rtl="0" algn="ctr">
                <a:spcBef>
                  <a:spcPts val="600"/>
                </a:spcBef>
                <a:spcAft>
                  <a:spcPts val="0"/>
                </a:spcAft>
                <a:buNone/>
              </a:pPr>
              <a:r>
                <a:rPr b="0" i="0" lang="en-US" sz="1200" u="none" cap="none" strike="noStrike">
                  <a:solidFill>
                    <a:schemeClr val="lt1"/>
                  </a:solidFill>
                  <a:latin typeface="Arial"/>
                  <a:ea typeface="Arial"/>
                  <a:cs typeface="Arial"/>
                  <a:sym typeface="Arial"/>
                </a:rPr>
                <a:t>openHAB</a:t>
              </a:r>
              <a:endParaRPr/>
            </a:p>
          </p:txBody>
        </p:sp>
        <p:sp>
          <p:nvSpPr>
            <p:cNvPr id="3365" name="Google Shape;3365;p119"/>
            <p:cNvSpPr/>
            <p:nvPr/>
          </p:nvSpPr>
          <p:spPr>
            <a:xfrm>
              <a:off x="2484120" y="2915920"/>
              <a:ext cx="2835012" cy="792480"/>
            </a:xfrm>
            <a:prstGeom prst="rect">
              <a:avLst/>
            </a:prstGeom>
            <a:no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66" name="Google Shape;3366;p119"/>
            <p:cNvSpPr/>
            <p:nvPr/>
          </p:nvSpPr>
          <p:spPr>
            <a:xfrm>
              <a:off x="5376541" y="3107426"/>
              <a:ext cx="714379" cy="546821"/>
            </a:xfrm>
            <a:prstGeom prst="rect">
              <a:avLst/>
            </a:prstGeom>
            <a:solidFill>
              <a:schemeClr val="accent4"/>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dk1"/>
                  </a:solidFill>
                  <a:latin typeface="Arial"/>
                  <a:ea typeface="Arial"/>
                  <a:cs typeface="Arial"/>
                  <a:sym typeface="Arial"/>
                </a:rPr>
                <a:t>Đăng nhập </a:t>
              </a:r>
              <a:endParaRPr/>
            </a:p>
            <a:p>
              <a:pPr indent="0" lvl="1" marL="0" marR="0" rtl="0" algn="ctr">
                <a:spcBef>
                  <a:spcPts val="600"/>
                </a:spcBef>
                <a:spcAft>
                  <a:spcPts val="0"/>
                </a:spcAft>
                <a:buNone/>
              </a:pPr>
              <a:r>
                <a:rPr b="0" i="0" lang="en-US" sz="1200" u="none" cap="none" strike="noStrike">
                  <a:solidFill>
                    <a:schemeClr val="dk1"/>
                  </a:solidFill>
                  <a:latin typeface="Arial"/>
                  <a:ea typeface="Arial"/>
                  <a:cs typeface="Arial"/>
                  <a:sym typeface="Arial"/>
                </a:rPr>
                <a:t>openHAB</a:t>
              </a:r>
              <a:endParaRPr b="0" i="0" sz="1200" u="none" cap="none" strike="noStrike">
                <a:solidFill>
                  <a:schemeClr val="dk1"/>
                </a:solidFill>
                <a:latin typeface="Arial"/>
                <a:ea typeface="Arial"/>
                <a:cs typeface="Arial"/>
                <a:sym typeface="Arial"/>
              </a:endParaRPr>
            </a:p>
          </p:txBody>
        </p:sp>
        <p:sp>
          <p:nvSpPr>
            <p:cNvPr id="3367" name="Google Shape;3367;p119"/>
            <p:cNvSpPr/>
            <p:nvPr/>
          </p:nvSpPr>
          <p:spPr>
            <a:xfrm>
              <a:off x="6146578" y="3101116"/>
              <a:ext cx="714379" cy="546821"/>
            </a:xfrm>
            <a:prstGeom prst="rect">
              <a:avLst/>
            </a:prstGeom>
            <a:solidFill>
              <a:srgbClr val="13B9A2"/>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Bảng điều khiển</a:t>
              </a:r>
              <a:endParaRPr b="0" i="0" sz="1200" u="none" cap="none" strike="noStrike">
                <a:solidFill>
                  <a:schemeClr val="lt1"/>
                </a:solidFill>
                <a:latin typeface="Arial"/>
                <a:ea typeface="Arial"/>
                <a:cs typeface="Arial"/>
                <a:sym typeface="Arial"/>
              </a:endParaRPr>
            </a:p>
            <a:p>
              <a:pPr indent="0" lvl="1" marL="0" marR="0" rtl="0" algn="ctr">
                <a:spcBef>
                  <a:spcPts val="600"/>
                </a:spcBef>
                <a:spcAft>
                  <a:spcPts val="0"/>
                </a:spcAft>
                <a:buNone/>
              </a:pPr>
              <a:r>
                <a:rPr b="0" i="0" lang="en-US" sz="1200" u="none" cap="none" strike="noStrike">
                  <a:solidFill>
                    <a:schemeClr val="lt1"/>
                  </a:solidFill>
                  <a:latin typeface="Arial"/>
                  <a:ea typeface="Arial"/>
                  <a:cs typeface="Arial"/>
                  <a:sym typeface="Arial"/>
                </a:rPr>
                <a:t> openHAB</a:t>
              </a:r>
              <a:endParaRPr b="0" i="0" sz="1200" u="none" cap="none" strike="noStrike">
                <a:solidFill>
                  <a:schemeClr val="lt1"/>
                </a:solidFill>
                <a:latin typeface="Arial"/>
                <a:ea typeface="Arial"/>
                <a:cs typeface="Arial"/>
                <a:sym typeface="Arial"/>
              </a:endParaRPr>
            </a:p>
          </p:txBody>
        </p:sp>
        <p:sp>
          <p:nvSpPr>
            <p:cNvPr id="3368" name="Google Shape;3368;p119"/>
            <p:cNvSpPr/>
            <p:nvPr/>
          </p:nvSpPr>
          <p:spPr>
            <a:xfrm>
              <a:off x="2533426" y="4142377"/>
              <a:ext cx="4316615" cy="371487"/>
            </a:xfrm>
            <a:prstGeom prst="leftRightArrow">
              <a:avLst>
                <a:gd fmla="val 58205" name="adj1"/>
                <a:gd fmla="val 64927" name="adj2"/>
              </a:avLst>
            </a:prstGeom>
            <a:solidFill>
              <a:srgbClr val="A8D08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openHAB Event Bus</a:t>
              </a:r>
              <a:endParaRPr sz="1200">
                <a:solidFill>
                  <a:schemeClr val="dk1"/>
                </a:solidFill>
                <a:latin typeface="Arial"/>
                <a:ea typeface="Arial"/>
                <a:cs typeface="Arial"/>
                <a:sym typeface="Arial"/>
              </a:endParaRPr>
            </a:p>
          </p:txBody>
        </p:sp>
        <p:grpSp>
          <p:nvGrpSpPr>
            <p:cNvPr id="3369" name="Google Shape;3369;p119"/>
            <p:cNvGrpSpPr/>
            <p:nvPr/>
          </p:nvGrpSpPr>
          <p:grpSpPr>
            <a:xfrm>
              <a:off x="4742533" y="3717117"/>
              <a:ext cx="103787" cy="478963"/>
              <a:chOff x="4742533" y="3717117"/>
              <a:chExt cx="103787" cy="478963"/>
            </a:xfrm>
          </p:grpSpPr>
          <p:cxnSp>
            <p:nvCxnSpPr>
              <p:cNvPr id="3370" name="Google Shape;3370;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71" name="Google Shape;3371;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72" name="Google Shape;3372;p119"/>
            <p:cNvGrpSpPr/>
            <p:nvPr/>
          </p:nvGrpSpPr>
          <p:grpSpPr>
            <a:xfrm>
              <a:off x="4148173" y="4513180"/>
              <a:ext cx="103787" cy="478963"/>
              <a:chOff x="4742533" y="3717117"/>
              <a:chExt cx="103787" cy="478963"/>
            </a:xfrm>
          </p:grpSpPr>
          <p:cxnSp>
            <p:nvCxnSpPr>
              <p:cNvPr id="3373" name="Google Shape;3373;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74" name="Google Shape;3374;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75" name="Google Shape;3375;p119"/>
            <p:cNvGrpSpPr/>
            <p:nvPr/>
          </p:nvGrpSpPr>
          <p:grpSpPr>
            <a:xfrm>
              <a:off x="3416653" y="4522900"/>
              <a:ext cx="103787" cy="478963"/>
              <a:chOff x="4742533" y="3717117"/>
              <a:chExt cx="103787" cy="478963"/>
            </a:xfrm>
          </p:grpSpPr>
          <p:cxnSp>
            <p:nvCxnSpPr>
              <p:cNvPr id="3376" name="Google Shape;3376;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77" name="Google Shape;3377;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78" name="Google Shape;3378;p119"/>
            <p:cNvGrpSpPr/>
            <p:nvPr/>
          </p:nvGrpSpPr>
          <p:grpSpPr>
            <a:xfrm>
              <a:off x="4880518" y="4532620"/>
              <a:ext cx="103787" cy="478963"/>
              <a:chOff x="4742533" y="3717117"/>
              <a:chExt cx="103787" cy="478963"/>
            </a:xfrm>
          </p:grpSpPr>
          <p:cxnSp>
            <p:nvCxnSpPr>
              <p:cNvPr id="3379" name="Google Shape;3379;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80" name="Google Shape;3380;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grpSp>
          <p:nvGrpSpPr>
            <p:cNvPr id="3381" name="Google Shape;3381;p119"/>
            <p:cNvGrpSpPr/>
            <p:nvPr/>
          </p:nvGrpSpPr>
          <p:grpSpPr>
            <a:xfrm>
              <a:off x="5610112" y="4542340"/>
              <a:ext cx="103787" cy="478963"/>
              <a:chOff x="4742533" y="3717117"/>
              <a:chExt cx="103787" cy="478963"/>
            </a:xfrm>
          </p:grpSpPr>
          <p:cxnSp>
            <p:nvCxnSpPr>
              <p:cNvPr id="3382" name="Google Shape;3382;p119"/>
              <p:cNvCxnSpPr/>
              <p:nvPr/>
            </p:nvCxnSpPr>
            <p:spPr>
              <a:xfrm>
                <a:off x="4846320" y="3717117"/>
                <a:ext cx="0" cy="473883"/>
              </a:xfrm>
              <a:prstGeom prst="straightConnector1">
                <a:avLst/>
              </a:prstGeom>
              <a:noFill/>
              <a:ln cap="flat" cmpd="sng" w="12700">
                <a:solidFill>
                  <a:srgbClr val="3F3F3F"/>
                </a:solidFill>
                <a:prstDash val="solid"/>
                <a:miter lim="800000"/>
                <a:headEnd len="sm" w="sm" type="none"/>
                <a:tailEnd len="med" w="med" type="triangle"/>
              </a:ln>
            </p:spPr>
          </p:cxnSp>
          <p:cxnSp>
            <p:nvCxnSpPr>
              <p:cNvPr id="3383" name="Google Shape;3383;p119"/>
              <p:cNvCxnSpPr/>
              <p:nvPr/>
            </p:nvCxnSpPr>
            <p:spPr>
              <a:xfrm rot="10800000">
                <a:off x="4742533" y="3717664"/>
                <a:ext cx="0" cy="478416"/>
              </a:xfrm>
              <a:prstGeom prst="straightConnector1">
                <a:avLst/>
              </a:prstGeom>
              <a:noFill/>
              <a:ln cap="flat" cmpd="sng" w="12700">
                <a:solidFill>
                  <a:srgbClr val="3F3F3F"/>
                </a:solidFill>
                <a:prstDash val="solid"/>
                <a:miter lim="800000"/>
                <a:headEnd len="sm" w="sm" type="none"/>
                <a:tailEnd len="med" w="med" type="triangle"/>
              </a:ln>
            </p:spPr>
          </p:cxnSp>
        </p:grpSp>
        <p:cxnSp>
          <p:nvCxnSpPr>
            <p:cNvPr id="3384" name="Google Shape;3384;p119"/>
            <p:cNvCxnSpPr/>
            <p:nvPr/>
          </p:nvCxnSpPr>
          <p:spPr>
            <a:xfrm rot="10800000">
              <a:off x="5618910" y="3712584"/>
              <a:ext cx="0" cy="478416"/>
            </a:xfrm>
            <a:prstGeom prst="straightConnector1">
              <a:avLst/>
            </a:prstGeom>
            <a:noFill/>
            <a:ln cap="flat" cmpd="sng" w="12700">
              <a:solidFill>
                <a:srgbClr val="3F3F3F"/>
              </a:solidFill>
              <a:prstDash val="solid"/>
              <a:miter lim="800000"/>
              <a:headEnd len="sm" w="sm" type="none"/>
              <a:tailEnd len="med" w="med" type="triangle"/>
            </a:ln>
          </p:spPr>
        </p:cxnSp>
        <p:cxnSp>
          <p:nvCxnSpPr>
            <p:cNvPr id="3385" name="Google Shape;3385;p119"/>
            <p:cNvCxnSpPr/>
            <p:nvPr/>
          </p:nvCxnSpPr>
          <p:spPr>
            <a:xfrm rot="10800000">
              <a:off x="5734160" y="3707056"/>
              <a:ext cx="0" cy="478416"/>
            </a:xfrm>
            <a:prstGeom prst="straightConnector1">
              <a:avLst/>
            </a:prstGeom>
            <a:noFill/>
            <a:ln cap="flat" cmpd="sng" w="12700">
              <a:solidFill>
                <a:srgbClr val="3F3F3F"/>
              </a:solidFill>
              <a:prstDash val="solid"/>
              <a:miter lim="800000"/>
              <a:headEnd len="sm" w="sm" type="none"/>
              <a:tailEnd len="med" w="med" type="triangle"/>
            </a:ln>
          </p:spPr>
        </p:cxnSp>
        <p:cxnSp>
          <p:nvCxnSpPr>
            <p:cNvPr id="3386" name="Google Shape;3386;p119"/>
            <p:cNvCxnSpPr/>
            <p:nvPr/>
          </p:nvCxnSpPr>
          <p:spPr>
            <a:xfrm>
              <a:off x="6399699" y="3711589"/>
              <a:ext cx="0" cy="473883"/>
            </a:xfrm>
            <a:prstGeom prst="straightConnector1">
              <a:avLst/>
            </a:prstGeom>
            <a:noFill/>
            <a:ln cap="flat" cmpd="sng" w="12700">
              <a:solidFill>
                <a:srgbClr val="3F3F3F"/>
              </a:solidFill>
              <a:prstDash val="solid"/>
              <a:miter lim="800000"/>
              <a:headEnd len="sm" w="sm" type="none"/>
              <a:tailEnd len="med" w="med" type="triangle"/>
            </a:ln>
          </p:spPr>
        </p:cxnSp>
        <p:sp>
          <p:nvSpPr>
            <p:cNvPr id="3387" name="Google Shape;3387;p119"/>
            <p:cNvSpPr txBox="1"/>
            <p:nvPr/>
          </p:nvSpPr>
          <p:spPr>
            <a:xfrm rot="-5400000">
              <a:off x="6309689" y="3851476"/>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88" name="Google Shape;3388;p119"/>
            <p:cNvSpPr txBox="1"/>
            <p:nvPr/>
          </p:nvSpPr>
          <p:spPr>
            <a:xfrm rot="-5400000">
              <a:off x="5643641" y="3857495"/>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89" name="Google Shape;3389;p119"/>
            <p:cNvSpPr txBox="1"/>
            <p:nvPr/>
          </p:nvSpPr>
          <p:spPr>
            <a:xfrm rot="-5400000">
              <a:off x="5223669" y="3841309"/>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0" name="Google Shape;3390;p119"/>
            <p:cNvSpPr txBox="1"/>
            <p:nvPr/>
          </p:nvSpPr>
          <p:spPr>
            <a:xfrm rot="-5400000">
              <a:off x="4344826" y="3852144"/>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1" name="Google Shape;3391;p119"/>
            <p:cNvSpPr txBox="1"/>
            <p:nvPr/>
          </p:nvSpPr>
          <p:spPr>
            <a:xfrm rot="-5400000">
              <a:off x="4751835" y="3852769"/>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2" name="Google Shape;3392;p119"/>
            <p:cNvSpPr txBox="1"/>
            <p:nvPr/>
          </p:nvSpPr>
          <p:spPr>
            <a:xfrm rot="-5400000">
              <a:off x="5607955" y="4665740"/>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3" name="Google Shape;3393;p119"/>
            <p:cNvSpPr txBox="1"/>
            <p:nvPr/>
          </p:nvSpPr>
          <p:spPr>
            <a:xfrm rot="-5400000">
              <a:off x="4883897" y="4659172"/>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4" name="Google Shape;3394;p119"/>
            <p:cNvSpPr txBox="1"/>
            <p:nvPr/>
          </p:nvSpPr>
          <p:spPr>
            <a:xfrm rot="-5400000">
              <a:off x="4156136" y="4665740"/>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5" name="Google Shape;3395;p119"/>
            <p:cNvSpPr txBox="1"/>
            <p:nvPr/>
          </p:nvSpPr>
          <p:spPr>
            <a:xfrm rot="-5400000">
              <a:off x="3434818" y="4672347"/>
              <a:ext cx="380232"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Lệnh</a:t>
              </a:r>
              <a:endParaRPr sz="700">
                <a:solidFill>
                  <a:srgbClr val="262626"/>
                </a:solidFill>
                <a:latin typeface="Arial"/>
                <a:ea typeface="Arial"/>
                <a:cs typeface="Arial"/>
                <a:sym typeface="Arial"/>
              </a:endParaRPr>
            </a:p>
          </p:txBody>
        </p:sp>
        <p:sp>
          <p:nvSpPr>
            <p:cNvPr id="3396" name="Google Shape;3396;p119"/>
            <p:cNvSpPr txBox="1"/>
            <p:nvPr/>
          </p:nvSpPr>
          <p:spPr>
            <a:xfrm rot="-5400000">
              <a:off x="3004894" y="4652326"/>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7" name="Google Shape;3397;p119"/>
            <p:cNvSpPr txBox="1"/>
            <p:nvPr/>
          </p:nvSpPr>
          <p:spPr>
            <a:xfrm rot="-5400000">
              <a:off x="3756003" y="4646762"/>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8" name="Google Shape;3398;p119"/>
            <p:cNvSpPr txBox="1"/>
            <p:nvPr/>
          </p:nvSpPr>
          <p:spPr>
            <a:xfrm rot="-5400000">
              <a:off x="4478358" y="4652326"/>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399" name="Google Shape;3399;p119"/>
            <p:cNvSpPr txBox="1"/>
            <p:nvPr/>
          </p:nvSpPr>
          <p:spPr>
            <a:xfrm rot="-5400000">
              <a:off x="5200341" y="4642606"/>
              <a:ext cx="577402" cy="251223"/>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Cập nhật </a:t>
              </a:r>
              <a:endParaRPr/>
            </a:p>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trạng thái</a:t>
              </a:r>
              <a:endParaRPr sz="700">
                <a:solidFill>
                  <a:srgbClr val="262626"/>
                </a:solidFill>
                <a:latin typeface="Arial"/>
                <a:ea typeface="Arial"/>
                <a:cs typeface="Arial"/>
                <a:sym typeface="Arial"/>
              </a:endParaRPr>
            </a:p>
          </p:txBody>
        </p:sp>
        <p:sp>
          <p:nvSpPr>
            <p:cNvPr id="3400" name="Google Shape;3400;p119"/>
            <p:cNvSpPr txBox="1"/>
            <p:nvPr/>
          </p:nvSpPr>
          <p:spPr>
            <a:xfrm>
              <a:off x="4257473" y="2917058"/>
              <a:ext cx="109036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rgbClr val="262626"/>
                  </a:solidFill>
                  <a:latin typeface="Arial"/>
                  <a:ea typeface="Arial"/>
                  <a:cs typeface="Arial"/>
                  <a:sym typeface="Arial"/>
                </a:rPr>
                <a:t>Dịch vụ theo trạng thái</a:t>
              </a:r>
              <a:endParaRPr sz="700">
                <a:solidFill>
                  <a:srgbClr val="262626"/>
                </a:solidFill>
                <a:latin typeface="Arial"/>
                <a:ea typeface="Arial"/>
                <a:cs typeface="Arial"/>
                <a:sym typeface="Arial"/>
              </a:endParaRPr>
            </a:p>
          </p:txBody>
        </p:sp>
        <p:sp>
          <p:nvSpPr>
            <p:cNvPr id="3401" name="Google Shape;3401;p119"/>
            <p:cNvSpPr/>
            <p:nvPr/>
          </p:nvSpPr>
          <p:spPr>
            <a:xfrm>
              <a:off x="3152432" y="5023255"/>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KNX</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b="0" i="0" sz="1200" u="none" cap="none" strike="noStrike">
                <a:solidFill>
                  <a:schemeClr val="lt1"/>
                </a:solidFill>
                <a:latin typeface="Arial"/>
                <a:ea typeface="Arial"/>
                <a:cs typeface="Arial"/>
                <a:sym typeface="Arial"/>
              </a:endParaRPr>
            </a:p>
          </p:txBody>
        </p:sp>
        <p:sp>
          <p:nvSpPr>
            <p:cNvPr id="3402" name="Google Shape;3402;p119"/>
            <p:cNvSpPr/>
            <p:nvPr/>
          </p:nvSpPr>
          <p:spPr>
            <a:xfrm>
              <a:off x="3901626" y="5019939"/>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xPL</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a:p>
          </p:txBody>
        </p:sp>
        <p:sp>
          <p:nvSpPr>
            <p:cNvPr id="3403" name="Google Shape;3403;p119"/>
            <p:cNvSpPr/>
            <p:nvPr/>
          </p:nvSpPr>
          <p:spPr>
            <a:xfrm>
              <a:off x="4638001" y="5019939"/>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VSCP</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a:p>
          </p:txBody>
        </p:sp>
        <p:sp>
          <p:nvSpPr>
            <p:cNvPr id="3404" name="Google Shape;3404;p119"/>
            <p:cNvSpPr/>
            <p:nvPr/>
          </p:nvSpPr>
          <p:spPr>
            <a:xfrm>
              <a:off x="5358152" y="5014064"/>
              <a:ext cx="621697" cy="546821"/>
            </a:xfrm>
            <a:prstGeom prst="rect">
              <a:avLst/>
            </a:prstGeom>
            <a:solidFill>
              <a:srgbClr val="6087CC"/>
            </a:solidFill>
            <a:ln cap="flat" cmpd="sng" w="9525">
              <a:solidFill>
                <a:schemeClr val="dk1"/>
              </a:solidFill>
              <a:prstDash val="solid"/>
              <a:miter lim="800000"/>
              <a:headEnd len="sm" w="sm" type="none"/>
              <a:tailEnd len="sm" w="sm" type="none"/>
            </a:ln>
          </p:spPr>
          <p:txBody>
            <a:bodyPr anchorCtr="0" anchor="ctr" bIns="0" lIns="0" spcFirstLastPara="1" rIns="0" wrap="square" tIns="0">
              <a:noAutofit/>
            </a:bodyPr>
            <a:lstStyle/>
            <a:p>
              <a:pPr indent="0" lvl="1" marL="0" marR="0" rtl="0" algn="ctr">
                <a:spcBef>
                  <a:spcPts val="0"/>
                </a:spcBef>
                <a:spcAft>
                  <a:spcPts val="0"/>
                </a:spcAft>
                <a:buNone/>
              </a:pPr>
              <a:r>
                <a:rPr b="0" i="0" lang="en-US" sz="1200" u="none" cap="none" strike="noStrike">
                  <a:solidFill>
                    <a:schemeClr val="lt1"/>
                  </a:solidFill>
                  <a:latin typeface="Arial"/>
                  <a:ea typeface="Arial"/>
                  <a:cs typeface="Arial"/>
                  <a:sym typeface="Arial"/>
                </a:rPr>
                <a:t>RS-232</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Binding</a:t>
              </a:r>
              <a:endParaRPr/>
            </a:p>
          </p:txBody>
        </p:sp>
        <p:sp>
          <p:nvSpPr>
            <p:cNvPr id="3405" name="Google Shape;3405;p119"/>
            <p:cNvSpPr txBox="1"/>
            <p:nvPr/>
          </p:nvSpPr>
          <p:spPr>
            <a:xfrm>
              <a:off x="6022673" y="5156669"/>
              <a:ext cx="37702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a:t>
              </a:r>
              <a:endParaRPr sz="1100">
                <a:solidFill>
                  <a:srgbClr val="262626"/>
                </a:solidFill>
                <a:latin typeface="Arial"/>
                <a:ea typeface="Arial"/>
                <a:cs typeface="Arial"/>
                <a:sym typeface="Arial"/>
              </a:endParaRPr>
            </a:p>
          </p:txBody>
        </p:sp>
        <p:grpSp>
          <p:nvGrpSpPr>
            <p:cNvPr id="3406" name="Google Shape;3406;p119"/>
            <p:cNvGrpSpPr/>
            <p:nvPr/>
          </p:nvGrpSpPr>
          <p:grpSpPr>
            <a:xfrm>
              <a:off x="3458200" y="5586277"/>
              <a:ext cx="198751" cy="356398"/>
              <a:chOff x="2326691" y="5829254"/>
              <a:chExt cx="198751" cy="356398"/>
            </a:xfrm>
          </p:grpSpPr>
          <p:cxnSp>
            <p:nvCxnSpPr>
              <p:cNvPr id="3407" name="Google Shape;3407;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08" name="Google Shape;3408;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grpSp>
          <p:nvGrpSpPr>
            <p:cNvPr id="3409" name="Google Shape;3409;p119"/>
            <p:cNvGrpSpPr/>
            <p:nvPr/>
          </p:nvGrpSpPr>
          <p:grpSpPr>
            <a:xfrm>
              <a:off x="4204967" y="5586277"/>
              <a:ext cx="198751" cy="356398"/>
              <a:chOff x="2326691" y="5829254"/>
              <a:chExt cx="198751" cy="356398"/>
            </a:xfrm>
          </p:grpSpPr>
          <p:cxnSp>
            <p:nvCxnSpPr>
              <p:cNvPr id="3410" name="Google Shape;3410;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11" name="Google Shape;3411;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grpSp>
          <p:nvGrpSpPr>
            <p:cNvPr id="3412" name="Google Shape;3412;p119"/>
            <p:cNvGrpSpPr/>
            <p:nvPr/>
          </p:nvGrpSpPr>
          <p:grpSpPr>
            <a:xfrm>
              <a:off x="4948849" y="5586277"/>
              <a:ext cx="198751" cy="356398"/>
              <a:chOff x="2326691" y="5829254"/>
              <a:chExt cx="198751" cy="356398"/>
            </a:xfrm>
          </p:grpSpPr>
          <p:cxnSp>
            <p:nvCxnSpPr>
              <p:cNvPr id="3413" name="Google Shape;3413;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14" name="Google Shape;3414;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grpSp>
          <p:nvGrpSpPr>
            <p:cNvPr id="3415" name="Google Shape;3415;p119"/>
            <p:cNvGrpSpPr/>
            <p:nvPr/>
          </p:nvGrpSpPr>
          <p:grpSpPr>
            <a:xfrm>
              <a:off x="5667514" y="5586277"/>
              <a:ext cx="198751" cy="356398"/>
              <a:chOff x="2326691" y="5829254"/>
              <a:chExt cx="198751" cy="356398"/>
            </a:xfrm>
          </p:grpSpPr>
          <p:cxnSp>
            <p:nvCxnSpPr>
              <p:cNvPr id="3416" name="Google Shape;3416;p119"/>
              <p:cNvCxnSpPr/>
              <p:nvPr/>
            </p:nvCxnSpPr>
            <p:spPr>
              <a:xfrm rot="10800000">
                <a:off x="2326691" y="5829254"/>
                <a:ext cx="0" cy="339762"/>
              </a:xfrm>
              <a:prstGeom prst="straightConnector1">
                <a:avLst/>
              </a:prstGeom>
              <a:noFill/>
              <a:ln cap="flat" cmpd="sng" w="12700">
                <a:solidFill>
                  <a:srgbClr val="3F3F3F"/>
                </a:solidFill>
                <a:prstDash val="solid"/>
                <a:miter lim="800000"/>
                <a:headEnd len="med" w="med" type="triangle"/>
                <a:tailEnd len="med" w="med" type="triangle"/>
              </a:ln>
            </p:spPr>
          </p:cxnSp>
          <p:sp>
            <p:nvSpPr>
              <p:cNvPr id="3417" name="Google Shape;3417;p119"/>
              <p:cNvSpPr txBox="1"/>
              <p:nvPr/>
            </p:nvSpPr>
            <p:spPr>
              <a:xfrm rot="-5400000">
                <a:off x="2260209" y="5920419"/>
                <a:ext cx="356188" cy="174278"/>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lang="en-US" sz="700">
                    <a:solidFill>
                      <a:srgbClr val="262626"/>
                    </a:solidFill>
                    <a:latin typeface="Arial"/>
                    <a:ea typeface="Arial"/>
                    <a:cs typeface="Arial"/>
                    <a:sym typeface="Arial"/>
                  </a:rPr>
                  <a:t>KNX</a:t>
                </a:r>
                <a:endParaRPr sz="700">
                  <a:solidFill>
                    <a:srgbClr val="262626"/>
                  </a:solidFill>
                  <a:latin typeface="Arial"/>
                  <a:ea typeface="Arial"/>
                  <a:cs typeface="Arial"/>
                  <a:sym typeface="Arial"/>
                </a:endParaRPr>
              </a:p>
            </p:txBody>
          </p:sp>
        </p:grpSp>
        <p:pic>
          <p:nvPicPr>
            <p:cNvPr id="3418" name="Google Shape;3418;p119"/>
            <p:cNvPicPr preferRelativeResize="0"/>
            <p:nvPr/>
          </p:nvPicPr>
          <p:blipFill rotWithShape="1">
            <a:blip r:embed="rId3">
              <a:alphaModFix/>
            </a:blip>
            <a:srcRect b="0" l="0" r="0" t="0"/>
            <a:stretch/>
          </p:blipFill>
          <p:spPr>
            <a:xfrm>
              <a:off x="3342327" y="5925360"/>
              <a:ext cx="231746" cy="323040"/>
            </a:xfrm>
            <a:prstGeom prst="rect">
              <a:avLst/>
            </a:prstGeom>
            <a:noFill/>
            <a:ln>
              <a:noFill/>
            </a:ln>
          </p:spPr>
        </p:pic>
        <p:pic>
          <p:nvPicPr>
            <p:cNvPr id="3419" name="Google Shape;3419;p119"/>
            <p:cNvPicPr preferRelativeResize="0"/>
            <p:nvPr/>
          </p:nvPicPr>
          <p:blipFill rotWithShape="1">
            <a:blip r:embed="rId3">
              <a:alphaModFix/>
            </a:blip>
            <a:srcRect b="0" l="0" r="0" t="0"/>
            <a:stretch/>
          </p:blipFill>
          <p:spPr>
            <a:xfrm>
              <a:off x="4084833" y="5927435"/>
              <a:ext cx="231746" cy="323040"/>
            </a:xfrm>
            <a:prstGeom prst="rect">
              <a:avLst/>
            </a:prstGeom>
            <a:noFill/>
            <a:ln>
              <a:noFill/>
            </a:ln>
          </p:spPr>
        </p:pic>
        <p:pic>
          <p:nvPicPr>
            <p:cNvPr id="3420" name="Google Shape;3420;p119"/>
            <p:cNvPicPr preferRelativeResize="0"/>
            <p:nvPr/>
          </p:nvPicPr>
          <p:blipFill rotWithShape="1">
            <a:blip r:embed="rId3">
              <a:alphaModFix/>
            </a:blip>
            <a:srcRect b="0" l="0" r="0" t="0"/>
            <a:stretch/>
          </p:blipFill>
          <p:spPr>
            <a:xfrm>
              <a:off x="4827339" y="5925743"/>
              <a:ext cx="231746" cy="323040"/>
            </a:xfrm>
            <a:prstGeom prst="rect">
              <a:avLst/>
            </a:prstGeom>
            <a:noFill/>
            <a:ln>
              <a:noFill/>
            </a:ln>
          </p:spPr>
        </p:pic>
        <p:pic>
          <p:nvPicPr>
            <p:cNvPr id="3421" name="Google Shape;3421;p119"/>
            <p:cNvPicPr preferRelativeResize="0"/>
            <p:nvPr/>
          </p:nvPicPr>
          <p:blipFill rotWithShape="1">
            <a:blip r:embed="rId3">
              <a:alphaModFix/>
            </a:blip>
            <a:srcRect b="0" l="0" r="0" t="0"/>
            <a:stretch/>
          </p:blipFill>
          <p:spPr>
            <a:xfrm>
              <a:off x="5551641" y="5927139"/>
              <a:ext cx="231746" cy="32304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p12"/>
          <p:cNvGrpSpPr/>
          <p:nvPr/>
        </p:nvGrpSpPr>
        <p:grpSpPr>
          <a:xfrm>
            <a:off x="1069612" y="3445669"/>
            <a:ext cx="8373531" cy="2550031"/>
            <a:chOff x="2338315" y="3460783"/>
            <a:chExt cx="8373531" cy="2550031"/>
          </a:xfrm>
        </p:grpSpPr>
        <p:grpSp>
          <p:nvGrpSpPr>
            <p:cNvPr id="377" name="Google Shape;377;p12"/>
            <p:cNvGrpSpPr/>
            <p:nvPr/>
          </p:nvGrpSpPr>
          <p:grpSpPr>
            <a:xfrm>
              <a:off x="2338315" y="3460783"/>
              <a:ext cx="3077208" cy="2426140"/>
              <a:chOff x="251520" y="2564904"/>
              <a:chExt cx="3026725" cy="2880256"/>
            </a:xfrm>
          </p:grpSpPr>
          <p:sp>
            <p:nvSpPr>
              <p:cNvPr id="378" name="Google Shape;378;p12"/>
              <p:cNvSpPr/>
              <p:nvPr/>
            </p:nvSpPr>
            <p:spPr>
              <a:xfrm>
                <a:off x="251520" y="2564904"/>
                <a:ext cx="792088"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Home</a:t>
                </a:r>
                <a:endParaRPr sz="1300">
                  <a:solidFill>
                    <a:srgbClr val="3F3F3F"/>
                  </a:solidFill>
                  <a:latin typeface="Arial"/>
                  <a:ea typeface="Arial"/>
                  <a:cs typeface="Arial"/>
                  <a:sym typeface="Arial"/>
                </a:endParaRPr>
              </a:p>
            </p:txBody>
          </p:sp>
          <p:sp>
            <p:nvSpPr>
              <p:cNvPr id="379" name="Google Shape;379;p12"/>
              <p:cNvSpPr/>
              <p:nvPr/>
            </p:nvSpPr>
            <p:spPr>
              <a:xfrm>
                <a:off x="843790" y="3083355"/>
                <a:ext cx="792088"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Room1</a:t>
                </a:r>
                <a:endParaRPr sz="1300">
                  <a:solidFill>
                    <a:srgbClr val="3F3F3F"/>
                  </a:solidFill>
                  <a:latin typeface="Arial"/>
                  <a:ea typeface="Arial"/>
                  <a:cs typeface="Arial"/>
                  <a:sym typeface="Arial"/>
                </a:endParaRPr>
              </a:p>
            </p:txBody>
          </p:sp>
          <p:sp>
            <p:nvSpPr>
              <p:cNvPr id="380" name="Google Shape;380;p12"/>
              <p:cNvSpPr/>
              <p:nvPr/>
            </p:nvSpPr>
            <p:spPr>
              <a:xfrm>
                <a:off x="1444793" y="3601806"/>
                <a:ext cx="792089"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Temp</a:t>
                </a:r>
                <a:endParaRPr sz="1300">
                  <a:solidFill>
                    <a:srgbClr val="3F3F3F"/>
                  </a:solidFill>
                  <a:latin typeface="Arial"/>
                  <a:ea typeface="Arial"/>
                  <a:cs typeface="Arial"/>
                  <a:sym typeface="Arial"/>
                </a:endParaRPr>
              </a:p>
            </p:txBody>
          </p:sp>
          <p:sp>
            <p:nvSpPr>
              <p:cNvPr id="381" name="Google Shape;381;p12"/>
              <p:cNvSpPr/>
              <p:nvPr/>
            </p:nvSpPr>
            <p:spPr>
              <a:xfrm>
                <a:off x="1444793" y="4120257"/>
                <a:ext cx="792089"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Humidity</a:t>
                </a:r>
                <a:endParaRPr sz="1300">
                  <a:solidFill>
                    <a:srgbClr val="3F3F3F"/>
                  </a:solidFill>
                  <a:latin typeface="Arial"/>
                  <a:ea typeface="Arial"/>
                  <a:cs typeface="Arial"/>
                  <a:sym typeface="Arial"/>
                </a:endParaRPr>
              </a:p>
            </p:txBody>
          </p:sp>
          <p:sp>
            <p:nvSpPr>
              <p:cNvPr id="382" name="Google Shape;382;p12"/>
              <p:cNvSpPr/>
              <p:nvPr/>
            </p:nvSpPr>
            <p:spPr>
              <a:xfrm>
                <a:off x="2008443" y="4638708"/>
                <a:ext cx="976209"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2014-09-04</a:t>
                </a:r>
                <a:endParaRPr sz="1300">
                  <a:solidFill>
                    <a:srgbClr val="3F3F3F"/>
                  </a:solidFill>
                  <a:latin typeface="Arial"/>
                  <a:ea typeface="Arial"/>
                  <a:cs typeface="Arial"/>
                  <a:sym typeface="Arial"/>
                </a:endParaRPr>
              </a:p>
            </p:txBody>
          </p:sp>
          <p:sp>
            <p:nvSpPr>
              <p:cNvPr id="383" name="Google Shape;383;p12"/>
              <p:cNvSpPr/>
              <p:nvPr/>
            </p:nvSpPr>
            <p:spPr>
              <a:xfrm>
                <a:off x="2630173" y="5157160"/>
                <a:ext cx="648072" cy="288000"/>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11am</a:t>
                </a:r>
                <a:endParaRPr sz="1300">
                  <a:solidFill>
                    <a:srgbClr val="3F3F3F"/>
                  </a:solidFill>
                  <a:latin typeface="Arial"/>
                  <a:ea typeface="Arial"/>
                  <a:cs typeface="Arial"/>
                  <a:sym typeface="Arial"/>
                </a:endParaRPr>
              </a:p>
            </p:txBody>
          </p:sp>
          <p:cxnSp>
            <p:nvCxnSpPr>
              <p:cNvPr id="384" name="Google Shape;384;p12"/>
              <p:cNvCxnSpPr>
                <a:stCxn id="378" idx="2"/>
                <a:endCxn id="379" idx="1"/>
              </p:cNvCxnSpPr>
              <p:nvPr/>
            </p:nvCxnSpPr>
            <p:spPr>
              <a:xfrm flipH="1" rot="-5400000">
                <a:off x="558464" y="2942004"/>
                <a:ext cx="374400" cy="196200"/>
              </a:xfrm>
              <a:prstGeom prst="bentConnector2">
                <a:avLst/>
              </a:prstGeom>
              <a:noFill/>
              <a:ln cap="flat" cmpd="sng" w="9525">
                <a:solidFill>
                  <a:srgbClr val="000000"/>
                </a:solidFill>
                <a:prstDash val="solid"/>
                <a:round/>
                <a:headEnd len="sm" w="sm" type="none"/>
                <a:tailEnd len="sm" w="sm" type="none"/>
              </a:ln>
            </p:spPr>
          </p:cxnSp>
          <p:cxnSp>
            <p:nvCxnSpPr>
              <p:cNvPr id="385" name="Google Shape;385;p12"/>
              <p:cNvCxnSpPr>
                <a:stCxn id="379" idx="2"/>
                <a:endCxn id="380" idx="1"/>
              </p:cNvCxnSpPr>
              <p:nvPr/>
            </p:nvCxnSpPr>
            <p:spPr>
              <a:xfrm flipH="1" rot="-5400000">
                <a:off x="1155084" y="3456105"/>
                <a:ext cx="374400" cy="204900"/>
              </a:xfrm>
              <a:prstGeom prst="bentConnector2">
                <a:avLst/>
              </a:prstGeom>
              <a:noFill/>
              <a:ln cap="flat" cmpd="sng" w="9525">
                <a:solidFill>
                  <a:srgbClr val="000000"/>
                </a:solidFill>
                <a:prstDash val="solid"/>
                <a:round/>
                <a:headEnd len="sm" w="sm" type="none"/>
                <a:tailEnd len="sm" w="sm" type="none"/>
              </a:ln>
            </p:spPr>
          </p:cxnSp>
          <p:cxnSp>
            <p:nvCxnSpPr>
              <p:cNvPr id="386" name="Google Shape;386;p12"/>
              <p:cNvCxnSpPr>
                <a:stCxn id="379" idx="2"/>
                <a:endCxn id="381" idx="1"/>
              </p:cNvCxnSpPr>
              <p:nvPr/>
            </p:nvCxnSpPr>
            <p:spPr>
              <a:xfrm flipH="1" rot="-5400000">
                <a:off x="895884" y="3715305"/>
                <a:ext cx="892800" cy="204900"/>
              </a:xfrm>
              <a:prstGeom prst="bentConnector2">
                <a:avLst/>
              </a:prstGeom>
              <a:noFill/>
              <a:ln cap="flat" cmpd="sng" w="9525">
                <a:solidFill>
                  <a:srgbClr val="000000"/>
                </a:solidFill>
                <a:prstDash val="solid"/>
                <a:round/>
                <a:headEnd len="sm" w="sm" type="none"/>
                <a:tailEnd len="sm" w="sm" type="none"/>
              </a:ln>
            </p:spPr>
          </p:cxnSp>
          <p:cxnSp>
            <p:nvCxnSpPr>
              <p:cNvPr id="387" name="Google Shape;387;p12"/>
              <p:cNvCxnSpPr>
                <a:stCxn id="381" idx="2"/>
                <a:endCxn id="382" idx="1"/>
              </p:cNvCxnSpPr>
              <p:nvPr/>
            </p:nvCxnSpPr>
            <p:spPr>
              <a:xfrm flipH="1" rot="-5400000">
                <a:off x="1737488" y="4511607"/>
                <a:ext cx="374400" cy="167700"/>
              </a:xfrm>
              <a:prstGeom prst="bentConnector2">
                <a:avLst/>
              </a:prstGeom>
              <a:noFill/>
              <a:ln cap="flat" cmpd="sng" w="9525">
                <a:solidFill>
                  <a:srgbClr val="000000"/>
                </a:solidFill>
                <a:prstDash val="solid"/>
                <a:round/>
                <a:headEnd len="sm" w="sm" type="none"/>
                <a:tailEnd len="sm" w="sm" type="none"/>
              </a:ln>
            </p:spPr>
          </p:cxnSp>
          <p:cxnSp>
            <p:nvCxnSpPr>
              <p:cNvPr id="388" name="Google Shape;388;p12"/>
              <p:cNvCxnSpPr>
                <a:stCxn id="382" idx="2"/>
                <a:endCxn id="383" idx="1"/>
              </p:cNvCxnSpPr>
              <p:nvPr/>
            </p:nvCxnSpPr>
            <p:spPr>
              <a:xfrm flipH="1" rot="-5400000">
                <a:off x="2376098" y="5047158"/>
                <a:ext cx="374400" cy="133500"/>
              </a:xfrm>
              <a:prstGeom prst="bentConnector2">
                <a:avLst/>
              </a:prstGeom>
              <a:noFill/>
              <a:ln cap="flat" cmpd="sng" w="9525">
                <a:solidFill>
                  <a:srgbClr val="000000"/>
                </a:solidFill>
                <a:prstDash val="solid"/>
                <a:round/>
                <a:headEnd len="sm" w="sm" type="none"/>
                <a:tailEnd len="sm" w="sm" type="none"/>
              </a:ln>
            </p:spPr>
          </p:cxnSp>
        </p:grpSp>
        <p:sp>
          <p:nvSpPr>
            <p:cNvPr id="389" name="Google Shape;389;p12"/>
            <p:cNvSpPr txBox="1"/>
            <p:nvPr/>
          </p:nvSpPr>
          <p:spPr>
            <a:xfrm>
              <a:off x="5902036" y="5518371"/>
              <a:ext cx="4809810"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000000"/>
                  </a:solidFill>
                  <a:latin typeface="Arial"/>
                  <a:ea typeface="Arial"/>
                  <a:cs typeface="Arial"/>
                  <a:sym typeface="Arial"/>
                </a:rPr>
                <a:t>Có cấu trúc → Home/Room1/Humidity/2014-09-04/11am</a:t>
              </a:r>
              <a:endParaRPr/>
            </a:p>
            <a:p>
              <a:pPr indent="0" lvl="0" marL="0" marR="0" rtl="0" algn="l">
                <a:spcBef>
                  <a:spcPts val="0"/>
                </a:spcBef>
                <a:spcAft>
                  <a:spcPts val="0"/>
                </a:spcAft>
                <a:buNone/>
              </a:pPr>
              <a:r>
                <a:rPr lang="en-US" sz="1300">
                  <a:solidFill>
                    <a:srgbClr val="000000"/>
                  </a:solidFill>
                  <a:latin typeface="Arial"/>
                  <a:ea typeface="Arial"/>
                  <a:cs typeface="Arial"/>
                  <a:sym typeface="Arial"/>
                </a:rPr>
                <a:t>Phi cấu trúc → inst1bc3d</a:t>
              </a:r>
              <a:endParaRPr sz="1300">
                <a:solidFill>
                  <a:srgbClr val="000000"/>
                </a:solidFill>
                <a:latin typeface="Arial"/>
                <a:ea typeface="Arial"/>
                <a:cs typeface="Arial"/>
                <a:sym typeface="Arial"/>
              </a:endParaRPr>
            </a:p>
          </p:txBody>
        </p:sp>
        <p:sp>
          <p:nvSpPr>
            <p:cNvPr id="390" name="Google Shape;390;p12"/>
            <p:cNvSpPr/>
            <p:nvPr/>
          </p:nvSpPr>
          <p:spPr>
            <a:xfrm>
              <a:off x="5496709" y="5630855"/>
              <a:ext cx="405327" cy="267476"/>
            </a:xfrm>
            <a:prstGeom prst="rightArrow">
              <a:avLst>
                <a:gd fmla="val 50000" name="adj1"/>
                <a:gd fmla="val 50000"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grpSp>
        <p:nvGrpSpPr>
          <p:cNvPr id="391" name="Google Shape;391;p12"/>
          <p:cNvGrpSpPr/>
          <p:nvPr/>
        </p:nvGrpSpPr>
        <p:grpSpPr>
          <a:xfrm>
            <a:off x="558800" y="2594060"/>
            <a:ext cx="8785225" cy="596680"/>
            <a:chOff x="558800" y="2232686"/>
            <a:chExt cx="8785225" cy="596680"/>
          </a:xfrm>
        </p:grpSpPr>
        <p:grpSp>
          <p:nvGrpSpPr>
            <p:cNvPr id="392" name="Google Shape;392;p12"/>
            <p:cNvGrpSpPr/>
            <p:nvPr/>
          </p:nvGrpSpPr>
          <p:grpSpPr>
            <a:xfrm>
              <a:off x="558800" y="2232686"/>
              <a:ext cx="8785225" cy="215444"/>
              <a:chOff x="1027113" y="2045625"/>
              <a:chExt cx="8785225" cy="215444"/>
            </a:xfrm>
          </p:grpSpPr>
          <p:sp>
            <p:nvSpPr>
              <p:cNvPr id="393" name="Google Shape;393;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4" name="Google Shape;394;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định địa chỉ không phân cấp</a:t>
                </a:r>
                <a:endParaRPr/>
              </a:p>
            </p:txBody>
          </p:sp>
        </p:grpSp>
        <p:sp>
          <p:nvSpPr>
            <p:cNvPr id="395" name="Google Shape;395;p12"/>
            <p:cNvSpPr/>
            <p:nvPr/>
          </p:nvSpPr>
          <p:spPr>
            <a:xfrm>
              <a:off x="711200" y="248390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tài nguyên phi cấu trúc (địa chỉ)</a:t>
              </a:r>
              <a:endParaRPr/>
            </a:p>
          </p:txBody>
        </p:sp>
      </p:grpSp>
      <p:grpSp>
        <p:nvGrpSpPr>
          <p:cNvPr id="396" name="Google Shape;396;p12"/>
          <p:cNvGrpSpPr/>
          <p:nvPr/>
        </p:nvGrpSpPr>
        <p:grpSpPr>
          <a:xfrm>
            <a:off x="416128" y="447433"/>
            <a:ext cx="9051872" cy="276999"/>
            <a:chOff x="416128" y="447433"/>
            <a:chExt cx="9051872" cy="276999"/>
          </a:xfrm>
        </p:grpSpPr>
        <p:sp>
          <p:nvSpPr>
            <p:cNvPr id="397" name="Google Shape;397;p1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98" name="Google Shape;398;p1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399" name="Google Shape;399;p12"/>
          <p:cNvSpPr/>
          <p:nvPr/>
        </p:nvSpPr>
        <p:spPr>
          <a:xfrm>
            <a:off x="732104" y="216536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tài nguyên có cấu trúc (địa chỉ)</a:t>
            </a:r>
            <a:endParaRPr/>
          </a:p>
        </p:txBody>
      </p:sp>
      <p:grpSp>
        <p:nvGrpSpPr>
          <p:cNvPr id="400" name="Google Shape;400;p12"/>
          <p:cNvGrpSpPr/>
          <p:nvPr/>
        </p:nvGrpSpPr>
        <p:grpSpPr>
          <a:xfrm>
            <a:off x="558800" y="1915298"/>
            <a:ext cx="8785225" cy="215444"/>
            <a:chOff x="1027113" y="2045625"/>
            <a:chExt cx="8785225" cy="215444"/>
          </a:xfrm>
        </p:grpSpPr>
        <p:sp>
          <p:nvSpPr>
            <p:cNvPr id="401" name="Google Shape;401;p1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 name="Google Shape;402;p1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định địa chỉ phân cấp</a:t>
              </a:r>
              <a:endParaRPr/>
            </a:p>
          </p:txBody>
        </p:sp>
      </p:grpSp>
      <p:sp>
        <p:nvSpPr>
          <p:cNvPr id="403" name="Google Shape;403;p1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Sơ đồ định địa chỉ</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grpSp>
        <p:nvGrpSpPr>
          <p:cNvPr id="3427" name="Google Shape;3427;p120"/>
          <p:cNvGrpSpPr/>
          <p:nvPr/>
        </p:nvGrpSpPr>
        <p:grpSpPr>
          <a:xfrm>
            <a:off x="558800" y="1847715"/>
            <a:ext cx="8785225" cy="646331"/>
            <a:chOff x="1027113" y="2045625"/>
            <a:chExt cx="8785225" cy="646331"/>
          </a:xfrm>
        </p:grpSpPr>
        <p:sp>
          <p:nvSpPr>
            <p:cNvPr id="3428" name="Google Shape;3428;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29" name="Google Shape;3429;p120"/>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Hầu hết đối tượng kết nối với openHAB được gọi là thiết bị. Kho thiết bị lưu trữ thông tin về thiết bị. Ví dụ, đèn phải có khả năng lưu trữ thông tin trạng thái bật/tắt đồng thời hiển thị thông tin trạng thái khi người dùng điều khiển hoặc yêu cầu.</a:t>
              </a:r>
              <a:endParaRPr/>
            </a:p>
          </p:txBody>
        </p:sp>
      </p:grpSp>
      <p:grpSp>
        <p:nvGrpSpPr>
          <p:cNvPr id="3430" name="Google Shape;3430;p120"/>
          <p:cNvGrpSpPr/>
          <p:nvPr/>
        </p:nvGrpSpPr>
        <p:grpSpPr>
          <a:xfrm>
            <a:off x="558800" y="2616972"/>
            <a:ext cx="8785225" cy="430887"/>
            <a:chOff x="1027113" y="2045625"/>
            <a:chExt cx="8785225" cy="430887"/>
          </a:xfrm>
        </p:grpSpPr>
        <p:sp>
          <p:nvSpPr>
            <p:cNvPr id="3431" name="Google Shape;3431;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2" name="Google Shape;3432;p120"/>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Ngoài ra, công cụ thực thi theo logic tự động hóa của openHAB cho phép thực hiện chức năng tự động hóa dựa trên trạng thái hiện tại của thiết bị theo các quy tắc và tập lệnh có sẵn.</a:t>
              </a:r>
              <a:endParaRPr/>
            </a:p>
          </p:txBody>
        </p:sp>
      </p:grpSp>
      <p:grpSp>
        <p:nvGrpSpPr>
          <p:cNvPr id="3433" name="Google Shape;3433;p120"/>
          <p:cNvGrpSpPr/>
          <p:nvPr/>
        </p:nvGrpSpPr>
        <p:grpSpPr>
          <a:xfrm>
            <a:off x="558800" y="3139487"/>
            <a:ext cx="8785225" cy="215444"/>
            <a:chOff x="1027113" y="2045625"/>
            <a:chExt cx="8785225" cy="215444"/>
          </a:xfrm>
        </p:grpSpPr>
        <p:sp>
          <p:nvSpPr>
            <p:cNvPr id="3434" name="Google Shape;3434;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5" name="Google Shape;3435;p12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Chương trình công cụ thiết kế cho phép chỉnh sửa tệp cấu hình bao gồm quy tắc tự động hóa.</a:t>
              </a:r>
              <a:endParaRPr/>
            </a:p>
          </p:txBody>
        </p:sp>
      </p:grpSp>
      <p:grpSp>
        <p:nvGrpSpPr>
          <p:cNvPr id="3436" name="Google Shape;3436;p120"/>
          <p:cNvGrpSpPr/>
          <p:nvPr/>
        </p:nvGrpSpPr>
        <p:grpSpPr>
          <a:xfrm>
            <a:off x="558800" y="3444287"/>
            <a:ext cx="8785225" cy="646331"/>
            <a:chOff x="1027113" y="2045625"/>
            <a:chExt cx="8785225" cy="646331"/>
          </a:xfrm>
        </p:grpSpPr>
        <p:sp>
          <p:nvSpPr>
            <p:cNvPr id="3437" name="Google Shape;3437;p1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8" name="Google Shape;3438;p120"/>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openHAB cung cấp cấu hình văn bản điển hình cho giao diện người dùng gọi là Sơ đồ trang. Trên Sơ đồ trang, các công cụ tiện ích xác định từng giao diện người dùng và nội dung được tổng hợp theo cấu trúc dạng cây đồng thời công cụ tiện ích hiển thị thông tin trạng thái liên quan đến các thiết bị.</a:t>
              </a:r>
              <a:endParaRPr/>
            </a:p>
          </p:txBody>
        </p:sp>
      </p:grpSp>
      <p:grpSp>
        <p:nvGrpSpPr>
          <p:cNvPr id="3439" name="Google Shape;3439;p120"/>
          <p:cNvGrpSpPr/>
          <p:nvPr/>
        </p:nvGrpSpPr>
        <p:grpSpPr>
          <a:xfrm>
            <a:off x="416128" y="447433"/>
            <a:ext cx="9051872" cy="276999"/>
            <a:chOff x="416128" y="447433"/>
            <a:chExt cx="9051872" cy="276999"/>
          </a:xfrm>
        </p:grpSpPr>
        <p:sp>
          <p:nvSpPr>
            <p:cNvPr id="3440" name="Google Shape;3440;p12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41" name="Google Shape;3441;p12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42" name="Google Shape;3442;p1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a:t>
            </a:r>
            <a:endParaRPr sz="2400">
              <a:solidFill>
                <a:srgbClr val="0C0C0C"/>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grpSp>
        <p:nvGrpSpPr>
          <p:cNvPr id="3448" name="Google Shape;3448;p121"/>
          <p:cNvGrpSpPr/>
          <p:nvPr/>
        </p:nvGrpSpPr>
        <p:grpSpPr>
          <a:xfrm>
            <a:off x="416128" y="447433"/>
            <a:ext cx="9051872" cy="276999"/>
            <a:chOff x="416128" y="447433"/>
            <a:chExt cx="9051872" cy="276999"/>
          </a:xfrm>
        </p:grpSpPr>
        <p:sp>
          <p:nvSpPr>
            <p:cNvPr id="3449" name="Google Shape;3449;p12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50" name="Google Shape;3450;p12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51" name="Google Shape;3451;p121"/>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ví dụ về ứng dụng phần mềm</a:t>
            </a:r>
            <a:endParaRPr sz="2400">
              <a:solidFill>
                <a:srgbClr val="0C0C0C"/>
              </a:solidFill>
              <a:latin typeface="Arial"/>
              <a:ea typeface="Arial"/>
              <a:cs typeface="Arial"/>
              <a:sym typeface="Arial"/>
            </a:endParaRPr>
          </a:p>
        </p:txBody>
      </p:sp>
      <p:grpSp>
        <p:nvGrpSpPr>
          <p:cNvPr id="3452" name="Google Shape;3452;p121"/>
          <p:cNvGrpSpPr/>
          <p:nvPr/>
        </p:nvGrpSpPr>
        <p:grpSpPr>
          <a:xfrm>
            <a:off x="463015" y="2582971"/>
            <a:ext cx="9004986" cy="2251119"/>
            <a:chOff x="615328" y="2758817"/>
            <a:chExt cx="9358603" cy="2339518"/>
          </a:xfrm>
        </p:grpSpPr>
        <p:sp>
          <p:nvSpPr>
            <p:cNvPr id="3453" name="Google Shape;3453;p121"/>
            <p:cNvSpPr txBox="1"/>
            <p:nvPr/>
          </p:nvSpPr>
          <p:spPr>
            <a:xfrm>
              <a:off x="615328" y="4605892"/>
              <a:ext cx="2751344"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Sprinklers, pumps, lights, cistern levels etc.</a:t>
              </a:r>
              <a:endParaRPr/>
            </a:p>
          </p:txBody>
        </p:sp>
        <p:pic>
          <p:nvPicPr>
            <p:cNvPr id="3454" name="Google Shape;3454;p121"/>
            <p:cNvPicPr preferRelativeResize="0"/>
            <p:nvPr/>
          </p:nvPicPr>
          <p:blipFill rotWithShape="1">
            <a:blip r:embed="rId3">
              <a:alphaModFix/>
            </a:blip>
            <a:srcRect b="0" l="0" r="0" t="0"/>
            <a:stretch/>
          </p:blipFill>
          <p:spPr>
            <a:xfrm>
              <a:off x="615328" y="2758817"/>
              <a:ext cx="2751344" cy="1815716"/>
            </a:xfrm>
            <a:prstGeom prst="rect">
              <a:avLst/>
            </a:prstGeom>
            <a:noFill/>
            <a:ln cap="flat" cmpd="sng" w="9525">
              <a:solidFill>
                <a:srgbClr val="BFBFBF"/>
              </a:solidFill>
              <a:prstDash val="solid"/>
              <a:round/>
              <a:headEnd len="sm" w="sm" type="none"/>
              <a:tailEnd len="sm" w="sm" type="none"/>
            </a:ln>
          </p:spPr>
        </p:pic>
        <p:sp>
          <p:nvSpPr>
            <p:cNvPr id="3455" name="Google Shape;3455;p121"/>
            <p:cNvSpPr txBox="1"/>
            <p:nvPr/>
          </p:nvSpPr>
          <p:spPr>
            <a:xfrm>
              <a:off x="3366672" y="4626439"/>
              <a:ext cx="3255664" cy="3280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AVM Home Automation Binding</a:t>
              </a:r>
              <a:endParaRPr/>
            </a:p>
          </p:txBody>
        </p:sp>
        <p:pic>
          <p:nvPicPr>
            <p:cNvPr id="3456" name="Google Shape;3456;p121"/>
            <p:cNvPicPr preferRelativeResize="0"/>
            <p:nvPr/>
          </p:nvPicPr>
          <p:blipFill rotWithShape="1">
            <a:blip r:embed="rId4">
              <a:alphaModFix/>
            </a:blip>
            <a:srcRect b="0" l="0" r="0" t="0"/>
            <a:stretch/>
          </p:blipFill>
          <p:spPr>
            <a:xfrm>
              <a:off x="3490780" y="2758817"/>
              <a:ext cx="3255664" cy="1815716"/>
            </a:xfrm>
            <a:prstGeom prst="rect">
              <a:avLst/>
            </a:prstGeom>
            <a:noFill/>
            <a:ln cap="flat" cmpd="sng" w="9525">
              <a:solidFill>
                <a:srgbClr val="BFBFBF"/>
              </a:solidFill>
              <a:prstDash val="solid"/>
              <a:round/>
              <a:headEnd len="sm" w="sm" type="none"/>
              <a:tailEnd len="sm" w="sm" type="none"/>
            </a:ln>
          </p:spPr>
        </p:pic>
        <p:grpSp>
          <p:nvGrpSpPr>
            <p:cNvPr id="3457" name="Google Shape;3457;p121"/>
            <p:cNvGrpSpPr/>
            <p:nvPr/>
          </p:nvGrpSpPr>
          <p:grpSpPr>
            <a:xfrm>
              <a:off x="6870552" y="2760230"/>
              <a:ext cx="3103379" cy="2158597"/>
              <a:chOff x="3413817" y="4368780"/>
              <a:chExt cx="3103379" cy="2158597"/>
            </a:xfrm>
          </p:grpSpPr>
          <p:sp>
            <p:nvSpPr>
              <p:cNvPr id="3458" name="Google Shape;3458;p121"/>
              <p:cNvSpPr/>
              <p:nvPr/>
            </p:nvSpPr>
            <p:spPr>
              <a:xfrm>
                <a:off x="3413817" y="4368780"/>
                <a:ext cx="3103379" cy="1815716"/>
              </a:xfrm>
              <a:prstGeom prst="rect">
                <a:avLst/>
              </a:prstGeom>
              <a:blipFill rotWithShape="1">
                <a:blip r:embed="rId5">
                  <a:alphaModFix/>
                </a:blip>
                <a:stretch>
                  <a:fillRect b="0" l="-6245" r="-674" t="-2907"/>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9" name="Google Shape;3459;p121"/>
              <p:cNvSpPr txBox="1"/>
              <p:nvPr/>
            </p:nvSpPr>
            <p:spPr>
              <a:xfrm>
                <a:off x="4290056" y="6234989"/>
                <a:ext cx="1350899"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Raspberry Pi</a:t>
                </a:r>
                <a:endParaRPr/>
              </a:p>
            </p:txBody>
          </p:sp>
        </p:gr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pic>
        <p:nvPicPr>
          <p:cNvPr id="3465" name="Google Shape;3465;p122"/>
          <p:cNvPicPr preferRelativeResize="0"/>
          <p:nvPr/>
        </p:nvPicPr>
        <p:blipFill rotWithShape="1">
          <a:blip r:embed="rId3">
            <a:alphaModFix/>
          </a:blip>
          <a:srcRect b="0" l="0" r="0" t="0"/>
          <a:stretch/>
        </p:blipFill>
        <p:spPr>
          <a:xfrm>
            <a:off x="1529813" y="1909090"/>
            <a:ext cx="6872801" cy="4225010"/>
          </a:xfrm>
          <a:prstGeom prst="rect">
            <a:avLst/>
          </a:prstGeom>
          <a:noFill/>
          <a:ln>
            <a:noFill/>
          </a:ln>
        </p:spPr>
      </p:pic>
      <p:grpSp>
        <p:nvGrpSpPr>
          <p:cNvPr id="3466" name="Google Shape;3466;p122"/>
          <p:cNvGrpSpPr/>
          <p:nvPr/>
        </p:nvGrpSpPr>
        <p:grpSpPr>
          <a:xfrm>
            <a:off x="416128" y="447433"/>
            <a:ext cx="9051872" cy="276999"/>
            <a:chOff x="416128" y="447433"/>
            <a:chExt cx="9051872" cy="276999"/>
          </a:xfrm>
        </p:grpSpPr>
        <p:sp>
          <p:nvSpPr>
            <p:cNvPr id="3467" name="Google Shape;3467;p12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68" name="Google Shape;3468;p12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69" name="Google Shape;3469;p122"/>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Giao diện người dùng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grpSp>
        <p:nvGrpSpPr>
          <p:cNvPr id="3475" name="Google Shape;3475;p123"/>
          <p:cNvGrpSpPr/>
          <p:nvPr/>
        </p:nvGrpSpPr>
        <p:grpSpPr>
          <a:xfrm>
            <a:off x="558800" y="1875624"/>
            <a:ext cx="8785225" cy="215444"/>
            <a:chOff x="558800" y="2232686"/>
            <a:chExt cx="8785225" cy="215444"/>
          </a:xfrm>
        </p:grpSpPr>
        <p:sp>
          <p:nvSpPr>
            <p:cNvPr id="3476" name="Google Shape;3476;p12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77" name="Google Shape;3477;p123"/>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Nhà thông minh Raspberry Pi với OpenHAB2</a:t>
              </a:r>
              <a:endParaRPr/>
            </a:p>
          </p:txBody>
        </p:sp>
      </p:grpSp>
      <p:grpSp>
        <p:nvGrpSpPr>
          <p:cNvPr id="3478" name="Google Shape;3478;p123"/>
          <p:cNvGrpSpPr/>
          <p:nvPr/>
        </p:nvGrpSpPr>
        <p:grpSpPr>
          <a:xfrm>
            <a:off x="1577627" y="2078573"/>
            <a:ext cx="6827233" cy="4198781"/>
            <a:chOff x="2237047" y="2701152"/>
            <a:chExt cx="5436351" cy="3343382"/>
          </a:xfrm>
        </p:grpSpPr>
        <p:pic>
          <p:nvPicPr>
            <p:cNvPr descr="openHABì ëí ì´ë¯¸ì§ ê²ìê²°ê³¼" id="3479" name="Google Shape;3479;p123"/>
            <p:cNvPicPr preferRelativeResize="0"/>
            <p:nvPr/>
          </p:nvPicPr>
          <p:blipFill rotWithShape="1">
            <a:blip r:embed="rId3">
              <a:alphaModFix/>
            </a:blip>
            <a:srcRect b="3568" l="0" r="0" t="0"/>
            <a:stretch/>
          </p:blipFill>
          <p:spPr>
            <a:xfrm>
              <a:off x="2237047" y="2730502"/>
              <a:ext cx="5428731" cy="3166987"/>
            </a:xfrm>
            <a:prstGeom prst="rect">
              <a:avLst/>
            </a:prstGeom>
            <a:noFill/>
            <a:ln>
              <a:noFill/>
            </a:ln>
          </p:spPr>
        </p:pic>
        <p:sp>
          <p:nvSpPr>
            <p:cNvPr id="3480" name="Google Shape;3480;p123"/>
            <p:cNvSpPr/>
            <p:nvPr/>
          </p:nvSpPr>
          <p:spPr>
            <a:xfrm>
              <a:off x="2642773" y="5682045"/>
              <a:ext cx="659227" cy="14704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Sự vật</a:t>
              </a:r>
              <a:endParaRPr sz="1200">
                <a:solidFill>
                  <a:srgbClr val="193EB0"/>
                </a:solidFill>
                <a:latin typeface="Arial"/>
                <a:ea typeface="Arial"/>
                <a:cs typeface="Arial"/>
                <a:sym typeface="Arial"/>
              </a:endParaRPr>
            </a:p>
          </p:txBody>
        </p:sp>
        <p:sp>
          <p:nvSpPr>
            <p:cNvPr id="3481" name="Google Shape;3481;p123"/>
            <p:cNvSpPr/>
            <p:nvPr/>
          </p:nvSpPr>
          <p:spPr>
            <a:xfrm>
              <a:off x="5120746" y="5897489"/>
              <a:ext cx="2107027" cy="147045"/>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Trình duyệt web</a:t>
              </a:r>
              <a:endParaRPr/>
            </a:p>
          </p:txBody>
        </p:sp>
        <p:sp>
          <p:nvSpPr>
            <p:cNvPr id="3482" name="Google Shape;3482;p123"/>
            <p:cNvSpPr/>
            <p:nvPr/>
          </p:nvSpPr>
          <p:spPr>
            <a:xfrm>
              <a:off x="3672896" y="4887871"/>
              <a:ext cx="1035786" cy="184666"/>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FF0000"/>
                  </a:solidFill>
                  <a:latin typeface="Arial"/>
                  <a:ea typeface="Arial"/>
                  <a:cs typeface="Arial"/>
                  <a:sym typeface="Arial"/>
                </a:rPr>
                <a:t>Raspberry Pi</a:t>
              </a:r>
              <a:endParaRPr/>
            </a:p>
          </p:txBody>
        </p:sp>
        <p:sp>
          <p:nvSpPr>
            <p:cNvPr id="3483" name="Google Shape;3483;p123"/>
            <p:cNvSpPr/>
            <p:nvPr/>
          </p:nvSpPr>
          <p:spPr>
            <a:xfrm>
              <a:off x="4550833" y="2701152"/>
              <a:ext cx="1287144" cy="8082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84" name="Google Shape;3484;p123"/>
            <p:cNvGrpSpPr/>
            <p:nvPr/>
          </p:nvGrpSpPr>
          <p:grpSpPr>
            <a:xfrm>
              <a:off x="4533899" y="2730502"/>
              <a:ext cx="1287144" cy="722406"/>
              <a:chOff x="3208656" y="2460828"/>
              <a:chExt cx="1287144" cy="722406"/>
            </a:xfrm>
          </p:grpSpPr>
          <p:sp>
            <p:nvSpPr>
              <p:cNvPr id="3485" name="Google Shape;3485;p123"/>
              <p:cNvSpPr/>
              <p:nvPr/>
            </p:nvSpPr>
            <p:spPr>
              <a:xfrm>
                <a:off x="3208656" y="2460828"/>
                <a:ext cx="1287144" cy="722406"/>
              </a:xfrm>
              <a:custGeom>
                <a:rect b="b" l="l" r="r" t="t"/>
                <a:pathLst>
                  <a:path extrusionOk="0" h="671581" w="1196204">
                    <a:moveTo>
                      <a:pt x="721553" y="0"/>
                    </a:moveTo>
                    <a:cubicBezTo>
                      <a:pt x="837472" y="0"/>
                      <a:pt x="937060" y="69923"/>
                      <a:pt x="980217" y="169988"/>
                    </a:cubicBezTo>
                    <a:cubicBezTo>
                      <a:pt x="1102453" y="186775"/>
                      <a:pt x="1196204" y="291908"/>
                      <a:pt x="1196204" y="418937"/>
                    </a:cubicBezTo>
                    <a:cubicBezTo>
                      <a:pt x="1196204" y="548609"/>
                      <a:pt x="1098511" y="655464"/>
                      <a:pt x="972566" y="668657"/>
                    </a:cubicBezTo>
                    <a:lnTo>
                      <a:pt x="972566" y="671581"/>
                    </a:lnTo>
                    <a:lnTo>
                      <a:pt x="943560" y="671581"/>
                    </a:lnTo>
                    <a:lnTo>
                      <a:pt x="206130" y="671581"/>
                    </a:lnTo>
                    <a:lnTo>
                      <a:pt x="206130" y="671581"/>
                    </a:lnTo>
                    <a:cubicBezTo>
                      <a:pt x="206130" y="671581"/>
                      <a:pt x="206130" y="671581"/>
                      <a:pt x="206129" y="671581"/>
                    </a:cubicBezTo>
                    <a:cubicBezTo>
                      <a:pt x="92287" y="671581"/>
                      <a:pt x="0" y="579294"/>
                      <a:pt x="0" y="465452"/>
                    </a:cubicBezTo>
                    <a:cubicBezTo>
                      <a:pt x="0" y="351610"/>
                      <a:pt x="92287" y="259323"/>
                      <a:pt x="206129" y="259323"/>
                    </a:cubicBezTo>
                    <a:lnTo>
                      <a:pt x="240537" y="262792"/>
                    </a:lnTo>
                    <a:cubicBezTo>
                      <a:pt x="262640" y="173626"/>
                      <a:pt x="343380" y="107863"/>
                      <a:pt x="439480" y="107863"/>
                    </a:cubicBezTo>
                    <a:cubicBezTo>
                      <a:pt x="458582" y="107863"/>
                      <a:pt x="477078" y="110461"/>
                      <a:pt x="494389" y="116200"/>
                    </a:cubicBezTo>
                    <a:cubicBezTo>
                      <a:pt x="545045" y="45565"/>
                      <a:pt x="627978" y="0"/>
                      <a:pt x="721553" y="0"/>
                    </a:cubicBezTo>
                    <a:close/>
                  </a:path>
                </a:pathLst>
              </a:custGeom>
              <a:gradFill>
                <a:gsLst>
                  <a:gs pos="0">
                    <a:srgbClr val="D8D8D8"/>
                  </a:gs>
                  <a:gs pos="100000">
                    <a:schemeClr val="lt1"/>
                  </a:gs>
                </a:gsLst>
                <a:lin ang="2700000" scaled="0"/>
              </a:gra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23">
                  <a:solidFill>
                    <a:schemeClr val="lt1"/>
                  </a:solidFill>
                  <a:latin typeface="Malgun Gothic"/>
                  <a:ea typeface="Malgun Gothic"/>
                  <a:cs typeface="Malgun Gothic"/>
                  <a:sym typeface="Malgun Gothic"/>
                </a:endParaRPr>
              </a:p>
            </p:txBody>
          </p:sp>
          <p:sp>
            <p:nvSpPr>
              <p:cNvPr id="3486" name="Google Shape;3486;p123"/>
              <p:cNvSpPr/>
              <p:nvPr/>
            </p:nvSpPr>
            <p:spPr>
              <a:xfrm>
                <a:off x="3563567" y="2818390"/>
                <a:ext cx="577321" cy="14704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200">
                    <a:solidFill>
                      <a:srgbClr val="193EB0"/>
                    </a:solidFill>
                    <a:latin typeface="Arial"/>
                    <a:ea typeface="Arial"/>
                    <a:cs typeface="Arial"/>
                    <a:sym typeface="Arial"/>
                  </a:rPr>
                  <a:t>Đám mây</a:t>
                </a:r>
                <a:endParaRPr sz="1200">
                  <a:solidFill>
                    <a:srgbClr val="193EB0"/>
                  </a:solidFill>
                  <a:latin typeface="Arial"/>
                  <a:ea typeface="Arial"/>
                  <a:cs typeface="Arial"/>
                  <a:sym typeface="Arial"/>
                </a:endParaRPr>
              </a:p>
            </p:txBody>
          </p:sp>
        </p:grpSp>
        <p:sp>
          <p:nvSpPr>
            <p:cNvPr id="3487" name="Google Shape;3487;p123"/>
            <p:cNvSpPr/>
            <p:nvPr/>
          </p:nvSpPr>
          <p:spPr>
            <a:xfrm>
              <a:off x="6454140" y="2744788"/>
              <a:ext cx="883920" cy="16594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488" name="Google Shape;3488;p123"/>
            <p:cNvGrpSpPr/>
            <p:nvPr/>
          </p:nvGrpSpPr>
          <p:grpSpPr>
            <a:xfrm>
              <a:off x="6183574" y="2787907"/>
              <a:ext cx="1489824" cy="1489824"/>
              <a:chOff x="7976293" y="4078669"/>
              <a:chExt cx="1125334" cy="1125334"/>
            </a:xfrm>
          </p:grpSpPr>
          <p:pic>
            <p:nvPicPr>
              <p:cNvPr descr="갤럭시 S10 5G 크라운 실버 정면" id="3489" name="Google Shape;3489;p123"/>
              <p:cNvPicPr preferRelativeResize="0"/>
              <p:nvPr/>
            </p:nvPicPr>
            <p:blipFill rotWithShape="1">
              <a:blip r:embed="rId4">
                <a:alphaModFix/>
              </a:blip>
              <a:srcRect b="0" l="0" r="0" t="0"/>
              <a:stretch/>
            </p:blipFill>
            <p:spPr>
              <a:xfrm>
                <a:off x="7976293" y="4078669"/>
                <a:ext cx="1125334" cy="1125334"/>
              </a:xfrm>
              <a:prstGeom prst="rect">
                <a:avLst/>
              </a:prstGeom>
              <a:noFill/>
              <a:ln>
                <a:noFill/>
              </a:ln>
            </p:spPr>
          </p:pic>
          <p:grpSp>
            <p:nvGrpSpPr>
              <p:cNvPr id="3490" name="Google Shape;3490;p123"/>
              <p:cNvGrpSpPr/>
              <p:nvPr/>
            </p:nvGrpSpPr>
            <p:grpSpPr>
              <a:xfrm>
                <a:off x="8509031" y="4197350"/>
                <a:ext cx="419069" cy="881537"/>
                <a:chOff x="8512206" y="4190760"/>
                <a:chExt cx="418653" cy="914880"/>
              </a:xfrm>
            </p:grpSpPr>
            <p:pic>
              <p:nvPicPr>
                <p:cNvPr descr="openHABì ëí ì´ë¯¸ì§ ê²ìê²°ê³¼" id="3491" name="Google Shape;3491;p123"/>
                <p:cNvPicPr preferRelativeResize="0"/>
                <p:nvPr/>
              </p:nvPicPr>
              <p:blipFill rotWithShape="1">
                <a:blip r:embed="rId5">
                  <a:alphaModFix/>
                </a:blip>
                <a:srcRect b="57518" l="78281" r="8337" t="7318"/>
                <a:stretch/>
              </p:blipFill>
              <p:spPr>
                <a:xfrm>
                  <a:off x="8512206" y="4190760"/>
                  <a:ext cx="418653" cy="665608"/>
                </a:xfrm>
                <a:prstGeom prst="rect">
                  <a:avLst/>
                </a:prstGeom>
                <a:noFill/>
                <a:ln>
                  <a:noFill/>
                </a:ln>
              </p:spPr>
            </p:pic>
            <p:pic>
              <p:nvPicPr>
                <p:cNvPr descr="openHABì ëí ì´ë¯¸ì§ ê²ìê²°ê³¼" id="3492" name="Google Shape;3492;p123"/>
                <p:cNvPicPr preferRelativeResize="0"/>
                <p:nvPr/>
              </p:nvPicPr>
              <p:blipFill rotWithShape="1">
                <a:blip r:embed="rId6">
                  <a:alphaModFix/>
                </a:blip>
                <a:srcRect b="61496" l="78281" r="8337" t="23756"/>
                <a:stretch/>
              </p:blipFill>
              <p:spPr>
                <a:xfrm>
                  <a:off x="8512206" y="4826485"/>
                  <a:ext cx="418653" cy="279155"/>
                </a:xfrm>
                <a:prstGeom prst="rect">
                  <a:avLst/>
                </a:prstGeom>
                <a:noFill/>
                <a:ln>
                  <a:noFill/>
                </a:ln>
              </p:spPr>
            </p:pic>
          </p:grpSp>
        </p:grpSp>
      </p:grpSp>
      <p:grpSp>
        <p:nvGrpSpPr>
          <p:cNvPr id="3493" name="Google Shape;3493;p123"/>
          <p:cNvGrpSpPr/>
          <p:nvPr/>
        </p:nvGrpSpPr>
        <p:grpSpPr>
          <a:xfrm>
            <a:off x="416128" y="447433"/>
            <a:ext cx="9051872" cy="276999"/>
            <a:chOff x="416128" y="447433"/>
            <a:chExt cx="9051872" cy="276999"/>
          </a:xfrm>
        </p:grpSpPr>
        <p:sp>
          <p:nvSpPr>
            <p:cNvPr id="3494" name="Google Shape;3494;p12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3.1. Tổng quan về OpenHAB</a:t>
              </a:r>
              <a:endParaRPr sz="1800">
                <a:solidFill>
                  <a:schemeClr val="lt1"/>
                </a:solidFill>
                <a:latin typeface="Arial"/>
                <a:ea typeface="Arial"/>
                <a:cs typeface="Arial"/>
                <a:sym typeface="Arial"/>
              </a:endParaRPr>
            </a:p>
          </p:txBody>
        </p:sp>
        <p:sp>
          <p:nvSpPr>
            <p:cNvPr id="3495" name="Google Shape;3495;p12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496" name="Google Shape;3496;p123"/>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Thành phần</a:t>
            </a:r>
            <a:endParaRPr sz="2400">
              <a:solidFill>
                <a:srgbClr val="0C0C0C"/>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124"/>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OpenHAB</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(Open Home Automation Bus)</a:t>
            </a:r>
            <a:endParaRPr/>
          </a:p>
        </p:txBody>
      </p:sp>
      <p:sp>
        <p:nvSpPr>
          <p:cNvPr id="3503" name="Google Shape;3503;p12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grpSp>
        <p:nvGrpSpPr>
          <p:cNvPr id="3504" name="Google Shape;3504;p124"/>
          <p:cNvGrpSpPr/>
          <p:nvPr/>
        </p:nvGrpSpPr>
        <p:grpSpPr>
          <a:xfrm>
            <a:off x="1051644" y="4437133"/>
            <a:ext cx="5702300" cy="278172"/>
            <a:chOff x="1051644" y="4437133"/>
            <a:chExt cx="5702300" cy="278172"/>
          </a:xfrm>
        </p:grpSpPr>
        <p:sp>
          <p:nvSpPr>
            <p:cNvPr id="3505" name="Google Shape;3505;p124"/>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OpenHAB</a:t>
              </a:r>
              <a:endParaRPr sz="1800">
                <a:solidFill>
                  <a:srgbClr val="A5A5A5"/>
                </a:solidFill>
                <a:latin typeface="Arial"/>
                <a:ea typeface="Arial"/>
                <a:cs typeface="Arial"/>
                <a:sym typeface="Arial"/>
              </a:endParaRPr>
            </a:p>
          </p:txBody>
        </p:sp>
        <p:sp>
          <p:nvSpPr>
            <p:cNvPr id="3506" name="Google Shape;3506;p124"/>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507" name="Google Shape;3507;p124"/>
          <p:cNvGrpSpPr/>
          <p:nvPr/>
        </p:nvGrpSpPr>
        <p:grpSpPr>
          <a:xfrm>
            <a:off x="1051644" y="4866967"/>
            <a:ext cx="5702300" cy="278172"/>
            <a:chOff x="1051644" y="4866967"/>
            <a:chExt cx="5702300" cy="278172"/>
          </a:xfrm>
        </p:grpSpPr>
        <p:sp>
          <p:nvSpPr>
            <p:cNvPr id="3508" name="Google Shape;3508;p124"/>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3.2. Cài đặt và chạy thử HAB</a:t>
              </a:r>
              <a:endParaRPr/>
            </a:p>
          </p:txBody>
        </p:sp>
        <p:sp>
          <p:nvSpPr>
            <p:cNvPr id="3509" name="Google Shape;3509;p124"/>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510" name="Google Shape;3510;p124"/>
          <p:cNvGrpSpPr/>
          <p:nvPr/>
        </p:nvGrpSpPr>
        <p:grpSpPr>
          <a:xfrm>
            <a:off x="1051644" y="5296801"/>
            <a:ext cx="5702300" cy="278172"/>
            <a:chOff x="1051644" y="4866967"/>
            <a:chExt cx="5702300" cy="278172"/>
          </a:xfrm>
        </p:grpSpPr>
        <p:sp>
          <p:nvSpPr>
            <p:cNvPr id="3511" name="Google Shape;3511;p124"/>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3.3. Định cấu hình OpenHAB để cài đặt MQTT Binding</a:t>
              </a:r>
              <a:endParaRPr/>
            </a:p>
          </p:txBody>
        </p:sp>
        <p:sp>
          <p:nvSpPr>
            <p:cNvPr id="3512" name="Google Shape;3512;p124"/>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grpSp>
        <p:nvGrpSpPr>
          <p:cNvPr id="3518" name="Google Shape;3518;p125"/>
          <p:cNvGrpSpPr/>
          <p:nvPr/>
        </p:nvGrpSpPr>
        <p:grpSpPr>
          <a:xfrm>
            <a:off x="558800" y="1873125"/>
            <a:ext cx="8785225" cy="215444"/>
            <a:chOff x="1027113" y="2045625"/>
            <a:chExt cx="8785225" cy="215444"/>
          </a:xfrm>
        </p:grpSpPr>
        <p:sp>
          <p:nvSpPr>
            <p:cNvPr id="3519" name="Google Shape;3519;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20" name="Google Shape;3520;p12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 bộ nhớ để tải xuống openHAB và Phần mềm bổ trợ</a:t>
              </a:r>
              <a:endParaRPr sz="1400">
                <a:solidFill>
                  <a:srgbClr val="262626"/>
                </a:solidFill>
                <a:latin typeface="Arial"/>
                <a:ea typeface="Arial"/>
                <a:cs typeface="Arial"/>
                <a:sym typeface="Arial"/>
              </a:endParaRPr>
            </a:p>
          </p:txBody>
        </p:sp>
      </p:grpSp>
      <p:grpSp>
        <p:nvGrpSpPr>
          <p:cNvPr id="3521" name="Google Shape;3521;p125"/>
          <p:cNvGrpSpPr/>
          <p:nvPr/>
        </p:nvGrpSpPr>
        <p:grpSpPr>
          <a:xfrm>
            <a:off x="558800" y="2194898"/>
            <a:ext cx="8785225" cy="215444"/>
            <a:chOff x="1027113" y="2045625"/>
            <a:chExt cx="8785225" cy="215444"/>
          </a:xfrm>
        </p:grpSpPr>
        <p:sp>
          <p:nvSpPr>
            <p:cNvPr id="3522" name="Google Shape;3522;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23" name="Google Shape;3523;p1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tệp openhab.list</a:t>
              </a:r>
              <a:endParaRPr sz="1400">
                <a:solidFill>
                  <a:srgbClr val="262626"/>
                </a:solidFill>
                <a:latin typeface="Arial"/>
                <a:ea typeface="Arial"/>
                <a:cs typeface="Arial"/>
                <a:sym typeface="Arial"/>
              </a:endParaRPr>
            </a:p>
          </p:txBody>
        </p:sp>
      </p:grpSp>
      <p:grpSp>
        <p:nvGrpSpPr>
          <p:cNvPr id="3524" name="Google Shape;3524;p125"/>
          <p:cNvGrpSpPr/>
          <p:nvPr/>
        </p:nvGrpSpPr>
        <p:grpSpPr>
          <a:xfrm>
            <a:off x="558800" y="2987646"/>
            <a:ext cx="8785225" cy="215444"/>
            <a:chOff x="1027113" y="2045625"/>
            <a:chExt cx="8785225" cy="215444"/>
          </a:xfrm>
        </p:grpSpPr>
        <p:sp>
          <p:nvSpPr>
            <p:cNvPr id="3525" name="Google Shape;3525;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26" name="Google Shape;3526;p1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Ghi nội dung dưới đây vào tệp openhab.list</a:t>
              </a:r>
              <a:endParaRPr/>
            </a:p>
          </p:txBody>
        </p:sp>
      </p:grpSp>
      <p:sp>
        <p:nvSpPr>
          <p:cNvPr id="3527" name="Google Shape;3527;p125"/>
          <p:cNvSpPr/>
          <p:nvPr/>
        </p:nvSpPr>
        <p:spPr>
          <a:xfrm>
            <a:off x="711201" y="2465918"/>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/etc/apt/sources.list.d/openhab.list</a:t>
            </a:r>
            <a:endParaRPr/>
          </a:p>
        </p:txBody>
      </p:sp>
      <p:sp>
        <p:nvSpPr>
          <p:cNvPr id="3528" name="Google Shape;3528;p125"/>
          <p:cNvSpPr/>
          <p:nvPr/>
        </p:nvSpPr>
        <p:spPr>
          <a:xfrm>
            <a:off x="711201" y="3264455"/>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deb http://repository-openhab.forge.cloudbees.com/release/1.6.2/apt-repo/ </a:t>
            </a:r>
            <a:endParaRPr/>
          </a:p>
        </p:txBody>
      </p:sp>
      <p:grpSp>
        <p:nvGrpSpPr>
          <p:cNvPr id="3529" name="Google Shape;3529;p125"/>
          <p:cNvGrpSpPr/>
          <p:nvPr/>
        </p:nvGrpSpPr>
        <p:grpSpPr>
          <a:xfrm>
            <a:off x="558800" y="3752432"/>
            <a:ext cx="8785225" cy="215444"/>
            <a:chOff x="1027113" y="2045625"/>
            <a:chExt cx="8785225" cy="215444"/>
          </a:xfrm>
        </p:grpSpPr>
        <p:sp>
          <p:nvSpPr>
            <p:cNvPr id="3530" name="Google Shape;3530;p1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31" name="Google Shape;3531;p1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OpenHAB và phần mềm bổ trợ</a:t>
              </a:r>
              <a:endParaRPr sz="1400">
                <a:solidFill>
                  <a:srgbClr val="262626"/>
                </a:solidFill>
                <a:latin typeface="Arial"/>
                <a:ea typeface="Arial"/>
                <a:cs typeface="Arial"/>
                <a:sym typeface="Arial"/>
              </a:endParaRPr>
            </a:p>
          </p:txBody>
        </p:sp>
      </p:grpSp>
      <p:sp>
        <p:nvSpPr>
          <p:cNvPr id="3532" name="Google Shape;3532;p125"/>
          <p:cNvSpPr/>
          <p:nvPr/>
        </p:nvSpPr>
        <p:spPr>
          <a:xfrm>
            <a:off x="711201" y="4029240"/>
            <a:ext cx="8632824" cy="91614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apt-get update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apt-get install openhab-runtime openhab-addon-binding-mqtt  openhab-addon-action-mail openhab-addon-binding-bluetooth openhab-  addon-binding-serial openhab-addon-binding-weather openhab-addon-  persistence-rrd4j</a:t>
            </a:r>
            <a:endParaRPr/>
          </a:p>
        </p:txBody>
      </p:sp>
      <p:grpSp>
        <p:nvGrpSpPr>
          <p:cNvPr id="3533" name="Google Shape;3533;p125"/>
          <p:cNvGrpSpPr/>
          <p:nvPr/>
        </p:nvGrpSpPr>
        <p:grpSpPr>
          <a:xfrm>
            <a:off x="416128" y="447433"/>
            <a:ext cx="9051872" cy="276999"/>
            <a:chOff x="416128" y="447433"/>
            <a:chExt cx="9051872" cy="276999"/>
          </a:xfrm>
        </p:grpSpPr>
        <p:sp>
          <p:nvSpPr>
            <p:cNvPr id="3534" name="Google Shape;3534;p12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35" name="Google Shape;3535;p12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36" name="Google Shape;3536;p125"/>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(1/4)</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grpSp>
        <p:nvGrpSpPr>
          <p:cNvPr id="3542" name="Google Shape;3542;p126"/>
          <p:cNvGrpSpPr/>
          <p:nvPr/>
        </p:nvGrpSpPr>
        <p:grpSpPr>
          <a:xfrm>
            <a:off x="558800" y="1876743"/>
            <a:ext cx="8785225" cy="215444"/>
            <a:chOff x="1027113" y="2045625"/>
            <a:chExt cx="8785225" cy="215444"/>
          </a:xfrm>
        </p:grpSpPr>
        <p:sp>
          <p:nvSpPr>
            <p:cNvPr id="3543" name="Google Shape;3543;p1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44" name="Google Shape;3544;p1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cấu hình OpenHAB bản thử nghiệm</a:t>
              </a:r>
              <a:endParaRPr/>
            </a:p>
          </p:txBody>
        </p:sp>
      </p:grpSp>
      <p:sp>
        <p:nvSpPr>
          <p:cNvPr id="3545" name="Google Shape;3545;p126"/>
          <p:cNvSpPr/>
          <p:nvPr/>
        </p:nvSpPr>
        <p:spPr>
          <a:xfrm>
            <a:off x="711200" y="209756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Lệnh tải xuống cấu hình của openHAB bản thử nghiệm</a:t>
            </a:r>
            <a:endParaRPr/>
          </a:p>
        </p:txBody>
      </p:sp>
      <p:grpSp>
        <p:nvGrpSpPr>
          <p:cNvPr id="3546" name="Google Shape;3546;p126"/>
          <p:cNvGrpSpPr/>
          <p:nvPr/>
        </p:nvGrpSpPr>
        <p:grpSpPr>
          <a:xfrm>
            <a:off x="558800" y="3766143"/>
            <a:ext cx="8785225" cy="1238156"/>
            <a:chOff x="558800" y="2232686"/>
            <a:chExt cx="8785225" cy="1238156"/>
          </a:xfrm>
        </p:grpSpPr>
        <p:grpSp>
          <p:nvGrpSpPr>
            <p:cNvPr id="3547" name="Google Shape;3547;p126"/>
            <p:cNvGrpSpPr/>
            <p:nvPr/>
          </p:nvGrpSpPr>
          <p:grpSpPr>
            <a:xfrm>
              <a:off x="558800" y="2232686"/>
              <a:ext cx="8785225" cy="215444"/>
              <a:chOff x="1027113" y="2045625"/>
              <a:chExt cx="8785225" cy="215444"/>
            </a:xfrm>
          </p:grpSpPr>
          <p:sp>
            <p:nvSpPr>
              <p:cNvPr id="3548" name="Google Shape;3548;p1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49" name="Google Shape;3549;p1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Áp dụng cấu hình Bản thử nghiệm</a:t>
                </a:r>
                <a:endParaRPr/>
              </a:p>
            </p:txBody>
          </p:sp>
        </p:grpSp>
        <p:sp>
          <p:nvSpPr>
            <p:cNvPr id="3550" name="Google Shape;3550;p126"/>
            <p:cNvSpPr/>
            <p:nvPr/>
          </p:nvSpPr>
          <p:spPr>
            <a:xfrm>
              <a:off x="711200" y="2448273"/>
              <a:ext cx="8632825" cy="102256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Giải nén Distribution-1.6.2-demo-configuration.zip</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thư mục phần mềm bổ trợ sang thư mục /usr/share/openhab</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thư mục cấu hình sang thư mục /etc/openhab</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Sao chép tệp openhab_default.cfg sang openhab.cfg</a:t>
              </a:r>
              <a:endParaRPr/>
            </a:p>
          </p:txBody>
        </p:sp>
      </p:grpSp>
      <p:sp>
        <p:nvSpPr>
          <p:cNvPr id="3551" name="Google Shape;3551;p126"/>
          <p:cNvSpPr/>
          <p:nvPr/>
        </p:nvSpPr>
        <p:spPr>
          <a:xfrm>
            <a:off x="711201" y="2440822"/>
            <a:ext cx="8632824" cy="1163221"/>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cd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mkdir openHAB_Demo</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cd openHAB_Demo</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wget https://github.com/openhab/openhab/releases/download/v1.6.2/distribution-1.6.2-demo-configuration.zip</a:t>
            </a:r>
            <a:endParaRPr/>
          </a:p>
        </p:txBody>
      </p:sp>
      <p:sp>
        <p:nvSpPr>
          <p:cNvPr id="3552" name="Google Shape;3552;p126"/>
          <p:cNvSpPr/>
          <p:nvPr/>
        </p:nvSpPr>
        <p:spPr>
          <a:xfrm>
            <a:off x="711201" y="4992317"/>
            <a:ext cx="8632824" cy="994962"/>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unzip distribution-1.6.2-demo-configuration.zip</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addons/ /usr/share/openhab/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configurations/ /etc/openhab/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/etc/openhab/configurations/openhab_default.cfg /etc/openhab/configurations/openhab.cfg</a:t>
            </a:r>
            <a:endParaRPr/>
          </a:p>
        </p:txBody>
      </p:sp>
      <p:grpSp>
        <p:nvGrpSpPr>
          <p:cNvPr id="3553" name="Google Shape;3553;p126"/>
          <p:cNvGrpSpPr/>
          <p:nvPr/>
        </p:nvGrpSpPr>
        <p:grpSpPr>
          <a:xfrm>
            <a:off x="416128" y="447433"/>
            <a:ext cx="9051872" cy="276999"/>
            <a:chOff x="416128" y="447433"/>
            <a:chExt cx="9051872" cy="276999"/>
          </a:xfrm>
        </p:grpSpPr>
        <p:sp>
          <p:nvSpPr>
            <p:cNvPr id="3554" name="Google Shape;3554;p12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55" name="Google Shape;3555;p12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56" name="Google Shape;3556;p126"/>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(2/4)</a:t>
            </a:r>
            <a:endParaRPr/>
          </a:p>
        </p:txBody>
      </p:sp>
      <p:sp>
        <p:nvSpPr>
          <p:cNvPr id="3557" name="Google Shape;3557;p126"/>
          <p:cNvSpPr/>
          <p:nvPr/>
        </p:nvSpPr>
        <p:spPr>
          <a:xfrm>
            <a:off x="711201" y="5004299"/>
            <a:ext cx="8632824" cy="994962"/>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unzip distribution-1.6.2-demo-configuration.zip</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addons/ /usr/share/openhab/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-rf configurations/ /etc/openhab/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sudo cp /etc/openhab/configurations/openhab_default.cfg /etc/openhab/configurations/openhab.cfg</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grpSp>
        <p:nvGrpSpPr>
          <p:cNvPr id="3563" name="Google Shape;3563;p127"/>
          <p:cNvGrpSpPr/>
          <p:nvPr/>
        </p:nvGrpSpPr>
        <p:grpSpPr>
          <a:xfrm>
            <a:off x="558800" y="1872373"/>
            <a:ext cx="8785225" cy="215444"/>
            <a:chOff x="1027113" y="2045625"/>
            <a:chExt cx="8785225" cy="215444"/>
          </a:xfrm>
        </p:grpSpPr>
        <p:sp>
          <p:nvSpPr>
            <p:cNvPr id="3564" name="Google Shape;3564;p1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5" name="Google Shape;3565;p1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Chạy OpenHAB</a:t>
              </a:r>
              <a:endParaRPr/>
            </a:p>
          </p:txBody>
        </p:sp>
      </p:grpSp>
      <p:grpSp>
        <p:nvGrpSpPr>
          <p:cNvPr id="3566" name="Google Shape;3566;p127"/>
          <p:cNvGrpSpPr/>
          <p:nvPr/>
        </p:nvGrpSpPr>
        <p:grpSpPr>
          <a:xfrm>
            <a:off x="558800" y="2662662"/>
            <a:ext cx="8785225" cy="563641"/>
            <a:chOff x="558800" y="2232686"/>
            <a:chExt cx="8785225" cy="563641"/>
          </a:xfrm>
        </p:grpSpPr>
        <p:grpSp>
          <p:nvGrpSpPr>
            <p:cNvPr id="3567" name="Google Shape;3567;p127"/>
            <p:cNvGrpSpPr/>
            <p:nvPr/>
          </p:nvGrpSpPr>
          <p:grpSpPr>
            <a:xfrm>
              <a:off x="558800" y="2232686"/>
              <a:ext cx="8785225" cy="215444"/>
              <a:chOff x="1027113" y="2045625"/>
              <a:chExt cx="8785225" cy="215444"/>
            </a:xfrm>
          </p:grpSpPr>
          <p:sp>
            <p:nvSpPr>
              <p:cNvPr id="3568" name="Google Shape;3568;p1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9" name="Google Shape;3569;p12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Truy cập sơ đồ trang web của Bản thử nghiệm</a:t>
                </a:r>
                <a:endParaRPr/>
              </a:p>
            </p:txBody>
          </p:sp>
        </p:grpSp>
        <p:sp>
          <p:nvSpPr>
            <p:cNvPr id="3570" name="Google Shape;3570;p127"/>
            <p:cNvSpPr/>
            <p:nvPr/>
          </p:nvSpPr>
          <p:spPr>
            <a:xfrm>
              <a:off x="711200" y="245086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Kiểm tra địa chỉ IP Raspberry Pi</a:t>
              </a:r>
              <a:endParaRPr/>
            </a:p>
          </p:txBody>
        </p:sp>
      </p:grpSp>
      <p:sp>
        <p:nvSpPr>
          <p:cNvPr id="3571" name="Google Shape;3571;p127"/>
          <p:cNvSpPr/>
          <p:nvPr/>
        </p:nvSpPr>
        <p:spPr>
          <a:xfrm>
            <a:off x="711201" y="2173430"/>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/etc/init.d/openhab start</a:t>
            </a:r>
            <a:endParaRPr/>
          </a:p>
        </p:txBody>
      </p:sp>
      <p:sp>
        <p:nvSpPr>
          <p:cNvPr id="3572" name="Google Shape;3572;p127"/>
          <p:cNvSpPr/>
          <p:nvPr/>
        </p:nvSpPr>
        <p:spPr>
          <a:xfrm>
            <a:off x="2845529" y="3329166"/>
            <a:ext cx="4511362" cy="296495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32">
              <a:solidFill>
                <a:srgbClr val="000000"/>
              </a:solidFill>
              <a:latin typeface="Calibri"/>
              <a:ea typeface="Calibri"/>
              <a:cs typeface="Calibri"/>
              <a:sym typeface="Calibri"/>
            </a:endParaRPr>
          </a:p>
        </p:txBody>
      </p:sp>
      <p:grpSp>
        <p:nvGrpSpPr>
          <p:cNvPr id="3573" name="Google Shape;3573;p127"/>
          <p:cNvGrpSpPr/>
          <p:nvPr/>
        </p:nvGrpSpPr>
        <p:grpSpPr>
          <a:xfrm>
            <a:off x="416128" y="447433"/>
            <a:ext cx="9051872" cy="276999"/>
            <a:chOff x="416128" y="447433"/>
            <a:chExt cx="9051872" cy="276999"/>
          </a:xfrm>
        </p:grpSpPr>
        <p:sp>
          <p:nvSpPr>
            <p:cNvPr id="3574" name="Google Shape;3574;p12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75" name="Google Shape;3575;p12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76" name="Google Shape;3576;p127"/>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(3/4)</a:t>
            </a:r>
            <a:endParaRPr/>
          </a:p>
        </p:txBody>
      </p:sp>
      <p:grpSp>
        <p:nvGrpSpPr>
          <p:cNvPr id="3577" name="Google Shape;3577;p127"/>
          <p:cNvGrpSpPr/>
          <p:nvPr/>
        </p:nvGrpSpPr>
        <p:grpSpPr>
          <a:xfrm>
            <a:off x="850790" y="3878120"/>
            <a:ext cx="2552544" cy="347528"/>
            <a:chOff x="1452770" y="2788460"/>
            <a:chExt cx="2552544" cy="347528"/>
          </a:xfrm>
        </p:grpSpPr>
        <p:sp>
          <p:nvSpPr>
            <p:cNvPr id="3578" name="Google Shape;3578;p127"/>
            <p:cNvSpPr/>
            <p:nvPr/>
          </p:nvSpPr>
          <p:spPr>
            <a:xfrm>
              <a:off x="1452770" y="2872332"/>
              <a:ext cx="2194044" cy="263656"/>
            </a:xfrm>
            <a:prstGeom prst="rect">
              <a:avLst/>
            </a:prstGeom>
            <a:solidFill>
              <a:srgbClr val="D8E2F3"/>
            </a:solidFill>
            <a:ln cap="flat" cmpd="sng" w="12700">
              <a:solidFill>
                <a:srgbClr val="1DB4E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1"/>
                  </a:solidFill>
                  <a:latin typeface="Arial"/>
                  <a:ea typeface="Arial"/>
                  <a:cs typeface="Arial"/>
                  <a:sym typeface="Arial"/>
                </a:rPr>
                <a:t>inet addr: 192.168.1.229</a:t>
              </a:r>
              <a:endParaRPr sz="1300">
                <a:solidFill>
                  <a:schemeClr val="dk1"/>
                </a:solidFill>
                <a:latin typeface="Arial"/>
                <a:ea typeface="Arial"/>
                <a:cs typeface="Arial"/>
                <a:sym typeface="Arial"/>
              </a:endParaRPr>
            </a:p>
          </p:txBody>
        </p:sp>
        <p:cxnSp>
          <p:nvCxnSpPr>
            <p:cNvPr id="3579" name="Google Shape;3579;p127"/>
            <p:cNvCxnSpPr>
              <a:stCxn id="3578" idx="3"/>
            </p:cNvCxnSpPr>
            <p:nvPr/>
          </p:nvCxnSpPr>
          <p:spPr>
            <a:xfrm flipH="1" rot="10800000">
              <a:off x="3646814" y="2788460"/>
              <a:ext cx="358500" cy="215700"/>
            </a:xfrm>
            <a:prstGeom prst="straightConnector1">
              <a:avLst/>
            </a:prstGeom>
            <a:noFill/>
            <a:ln cap="flat" cmpd="sng" w="12700">
              <a:solidFill>
                <a:srgbClr val="1DB4E2"/>
              </a:solidFill>
              <a:prstDash val="solid"/>
              <a:miter lim="800000"/>
              <a:headEnd len="sm" w="sm" type="none"/>
              <a:tailEnd len="med" w="med" type="triangle"/>
            </a:ln>
          </p:spPr>
        </p:cxn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128"/>
          <p:cNvSpPr/>
          <p:nvPr/>
        </p:nvSpPr>
        <p:spPr>
          <a:xfrm>
            <a:off x="711200" y="2104010"/>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FF0000"/>
                </a:solidFill>
                <a:latin typeface="Arial"/>
                <a:ea typeface="Arial"/>
                <a:cs typeface="Arial"/>
                <a:sym typeface="Arial"/>
              </a:rPr>
              <a:t>Địa chỉ Raspberry Pi IP </a:t>
            </a:r>
            <a:r>
              <a:rPr lang="en-US" sz="1300">
                <a:solidFill>
                  <a:srgbClr val="193EB0"/>
                </a:solidFill>
                <a:latin typeface="Arial"/>
                <a:ea typeface="Arial"/>
                <a:cs typeface="Arial"/>
                <a:sym typeface="Arial"/>
              </a:rPr>
              <a:t>:8080/openhab.app?sitemap=demo</a:t>
            </a:r>
            <a:endParaRPr/>
          </a:p>
          <a:p>
            <a:pPr indent="-182563" lvl="0" marL="182563" marR="0" rtl="0" algn="l">
              <a:spcBef>
                <a:spcPts val="800"/>
              </a:spcBef>
              <a:spcAft>
                <a:spcPts val="0"/>
              </a:spcAft>
              <a:buClr>
                <a:srgbClr val="193EB0"/>
              </a:buClr>
              <a:buSzPts val="1300"/>
              <a:buFont typeface="Arial"/>
              <a:buChar char="‣"/>
            </a:pPr>
            <a:r>
              <a:rPr lang="en-US" sz="1300">
                <a:solidFill>
                  <a:srgbClr val="FF0000"/>
                </a:solidFill>
                <a:latin typeface="Arial"/>
                <a:ea typeface="Arial"/>
                <a:cs typeface="Arial"/>
                <a:sym typeface="Arial"/>
              </a:rPr>
              <a:t>192.168.1.229</a:t>
            </a:r>
            <a:r>
              <a:rPr lang="en-US" sz="1300">
                <a:solidFill>
                  <a:srgbClr val="193EB0"/>
                </a:solidFill>
                <a:latin typeface="Arial"/>
                <a:ea typeface="Arial"/>
                <a:cs typeface="Arial"/>
                <a:sym typeface="Arial"/>
              </a:rPr>
              <a:t>:8080/openhab.app?sitemap=demo</a:t>
            </a:r>
            <a:endParaRPr/>
          </a:p>
        </p:txBody>
      </p:sp>
      <p:sp>
        <p:nvSpPr>
          <p:cNvPr id="3586" name="Google Shape;3586;p128"/>
          <p:cNvSpPr/>
          <p:nvPr/>
        </p:nvSpPr>
        <p:spPr>
          <a:xfrm>
            <a:off x="711201" y="5770325"/>
            <a:ext cx="8632824" cy="517871"/>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osgi&gt; exit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Bạn thực sự muốn dừng Equinox? (y/n: defualt=y)   y</a:t>
            </a:r>
            <a:endParaRPr/>
          </a:p>
        </p:txBody>
      </p:sp>
      <p:grpSp>
        <p:nvGrpSpPr>
          <p:cNvPr id="3587" name="Google Shape;3587;p128"/>
          <p:cNvGrpSpPr/>
          <p:nvPr/>
        </p:nvGrpSpPr>
        <p:grpSpPr>
          <a:xfrm>
            <a:off x="1377881" y="2768311"/>
            <a:ext cx="7175252" cy="2552334"/>
            <a:chOff x="4686974" y="3521799"/>
            <a:chExt cx="4657051" cy="1656576"/>
          </a:xfrm>
        </p:grpSpPr>
        <p:pic>
          <p:nvPicPr>
            <p:cNvPr id="3588" name="Google Shape;3588;p128"/>
            <p:cNvPicPr preferRelativeResize="0"/>
            <p:nvPr/>
          </p:nvPicPr>
          <p:blipFill rotWithShape="1">
            <a:blip r:embed="rId3">
              <a:alphaModFix/>
            </a:blip>
            <a:srcRect b="0" l="0" r="0" t="0"/>
            <a:stretch/>
          </p:blipFill>
          <p:spPr>
            <a:xfrm>
              <a:off x="7039766" y="3521799"/>
              <a:ext cx="2304259" cy="1656576"/>
            </a:xfrm>
            <a:prstGeom prst="rect">
              <a:avLst/>
            </a:prstGeom>
            <a:noFill/>
            <a:ln>
              <a:noFill/>
            </a:ln>
          </p:spPr>
        </p:pic>
        <p:pic>
          <p:nvPicPr>
            <p:cNvPr id="3589" name="Google Shape;3589;p128"/>
            <p:cNvPicPr preferRelativeResize="0"/>
            <p:nvPr/>
          </p:nvPicPr>
          <p:blipFill rotWithShape="1">
            <a:blip r:embed="rId4">
              <a:alphaModFix/>
            </a:blip>
            <a:srcRect b="0" l="0" r="0" t="0"/>
            <a:stretch/>
          </p:blipFill>
          <p:spPr>
            <a:xfrm>
              <a:off x="4686974" y="3521799"/>
              <a:ext cx="2304259" cy="1656576"/>
            </a:xfrm>
            <a:prstGeom prst="rect">
              <a:avLst/>
            </a:prstGeom>
            <a:noFill/>
            <a:ln>
              <a:noFill/>
            </a:ln>
          </p:spPr>
        </p:pic>
      </p:grpSp>
      <p:sp>
        <p:nvSpPr>
          <p:cNvPr id="3590" name="Google Shape;3590;p128"/>
          <p:cNvSpPr/>
          <p:nvPr/>
        </p:nvSpPr>
        <p:spPr>
          <a:xfrm>
            <a:off x="711200" y="542486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Khi thoát chương trình, bạn có thể thực thi lệnh exsit trong osgi shell.</a:t>
            </a:r>
            <a:endParaRPr/>
          </a:p>
        </p:txBody>
      </p:sp>
      <p:grpSp>
        <p:nvGrpSpPr>
          <p:cNvPr id="3591" name="Google Shape;3591;p128"/>
          <p:cNvGrpSpPr/>
          <p:nvPr/>
        </p:nvGrpSpPr>
        <p:grpSpPr>
          <a:xfrm>
            <a:off x="416128" y="447433"/>
            <a:ext cx="9051872" cy="276999"/>
            <a:chOff x="416128" y="447433"/>
            <a:chExt cx="9051872" cy="276999"/>
          </a:xfrm>
        </p:grpSpPr>
        <p:sp>
          <p:nvSpPr>
            <p:cNvPr id="3592" name="Google Shape;3592;p12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3.2. Cài đặt và chạy thử HAB</a:t>
              </a:r>
              <a:endParaRPr/>
            </a:p>
          </p:txBody>
        </p:sp>
        <p:sp>
          <p:nvSpPr>
            <p:cNvPr id="3593" name="Google Shape;3593;p12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594" name="Google Shape;3594;p128"/>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OpenHAB và chạy thử (4/4)</a:t>
            </a:r>
            <a:endParaRPr/>
          </a:p>
        </p:txBody>
      </p:sp>
      <p:grpSp>
        <p:nvGrpSpPr>
          <p:cNvPr id="3595" name="Google Shape;3595;p128"/>
          <p:cNvGrpSpPr/>
          <p:nvPr/>
        </p:nvGrpSpPr>
        <p:grpSpPr>
          <a:xfrm>
            <a:off x="558800" y="1872373"/>
            <a:ext cx="8785225" cy="215444"/>
            <a:chOff x="1027113" y="2045625"/>
            <a:chExt cx="8785225" cy="215444"/>
          </a:xfrm>
        </p:grpSpPr>
        <p:sp>
          <p:nvSpPr>
            <p:cNvPr id="3596" name="Google Shape;3596;p1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97" name="Google Shape;3597;p1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màn hình Bản thử nghiệm</a:t>
              </a:r>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sp>
        <p:nvSpPr>
          <p:cNvPr id="3603" name="Google Shape;3603;p129"/>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OpenHAB</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(Open Home Automation Bus)</a:t>
            </a:r>
            <a:endParaRPr/>
          </a:p>
        </p:txBody>
      </p:sp>
      <p:sp>
        <p:nvSpPr>
          <p:cNvPr id="3604" name="Google Shape;3604;p12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3.</a:t>
            </a:r>
            <a:endParaRPr/>
          </a:p>
        </p:txBody>
      </p:sp>
      <p:grpSp>
        <p:nvGrpSpPr>
          <p:cNvPr id="3605" name="Google Shape;3605;p129"/>
          <p:cNvGrpSpPr/>
          <p:nvPr/>
        </p:nvGrpSpPr>
        <p:grpSpPr>
          <a:xfrm>
            <a:off x="1051644" y="4437133"/>
            <a:ext cx="5702300" cy="278172"/>
            <a:chOff x="1051644" y="4437133"/>
            <a:chExt cx="5702300" cy="278172"/>
          </a:xfrm>
        </p:grpSpPr>
        <p:sp>
          <p:nvSpPr>
            <p:cNvPr id="3606" name="Google Shape;3606;p129"/>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3.1. Tổng quan về OpenHAB</a:t>
              </a:r>
              <a:endParaRPr sz="1800">
                <a:solidFill>
                  <a:srgbClr val="A5A5A5"/>
                </a:solidFill>
                <a:latin typeface="Arial"/>
                <a:ea typeface="Arial"/>
                <a:cs typeface="Arial"/>
                <a:sym typeface="Arial"/>
              </a:endParaRPr>
            </a:p>
          </p:txBody>
        </p:sp>
        <p:sp>
          <p:nvSpPr>
            <p:cNvPr id="3607" name="Google Shape;3607;p129"/>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608" name="Google Shape;3608;p129"/>
          <p:cNvGrpSpPr/>
          <p:nvPr/>
        </p:nvGrpSpPr>
        <p:grpSpPr>
          <a:xfrm>
            <a:off x="1051644" y="4866967"/>
            <a:ext cx="5702300" cy="278172"/>
            <a:chOff x="1051644" y="4866967"/>
            <a:chExt cx="5702300" cy="278172"/>
          </a:xfrm>
        </p:grpSpPr>
        <p:sp>
          <p:nvSpPr>
            <p:cNvPr id="3609" name="Google Shape;3609;p129"/>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3.2. Cài đặt và chạy thử HAB</a:t>
              </a:r>
              <a:endParaRPr/>
            </a:p>
          </p:txBody>
        </p:sp>
        <p:sp>
          <p:nvSpPr>
            <p:cNvPr id="3610" name="Google Shape;3610;p129"/>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611" name="Google Shape;3611;p129"/>
          <p:cNvGrpSpPr/>
          <p:nvPr/>
        </p:nvGrpSpPr>
        <p:grpSpPr>
          <a:xfrm>
            <a:off x="1051644" y="5296801"/>
            <a:ext cx="5702300" cy="278172"/>
            <a:chOff x="1051644" y="4866967"/>
            <a:chExt cx="5702300" cy="278172"/>
          </a:xfrm>
        </p:grpSpPr>
        <p:sp>
          <p:nvSpPr>
            <p:cNvPr id="3612" name="Google Shape;3612;p129"/>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3.3. Định cấu hình OpenHAB để cài đặt MQTT Binding</a:t>
              </a:r>
              <a:endParaRPr/>
            </a:p>
          </p:txBody>
        </p:sp>
        <p:sp>
          <p:nvSpPr>
            <p:cNvPr id="3613" name="Google Shape;3613;p129"/>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pSp>
        <p:nvGrpSpPr>
          <p:cNvPr id="409" name="Google Shape;409;p13"/>
          <p:cNvGrpSpPr/>
          <p:nvPr/>
        </p:nvGrpSpPr>
        <p:grpSpPr>
          <a:xfrm>
            <a:off x="636078" y="3228014"/>
            <a:ext cx="8632825" cy="2553109"/>
            <a:chOff x="636078" y="3545409"/>
            <a:chExt cx="8632825" cy="2553109"/>
          </a:xfrm>
        </p:grpSpPr>
        <p:sp>
          <p:nvSpPr>
            <p:cNvPr id="410" name="Google Shape;410;p13"/>
            <p:cNvSpPr/>
            <p:nvPr/>
          </p:nvSpPr>
          <p:spPr>
            <a:xfrm>
              <a:off x="636078" y="3545409"/>
              <a:ext cx="8632825" cy="2553109"/>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1" name="Google Shape;411;p13"/>
            <p:cNvGrpSpPr/>
            <p:nvPr/>
          </p:nvGrpSpPr>
          <p:grpSpPr>
            <a:xfrm>
              <a:off x="1575774" y="4624173"/>
              <a:ext cx="6459754" cy="1387897"/>
              <a:chOff x="1250726" y="5066857"/>
              <a:chExt cx="6459754" cy="1387897"/>
            </a:xfrm>
          </p:grpSpPr>
          <p:sp>
            <p:nvSpPr>
              <p:cNvPr id="412" name="Google Shape;412;p13"/>
              <p:cNvSpPr/>
              <p:nvPr/>
            </p:nvSpPr>
            <p:spPr>
              <a:xfrm>
                <a:off x="1250726"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3" name="Google Shape;413;p13"/>
              <p:cNvSpPr/>
              <p:nvPr/>
            </p:nvSpPr>
            <p:spPr>
              <a:xfrm>
                <a:off x="2905386"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4" name="Google Shape;414;p13"/>
              <p:cNvSpPr/>
              <p:nvPr/>
            </p:nvSpPr>
            <p:spPr>
              <a:xfrm>
                <a:off x="4993617"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5" name="Google Shape;415;p13"/>
              <p:cNvSpPr/>
              <p:nvPr/>
            </p:nvSpPr>
            <p:spPr>
              <a:xfrm>
                <a:off x="6965338" y="5273299"/>
                <a:ext cx="5084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p:txBody>
          </p:sp>
          <p:sp>
            <p:nvSpPr>
              <p:cNvPr id="416" name="Google Shape;416;p13"/>
              <p:cNvSpPr/>
              <p:nvPr/>
            </p:nvSpPr>
            <p:spPr>
              <a:xfrm rot="5400000">
                <a:off x="3153239"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17" name="Google Shape;417;p13"/>
              <p:cNvSpPr/>
              <p:nvPr/>
            </p:nvSpPr>
            <p:spPr>
              <a:xfrm rot="5400000">
                <a:off x="5335827" y="5258636"/>
                <a:ext cx="1214554" cy="830996"/>
              </a:xfrm>
              <a:prstGeom prst="blockArc">
                <a:avLst>
                  <a:gd fmla="val 10800000" name="adj1"/>
                  <a:gd fmla="val 87378" name="adj2"/>
                  <a:gd fmla="val 11174" name="adj3"/>
                </a:avLst>
              </a:prstGeom>
              <a:gradFill>
                <a:gsLst>
                  <a:gs pos="0">
                    <a:srgbClr val="F2F2F2"/>
                  </a:gs>
                  <a:gs pos="35000">
                    <a:srgbClr val="BFBFBF"/>
                  </a:gs>
                  <a:gs pos="100000">
                    <a:srgbClr val="A5A5A5"/>
                  </a:gs>
                </a:gsLst>
                <a:lin ang="16200000" scaled="0"/>
              </a:gra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418" name="Google Shape;418;p13"/>
              <p:cNvSpPr/>
              <p:nvPr/>
            </p:nvSpPr>
            <p:spPr>
              <a:xfrm>
                <a:off x="1598970" y="6146977"/>
                <a:ext cx="164019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Liên quan đến CSE</a:t>
                </a:r>
                <a:endParaRPr/>
              </a:p>
            </p:txBody>
          </p:sp>
          <p:sp>
            <p:nvSpPr>
              <p:cNvPr id="419" name="Google Shape;419;p13"/>
              <p:cNvSpPr/>
              <p:nvPr/>
            </p:nvSpPr>
            <p:spPr>
              <a:xfrm>
                <a:off x="4471892" y="6146977"/>
                <a:ext cx="1287532"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cùng quốc gia</a:t>
                </a:r>
                <a:endParaRPr sz="1400">
                  <a:solidFill>
                    <a:srgbClr val="000000"/>
                  </a:solidFill>
                  <a:latin typeface="Arial"/>
                  <a:ea typeface="Arial"/>
                  <a:cs typeface="Arial"/>
                  <a:sym typeface="Arial"/>
                </a:endParaRPr>
              </a:p>
            </p:txBody>
          </p:sp>
          <p:cxnSp>
            <p:nvCxnSpPr>
              <p:cNvPr id="420" name="Google Shape;420;p13"/>
              <p:cNvCxnSpPr>
                <a:stCxn id="412" idx="0"/>
                <a:endCxn id="413" idx="0"/>
              </p:cNvCxnSpPr>
              <p:nvPr/>
            </p:nvCxnSpPr>
            <p:spPr>
              <a:xfrm flipH="1" rot="-5400000">
                <a:off x="2332063" y="4446199"/>
                <a:ext cx="600" cy="1654800"/>
              </a:xfrm>
              <a:prstGeom prst="curvedConnector3">
                <a:avLst>
                  <a:gd fmla="val -1685701" name="adj1"/>
                </a:avLst>
              </a:prstGeom>
              <a:noFill/>
              <a:ln cap="flat" cmpd="sng" w="9525">
                <a:solidFill>
                  <a:srgbClr val="193EB0"/>
                </a:solidFill>
                <a:prstDash val="solid"/>
                <a:round/>
                <a:headEnd len="sm" w="sm" type="none"/>
                <a:tailEnd len="med" w="med" type="triangle"/>
              </a:ln>
            </p:spPr>
          </p:cxnSp>
          <p:cxnSp>
            <p:nvCxnSpPr>
              <p:cNvPr id="421" name="Google Shape;421;p13"/>
              <p:cNvCxnSpPr>
                <a:stCxn id="412" idx="0"/>
                <a:endCxn id="414" idx="0"/>
              </p:cNvCxnSpPr>
              <p:nvPr/>
            </p:nvCxnSpPr>
            <p:spPr>
              <a:xfrm flipH="1" rot="-5400000">
                <a:off x="3376063" y="3402199"/>
                <a:ext cx="600" cy="3742800"/>
              </a:xfrm>
              <a:prstGeom prst="curvedConnector3">
                <a:avLst>
                  <a:gd fmla="val -497355" name="adj1"/>
                </a:avLst>
              </a:prstGeom>
              <a:noFill/>
              <a:ln cap="flat" cmpd="sng" w="9525">
                <a:solidFill>
                  <a:srgbClr val="193EB0"/>
                </a:solidFill>
                <a:prstDash val="solid"/>
                <a:round/>
                <a:headEnd len="sm" w="sm" type="none"/>
                <a:tailEnd len="med" w="med" type="triangle"/>
              </a:ln>
            </p:spPr>
          </p:cxnSp>
          <p:cxnSp>
            <p:nvCxnSpPr>
              <p:cNvPr id="422" name="Google Shape;422;p13"/>
              <p:cNvCxnSpPr>
                <a:stCxn id="412" idx="0"/>
                <a:endCxn id="415" idx="0"/>
              </p:cNvCxnSpPr>
              <p:nvPr/>
            </p:nvCxnSpPr>
            <p:spPr>
              <a:xfrm flipH="1" rot="-5400000">
                <a:off x="4362013" y="2416249"/>
                <a:ext cx="600" cy="5714700"/>
              </a:xfrm>
              <a:prstGeom prst="curvedConnector3">
                <a:avLst>
                  <a:gd fmla="val 271582" name="adj1"/>
                </a:avLst>
              </a:prstGeom>
              <a:noFill/>
              <a:ln cap="flat" cmpd="sng" w="9525">
                <a:solidFill>
                  <a:srgbClr val="193EB0"/>
                </a:solidFill>
                <a:prstDash val="solid"/>
                <a:round/>
                <a:headEnd len="sm" w="sm" type="none"/>
                <a:tailEnd len="med" w="med" type="triangle"/>
              </a:ln>
            </p:spPr>
          </p:cxnSp>
          <p:sp>
            <p:nvSpPr>
              <p:cNvPr id="423" name="Google Shape;423;p13"/>
              <p:cNvSpPr/>
              <p:nvPr/>
            </p:nvSpPr>
            <p:spPr>
              <a:xfrm>
                <a:off x="6788433" y="6146977"/>
                <a:ext cx="92204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Tuyệt đối</a:t>
                </a:r>
                <a:endParaRPr sz="1400">
                  <a:solidFill>
                    <a:srgbClr val="000000"/>
                  </a:solidFill>
                  <a:latin typeface="Arial"/>
                  <a:ea typeface="Arial"/>
                  <a:cs typeface="Arial"/>
                  <a:sym typeface="Arial"/>
                </a:endParaRPr>
              </a:p>
            </p:txBody>
          </p:sp>
        </p:grpSp>
        <p:sp>
          <p:nvSpPr>
            <p:cNvPr id="424" name="Google Shape;424;p13"/>
            <p:cNvSpPr/>
            <p:nvPr/>
          </p:nvSpPr>
          <p:spPr>
            <a:xfrm>
              <a:off x="1360263" y="3900325"/>
              <a:ext cx="1153483" cy="510520"/>
            </a:xfrm>
            <a:prstGeom prst="wedgeRectCallout">
              <a:avLst>
                <a:gd fmla="val 45302" name="adj1"/>
                <a:gd fmla="val 92146"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Từ: CAE01</a:t>
              </a:r>
              <a:endParaRPr/>
            </a:p>
            <a:p>
              <a:pPr indent="0" lvl="0" marL="0" marR="0" rtl="0" algn="ctr">
                <a:spcBef>
                  <a:spcPts val="0"/>
                </a:spcBef>
                <a:spcAft>
                  <a:spcPts val="0"/>
                </a:spcAft>
                <a:buNone/>
              </a:pPr>
              <a:r>
                <a:rPr lang="en-US" sz="1300">
                  <a:solidFill>
                    <a:srgbClr val="FFFFFF"/>
                  </a:solidFill>
                  <a:latin typeface="Arial"/>
                  <a:ea typeface="Arial"/>
                  <a:cs typeface="Arial"/>
                  <a:sym typeface="Arial"/>
                </a:rPr>
                <a:t>Đến: resXY</a:t>
              </a:r>
              <a:endParaRPr sz="1300">
                <a:solidFill>
                  <a:srgbClr val="FFFFFF"/>
                </a:solidFill>
                <a:latin typeface="Arial"/>
                <a:ea typeface="Arial"/>
                <a:cs typeface="Arial"/>
                <a:sym typeface="Arial"/>
              </a:endParaRPr>
            </a:p>
          </p:txBody>
        </p:sp>
        <p:sp>
          <p:nvSpPr>
            <p:cNvPr id="425" name="Google Shape;425;p13"/>
            <p:cNvSpPr/>
            <p:nvPr/>
          </p:nvSpPr>
          <p:spPr>
            <a:xfrm rot="-9623964">
              <a:off x="6813004" y="4191880"/>
              <a:ext cx="160611" cy="345159"/>
            </a:xfrm>
            <a:prstGeom prst="triangle">
              <a:avLst>
                <a:gd fmla="val 50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grpSp>
          <p:nvGrpSpPr>
            <p:cNvPr id="426" name="Google Shape;426;p13"/>
            <p:cNvGrpSpPr/>
            <p:nvPr/>
          </p:nvGrpSpPr>
          <p:grpSpPr>
            <a:xfrm>
              <a:off x="2972451" y="3742610"/>
              <a:ext cx="1697789" cy="743650"/>
              <a:chOff x="2866653" y="3735053"/>
              <a:chExt cx="1697789" cy="743650"/>
            </a:xfrm>
          </p:grpSpPr>
          <p:sp>
            <p:nvSpPr>
              <p:cNvPr id="427" name="Google Shape;427;p13"/>
              <p:cNvSpPr/>
              <p:nvPr/>
            </p:nvSpPr>
            <p:spPr>
              <a:xfrm rot="-9623964">
                <a:off x="3337712" y="4197256"/>
                <a:ext cx="144492" cy="264886"/>
              </a:xfrm>
              <a:prstGeom prst="triangle">
                <a:avLst>
                  <a:gd fmla="val 50000"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28" name="Google Shape;428;p13"/>
              <p:cNvSpPr/>
              <p:nvPr/>
            </p:nvSpPr>
            <p:spPr>
              <a:xfrm>
                <a:off x="2866653" y="3735053"/>
                <a:ext cx="1697789" cy="510520"/>
              </a:xfrm>
              <a:prstGeom prst="wedgeRectCallout">
                <a:avLst>
                  <a:gd fmla="val 17986" name="adj1"/>
                  <a:gd fmla="val 43249"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Từ: /CSE1/CAE01</a:t>
                </a:r>
                <a:endParaRPr/>
              </a:p>
              <a:p>
                <a:pPr indent="0" lvl="0" marL="0" marR="0" rtl="0" algn="ctr">
                  <a:spcBef>
                    <a:spcPts val="0"/>
                  </a:spcBef>
                  <a:spcAft>
                    <a:spcPts val="0"/>
                  </a:spcAft>
                  <a:buNone/>
                </a:pPr>
                <a:r>
                  <a:rPr lang="en-US" sz="1300">
                    <a:solidFill>
                      <a:srgbClr val="FFFFFF"/>
                    </a:solidFill>
                    <a:latin typeface="Arial"/>
                    <a:ea typeface="Arial"/>
                    <a:cs typeface="Arial"/>
                    <a:sym typeface="Arial"/>
                  </a:rPr>
                  <a:t>Đến: /CSE2/resXY</a:t>
                </a:r>
                <a:endParaRPr sz="1300">
                  <a:solidFill>
                    <a:srgbClr val="FFFFFF"/>
                  </a:solidFill>
                  <a:latin typeface="Arial"/>
                  <a:ea typeface="Arial"/>
                  <a:cs typeface="Arial"/>
                  <a:sym typeface="Arial"/>
                </a:endParaRPr>
              </a:p>
            </p:txBody>
          </p:sp>
        </p:grpSp>
        <p:sp>
          <p:nvSpPr>
            <p:cNvPr id="429" name="Google Shape;429;p13"/>
            <p:cNvSpPr/>
            <p:nvPr/>
          </p:nvSpPr>
          <p:spPr>
            <a:xfrm>
              <a:off x="5887347" y="3710499"/>
              <a:ext cx="2614306" cy="535074"/>
            </a:xfrm>
            <a:prstGeom prst="wedgeRectCallout">
              <a:avLst>
                <a:gd fmla="val 17958" name="adj1"/>
                <a:gd fmla="val 40264"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Từ: //myoperator/CSE1/CAE01</a:t>
              </a:r>
              <a:endParaRPr/>
            </a:p>
            <a:p>
              <a:pPr indent="0" lvl="0" marL="0" marR="0" rtl="0" algn="ctr">
                <a:spcBef>
                  <a:spcPts val="0"/>
                </a:spcBef>
                <a:spcAft>
                  <a:spcPts val="0"/>
                </a:spcAft>
                <a:buNone/>
              </a:pPr>
              <a:r>
                <a:rPr lang="en-US" sz="1300">
                  <a:solidFill>
                    <a:srgbClr val="FFFFFF"/>
                  </a:solidFill>
                  <a:latin typeface="Arial"/>
                  <a:ea typeface="Arial"/>
                  <a:cs typeface="Arial"/>
                  <a:sym typeface="Arial"/>
                </a:rPr>
                <a:t>Đến: //operatorABC/CSE2/resXY</a:t>
              </a:r>
              <a:endParaRPr sz="1300">
                <a:solidFill>
                  <a:srgbClr val="FFFFFF"/>
                </a:solidFill>
                <a:latin typeface="Arial"/>
                <a:ea typeface="Arial"/>
                <a:cs typeface="Arial"/>
                <a:sym typeface="Arial"/>
              </a:endParaRPr>
            </a:p>
          </p:txBody>
        </p:sp>
      </p:grpSp>
      <p:grpSp>
        <p:nvGrpSpPr>
          <p:cNvPr id="430" name="Google Shape;430;p13"/>
          <p:cNvGrpSpPr/>
          <p:nvPr/>
        </p:nvGrpSpPr>
        <p:grpSpPr>
          <a:xfrm>
            <a:off x="416128" y="447433"/>
            <a:ext cx="9051872" cy="276999"/>
            <a:chOff x="416128" y="447433"/>
            <a:chExt cx="9051872" cy="276999"/>
          </a:xfrm>
        </p:grpSpPr>
        <p:sp>
          <p:nvSpPr>
            <p:cNvPr id="431" name="Google Shape;431;p1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432" name="Google Shape;432;p1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433" name="Google Shape;433;p13"/>
          <p:cNvSpPr/>
          <p:nvPr/>
        </p:nvSpPr>
        <p:spPr>
          <a:xfrm>
            <a:off x="732104" y="2165360"/>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là Tổ chức đăng ký tên miền và Cơ quan đăng ký → định dạng liên quan đến CSE </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cùng miền SP → định dạng liên quan đến SP</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không cùng miền SP → định dạng tuyệt đối</a:t>
            </a:r>
            <a:endParaRPr sz="1300">
              <a:solidFill>
                <a:srgbClr val="262626"/>
              </a:solidFill>
              <a:latin typeface="Arial"/>
              <a:ea typeface="Arial"/>
              <a:cs typeface="Arial"/>
              <a:sym typeface="Arial"/>
            </a:endParaRPr>
          </a:p>
        </p:txBody>
      </p:sp>
      <p:grpSp>
        <p:nvGrpSpPr>
          <p:cNvPr id="434" name="Google Shape;434;p13"/>
          <p:cNvGrpSpPr/>
          <p:nvPr/>
        </p:nvGrpSpPr>
        <p:grpSpPr>
          <a:xfrm>
            <a:off x="558800" y="1915298"/>
            <a:ext cx="8785225" cy="215444"/>
            <a:chOff x="1027113" y="2045625"/>
            <a:chExt cx="8785225" cy="215444"/>
          </a:xfrm>
        </p:grpSpPr>
        <p:sp>
          <p:nvSpPr>
            <p:cNvPr id="435" name="Google Shape;435;p1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6" name="Google Shape;436;p1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dạng mã định danh phụ thuộc vào vị trí của Nơi phát và Nơi nhận</a:t>
              </a:r>
              <a:endParaRPr/>
            </a:p>
          </p:txBody>
        </p:sp>
      </p:grpSp>
      <p:sp>
        <p:nvSpPr>
          <p:cNvPr id="437" name="Google Shape;437;p1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Chọn định dạng mã định danh</a:t>
            </a:r>
            <a:endParaRPr sz="2400">
              <a:solidFill>
                <a:srgbClr val="0C0C0C"/>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8" name="Shape 3618"/>
        <p:cNvGrpSpPr/>
        <p:nvPr/>
      </p:nvGrpSpPr>
      <p:grpSpPr>
        <a:xfrm>
          <a:off x="0" y="0"/>
          <a:ext cx="0" cy="0"/>
          <a:chOff x="0" y="0"/>
          <a:chExt cx="0" cy="0"/>
        </a:xfrm>
      </p:grpSpPr>
      <p:grpSp>
        <p:nvGrpSpPr>
          <p:cNvPr id="3619" name="Google Shape;3619;p130"/>
          <p:cNvGrpSpPr/>
          <p:nvPr/>
        </p:nvGrpSpPr>
        <p:grpSpPr>
          <a:xfrm>
            <a:off x="558800" y="1879722"/>
            <a:ext cx="8785225" cy="215444"/>
            <a:chOff x="1027113" y="2045625"/>
            <a:chExt cx="8785225" cy="215444"/>
          </a:xfrm>
        </p:grpSpPr>
        <p:sp>
          <p:nvSpPr>
            <p:cNvPr id="3620" name="Google Shape;3620;p1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21" name="Google Shape;3621;p1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GPIO Binding và REST API (1)</a:t>
              </a:r>
              <a:endParaRPr/>
            </a:p>
          </p:txBody>
        </p:sp>
      </p:grpSp>
      <p:sp>
        <p:nvSpPr>
          <p:cNvPr id="3622" name="Google Shape;3622;p130"/>
          <p:cNvSpPr/>
          <p:nvPr/>
        </p:nvSpPr>
        <p:spPr>
          <a:xfrm>
            <a:off x="711200" y="2103247"/>
            <a:ext cx="8632825" cy="149962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Tệp cấu hình cơ bản của openHAB là openhab.cfg. Tệp lưu trữ thông tin cấu hình cơ bản như địa chỉ IP, máy chủ thư điện tử, vị trí thư mục, v.v. Sau khi giải nén tệp, hãy sao chép tệp openhab_default.cfg sang tệp openhab.cfg.</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Đặt các tệp cấu hình riêng lẻ về phần còn lại của mục, sơ đồ trang web, quy tắc, tập lệnh, độ bền, khả năng chuyển đổi dưới dạng thư mục con trong &lt;openhab home&gt;/configurations.</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Một mục đại diện cho một đối tượng được kết nối. Có thể gán mục bằng các yếu tố như màu sắc, tình trạng tiếp xúc, ngày giờ, độ sáng, nhóm, số, cửa cuốn, chuỗi, công tắc, v.v.</a:t>
            </a:r>
            <a:endParaRPr/>
          </a:p>
        </p:txBody>
      </p:sp>
      <p:grpSp>
        <p:nvGrpSpPr>
          <p:cNvPr id="3623" name="Google Shape;3623;p130"/>
          <p:cNvGrpSpPr/>
          <p:nvPr/>
        </p:nvGrpSpPr>
        <p:grpSpPr>
          <a:xfrm>
            <a:off x="416128" y="447433"/>
            <a:ext cx="9051872" cy="553998"/>
            <a:chOff x="416128" y="447433"/>
            <a:chExt cx="9051872" cy="553998"/>
          </a:xfrm>
        </p:grpSpPr>
        <p:sp>
          <p:nvSpPr>
            <p:cNvPr id="3624" name="Google Shape;3624;p130"/>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25" name="Google Shape;3625;p13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26" name="Google Shape;3626;p130"/>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(1/6)</a:t>
            </a:r>
            <a:endParaRPr/>
          </a:p>
        </p:txBody>
      </p:sp>
      <p:graphicFrame>
        <p:nvGraphicFramePr>
          <p:cNvPr id="3627" name="Google Shape;3627;p130"/>
          <p:cNvGraphicFramePr/>
          <p:nvPr/>
        </p:nvGraphicFramePr>
        <p:xfrm>
          <a:off x="542824" y="3679192"/>
          <a:ext cx="3000000" cy="3000000"/>
        </p:xfrm>
        <a:graphic>
          <a:graphicData uri="http://schemas.openxmlformats.org/drawingml/2006/table">
            <a:tbl>
              <a:tblPr>
                <a:noFill/>
                <a:tableStyleId>{24E4338F-F3B4-4311-B3CD-419BD353D868}</a:tableStyleId>
              </a:tblPr>
              <a:tblGrid>
                <a:gridCol w="1365750"/>
                <a:gridCol w="4097725"/>
                <a:gridCol w="3177275"/>
              </a:tblGrid>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Mục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Giải thích</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Kiểu câu lệnh</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Màu sắc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Thông tin màu sắc (RGB)</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OnOff, IncreaseDecrease, Percent, HSB</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Tiếp xúc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Mục lưu trữ trạng thái cửa ra vào/cửa sổ</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OpenClosed</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Ngày giờ</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Ngày giờ lưu trữ (Tham khảo NTP Binding)</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b="0" sz="1400">
                        <a:solidFill>
                          <a:srgbClr val="262626"/>
                        </a:solidFill>
                        <a:latin typeface="Arial"/>
                        <a:ea typeface="Arial"/>
                        <a:cs typeface="Arial"/>
                        <a:sym typeface="Arial"/>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Công tắc điều </a:t>
                      </a:r>
                      <a:endParaRPr b="0" sz="1400">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chỉnh độ sáng </a:t>
                      </a:r>
                      <a:endParaRPr b="0" sz="1400">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đèn</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Mục chứa giá trị phần trăm của Công tắc điều chỉnh </a:t>
                      </a:r>
                      <a:endParaRPr b="0" sz="1400">
                        <a:solidFill>
                          <a:srgbClr val="262626"/>
                        </a:solidFill>
                        <a:latin typeface="Arial"/>
                        <a:ea typeface="Arial"/>
                        <a:cs typeface="Arial"/>
                        <a:sym typeface="Arial"/>
                      </a:endParaRPr>
                    </a:p>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độ sáng đèn</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OnOff, IncreaseDecrease, Percent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Group</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Nhóm các mục thành một nhóm</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Số</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Lưu trữ các giá trị dưới dạng chữ số</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Thập phân</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Cửa cuốn</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Kiểu mù</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UpDown, StopMove, Percent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Chuỗi</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Lưu trữ văn bản</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Chuỗi</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1778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Công tắc</a:t>
                      </a:r>
                      <a:endParaRPr/>
                    </a:p>
                  </a:txBody>
                  <a:tcPr marT="7200" marB="7200" marR="36000" marL="36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Thường dùng ở đèn (bật/tắt)</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OnOff</a:t>
                      </a:r>
                      <a:endParaRPr/>
                    </a:p>
                  </a:txBody>
                  <a:tcPr marT="7200" marB="7200" marR="36000" marL="36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grpSp>
        <p:nvGrpSpPr>
          <p:cNvPr id="3633" name="Google Shape;3633;p131"/>
          <p:cNvGrpSpPr/>
          <p:nvPr/>
        </p:nvGrpSpPr>
        <p:grpSpPr>
          <a:xfrm>
            <a:off x="558800" y="1879722"/>
            <a:ext cx="8785225" cy="215444"/>
            <a:chOff x="1027113" y="2045625"/>
            <a:chExt cx="8785225" cy="215444"/>
          </a:xfrm>
        </p:grpSpPr>
        <p:sp>
          <p:nvSpPr>
            <p:cNvPr id="3634" name="Google Shape;3634;p1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35" name="Google Shape;3635;p1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Thử nghiệm GPIO Binding và REST API (2)</a:t>
              </a:r>
              <a:endParaRPr/>
            </a:p>
          </p:txBody>
        </p:sp>
      </p:grpSp>
      <p:sp>
        <p:nvSpPr>
          <p:cNvPr id="3636" name="Google Shape;3636;p131"/>
          <p:cNvSpPr/>
          <p:nvPr/>
        </p:nvSpPr>
        <p:spPr>
          <a:xfrm>
            <a:off x="711200" y="2108201"/>
            <a:ext cx="8632825" cy="7455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Ngôn ngữ có định dạng đơn giản định nghĩa mục đã tạo bằng cách sử dụng khuôn khổ Xtext eclipse, công cụ phát triển Ngôn ngữ miền chuyên biệt (DSL). Nên đặt các tệp định nghĩa mục trong thư mục configuration/items. Các mục phải được xác định theo định dạng sau:</a:t>
            </a:r>
            <a:endParaRPr/>
          </a:p>
        </p:txBody>
      </p:sp>
      <p:sp>
        <p:nvSpPr>
          <p:cNvPr id="3637" name="Google Shape;3637;p131"/>
          <p:cNvSpPr/>
          <p:nvPr/>
        </p:nvSpPr>
        <p:spPr>
          <a:xfrm>
            <a:off x="711201" y="2866807"/>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Kiểu mục Tên mục [“Nhãn”] [&lt;Biểu tượng&gt;] [(Nhóm1, Nhóm2, ...)] [{Cấu hình Binding}]</a:t>
            </a:r>
            <a:endParaRPr/>
          </a:p>
        </p:txBody>
      </p:sp>
      <p:grpSp>
        <p:nvGrpSpPr>
          <p:cNvPr id="3638" name="Google Shape;3638;p131"/>
          <p:cNvGrpSpPr/>
          <p:nvPr/>
        </p:nvGrpSpPr>
        <p:grpSpPr>
          <a:xfrm>
            <a:off x="416128" y="447433"/>
            <a:ext cx="9051872" cy="553998"/>
            <a:chOff x="416128" y="447433"/>
            <a:chExt cx="9051872" cy="553998"/>
          </a:xfrm>
        </p:grpSpPr>
        <p:sp>
          <p:nvSpPr>
            <p:cNvPr id="3639" name="Google Shape;3639;p131"/>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40" name="Google Shape;3640;p13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41" name="Google Shape;3641;p131"/>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(2/6)</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grpSp>
        <p:nvGrpSpPr>
          <p:cNvPr id="3647" name="Google Shape;3647;p132"/>
          <p:cNvGrpSpPr/>
          <p:nvPr/>
        </p:nvGrpSpPr>
        <p:grpSpPr>
          <a:xfrm>
            <a:off x="558800" y="1880266"/>
            <a:ext cx="8785225" cy="215444"/>
            <a:chOff x="1027113" y="2045625"/>
            <a:chExt cx="8785225" cy="215444"/>
          </a:xfrm>
        </p:grpSpPr>
        <p:sp>
          <p:nvSpPr>
            <p:cNvPr id="3648" name="Google Shape;3648;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49" name="Google Shape;3649;p1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tệp openhab.cfg</a:t>
              </a:r>
              <a:endParaRPr sz="1400">
                <a:solidFill>
                  <a:srgbClr val="262626"/>
                </a:solidFill>
                <a:latin typeface="Arial"/>
                <a:ea typeface="Arial"/>
                <a:cs typeface="Arial"/>
                <a:sym typeface="Arial"/>
              </a:endParaRPr>
            </a:p>
          </p:txBody>
        </p:sp>
      </p:grpSp>
      <p:grpSp>
        <p:nvGrpSpPr>
          <p:cNvPr id="3650" name="Google Shape;3650;p132"/>
          <p:cNvGrpSpPr/>
          <p:nvPr/>
        </p:nvGrpSpPr>
        <p:grpSpPr>
          <a:xfrm>
            <a:off x="558800" y="2853547"/>
            <a:ext cx="8785225" cy="215444"/>
            <a:chOff x="1027113" y="2045625"/>
            <a:chExt cx="8785225" cy="215444"/>
          </a:xfrm>
        </p:grpSpPr>
        <p:sp>
          <p:nvSpPr>
            <p:cNvPr id="3651" name="Google Shape;3651;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52" name="Google Shape;3652;p1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Định nghĩa tệp openhab.cfg cho MQTT Broker</a:t>
              </a:r>
              <a:endParaRPr/>
            </a:p>
          </p:txBody>
        </p:sp>
      </p:grpSp>
      <p:grpSp>
        <p:nvGrpSpPr>
          <p:cNvPr id="3653" name="Google Shape;3653;p132"/>
          <p:cNvGrpSpPr/>
          <p:nvPr/>
        </p:nvGrpSpPr>
        <p:grpSpPr>
          <a:xfrm>
            <a:off x="558800" y="3754550"/>
            <a:ext cx="8785225" cy="215444"/>
            <a:chOff x="1027113" y="2045625"/>
            <a:chExt cx="8785225" cy="215444"/>
          </a:xfrm>
        </p:grpSpPr>
        <p:sp>
          <p:nvSpPr>
            <p:cNvPr id="3654" name="Google Shape;3654;p1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55" name="Google Shape;3655;p1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cụm bên dưới vào dòng 423 và 427 (Ghi địa chỉ IP của Raspberry Pi)</a:t>
              </a:r>
              <a:endParaRPr/>
            </a:p>
          </p:txBody>
        </p:sp>
      </p:grpSp>
      <p:sp>
        <p:nvSpPr>
          <p:cNvPr id="3656" name="Google Shape;3656;p132"/>
          <p:cNvSpPr/>
          <p:nvPr/>
        </p:nvSpPr>
        <p:spPr>
          <a:xfrm>
            <a:off x="711200" y="4723998"/>
            <a:ext cx="5803899"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 Đăng ký máy chủ openHAB trên Mosquitto Broker</a:t>
            </a:r>
            <a:endParaRPr/>
          </a:p>
        </p:txBody>
      </p:sp>
      <p:sp>
        <p:nvSpPr>
          <p:cNvPr id="3657" name="Google Shape;3657;p132"/>
          <p:cNvSpPr/>
          <p:nvPr/>
        </p:nvSpPr>
        <p:spPr>
          <a:xfrm>
            <a:off x="711201" y="2161476"/>
            <a:ext cx="8632824" cy="50996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cp /etc/openhab/configurations/openhab_default.cfg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/etc/openhab/configurations/openhab.cfg</a:t>
            </a:r>
            <a:endParaRPr sz="1300">
              <a:solidFill>
                <a:schemeClr val="dk1"/>
              </a:solidFill>
              <a:latin typeface="Arial"/>
              <a:ea typeface="Arial"/>
              <a:cs typeface="Arial"/>
              <a:sym typeface="Arial"/>
            </a:endParaRPr>
          </a:p>
        </p:txBody>
      </p:sp>
      <p:sp>
        <p:nvSpPr>
          <p:cNvPr id="3658" name="Google Shape;3658;p132"/>
          <p:cNvSpPr/>
          <p:nvPr/>
        </p:nvSpPr>
        <p:spPr>
          <a:xfrm>
            <a:off x="711201" y="3155130"/>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/etc/openhab/configurations/openhab.cfg</a:t>
            </a:r>
            <a:endParaRPr/>
          </a:p>
        </p:txBody>
      </p:sp>
      <p:sp>
        <p:nvSpPr>
          <p:cNvPr id="3659" name="Google Shape;3659;p132"/>
          <p:cNvSpPr/>
          <p:nvPr/>
        </p:nvSpPr>
        <p:spPr>
          <a:xfrm>
            <a:off x="711201" y="4052778"/>
            <a:ext cx="8632824" cy="5112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mqtt:broker.url=tcp://192.168.1.229:1883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mqtt:broker.clientId=openhab</a:t>
            </a:r>
            <a:endParaRPr sz="1300">
              <a:solidFill>
                <a:schemeClr val="dk1"/>
              </a:solidFill>
              <a:latin typeface="Arial"/>
              <a:ea typeface="Arial"/>
              <a:cs typeface="Arial"/>
              <a:sym typeface="Arial"/>
            </a:endParaRPr>
          </a:p>
        </p:txBody>
      </p:sp>
      <p:grpSp>
        <p:nvGrpSpPr>
          <p:cNvPr id="3660" name="Google Shape;3660;p132"/>
          <p:cNvGrpSpPr/>
          <p:nvPr/>
        </p:nvGrpSpPr>
        <p:grpSpPr>
          <a:xfrm>
            <a:off x="416128" y="447433"/>
            <a:ext cx="9051872" cy="553998"/>
            <a:chOff x="416128" y="447433"/>
            <a:chExt cx="9051872" cy="553998"/>
          </a:xfrm>
        </p:grpSpPr>
        <p:sp>
          <p:nvSpPr>
            <p:cNvPr id="3661" name="Google Shape;3661;p132"/>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62" name="Google Shape;3662;p13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63" name="Google Shape;3663;p132"/>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(3/6)</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68" name="Shape 3668"/>
        <p:cNvGrpSpPr/>
        <p:nvPr/>
      </p:nvGrpSpPr>
      <p:grpSpPr>
        <a:xfrm>
          <a:off x="0" y="0"/>
          <a:ext cx="0" cy="0"/>
          <a:chOff x="0" y="0"/>
          <a:chExt cx="0" cy="0"/>
        </a:xfrm>
      </p:grpSpPr>
      <p:grpSp>
        <p:nvGrpSpPr>
          <p:cNvPr id="3669" name="Google Shape;3669;p133"/>
          <p:cNvGrpSpPr/>
          <p:nvPr/>
        </p:nvGrpSpPr>
        <p:grpSpPr>
          <a:xfrm>
            <a:off x="558800" y="1873534"/>
            <a:ext cx="8785225" cy="215444"/>
            <a:chOff x="1027113" y="2045625"/>
            <a:chExt cx="8785225" cy="215444"/>
          </a:xfrm>
        </p:grpSpPr>
        <p:sp>
          <p:nvSpPr>
            <p:cNvPr id="3670" name="Google Shape;3670;p1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71" name="Google Shape;3671;p1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Sơ đồ trang web</a:t>
              </a:r>
              <a:endParaRPr sz="1400">
                <a:solidFill>
                  <a:srgbClr val="262626"/>
                </a:solidFill>
                <a:latin typeface="Arial"/>
                <a:ea typeface="Arial"/>
                <a:cs typeface="Arial"/>
                <a:sym typeface="Arial"/>
              </a:endParaRPr>
            </a:p>
          </p:txBody>
        </p:sp>
      </p:grpSp>
      <p:sp>
        <p:nvSpPr>
          <p:cNvPr id="3672" name="Google Shape;3672;p133"/>
          <p:cNvSpPr/>
          <p:nvPr/>
        </p:nvSpPr>
        <p:spPr>
          <a:xfrm>
            <a:off x="711201" y="2102769"/>
            <a:ext cx="8632824" cy="59681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Chủ thể tạo ra các phần tử giao diện người dùng để hiển thị các mục.</a:t>
            </a:r>
            <a:endParaRPr/>
          </a:p>
          <a:p>
            <a:pPr indent="-182563" lvl="0" marL="182563" marR="0" rtl="0" algn="l">
              <a:spcBef>
                <a:spcPts val="4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yếu tố dưới đây có thể được bao gồm trong sơ đồ trang web.</a:t>
            </a:r>
            <a:endParaRPr sz="1300">
              <a:solidFill>
                <a:srgbClr val="262626"/>
              </a:solidFill>
              <a:latin typeface="Arial"/>
              <a:ea typeface="Arial"/>
              <a:cs typeface="Arial"/>
              <a:sym typeface="Arial"/>
            </a:endParaRPr>
          </a:p>
        </p:txBody>
      </p:sp>
      <p:graphicFrame>
        <p:nvGraphicFramePr>
          <p:cNvPr id="3673" name="Google Shape;3673;p133"/>
          <p:cNvGraphicFramePr/>
          <p:nvPr/>
        </p:nvGraphicFramePr>
        <p:xfrm>
          <a:off x="703263" y="2737221"/>
          <a:ext cx="3000000" cy="3000000"/>
        </p:xfrm>
        <a:graphic>
          <a:graphicData uri="http://schemas.openxmlformats.org/drawingml/2006/table">
            <a:tbl>
              <a:tblPr>
                <a:noFill/>
                <a:tableStyleId>{24E4338F-F3B4-4311-B3CD-419BD353D868}</a:tableStyleId>
              </a:tblPr>
              <a:tblGrid>
                <a:gridCol w="2320975"/>
                <a:gridCol w="6319800"/>
              </a:tblGrid>
              <a:tr h="273500">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Phần tử</a:t>
                      </a:r>
                      <a:endParaRPr b="0" sz="1400">
                        <a:solidFill>
                          <a:srgbClr val="262626"/>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0" lang="en-US" sz="1400">
                          <a:solidFill>
                            <a:srgbClr val="262626"/>
                          </a:solidFill>
                          <a:latin typeface="Arial"/>
                          <a:ea typeface="Arial"/>
                          <a:cs typeface="Arial"/>
                          <a:sym typeface="Arial"/>
                        </a:rPr>
                        <a:t>Giải thích</a:t>
                      </a:r>
                      <a:endParaRPr b="0" sz="14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3">
                            <a:extLst>
                              <a:ext uri="{A12FA001-AC4F-418D-AE19-62706E023703}">
                                <ahyp:hlinkClr val="tx"/>
                              </a:ext>
                            </a:extLst>
                          </a:hlinkClick>
                        </a:rPr>
                        <a:t>Colorpicker</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tiện ích có thể chọn màu từ bảng màu</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4">
                            <a:extLst>
                              <a:ext uri="{A12FA001-AC4F-418D-AE19-62706E023703}">
                                <ahyp:hlinkClr val="tx"/>
                              </a:ext>
                            </a:extLst>
                          </a:hlinkClick>
                        </a:rPr>
                        <a:t>Chart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Thêm một đối tượng biểu đồ xuất dữ liệu nhật ký</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5">
                            <a:extLst>
                              <a:ext uri="{A12FA001-AC4F-418D-AE19-62706E023703}">
                                <ahyp:hlinkClr val="tx"/>
                              </a:ext>
                            </a:extLst>
                          </a:hlinkClick>
                        </a:rPr>
                        <a:t>Frame</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Một khu vực bao gồm các thành phần hoặc khung sơ đồ trang web khác</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30875">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6">
                            <a:extLst>
                              <a:ext uri="{A12FA001-AC4F-418D-AE19-62706E023703}">
                                <ahyp:hlinkClr val="tx"/>
                              </a:ext>
                            </a:extLst>
                          </a:hlinkClick>
                        </a:rPr>
                        <a:t>Group</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Xuất tất cả các phần tử của nhóm đã cho được xác định trong tệp lưu trữ vật phẩm</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7">
                            <a:extLst>
                              <a:ext uri="{A12FA001-AC4F-418D-AE19-62706E023703}">
                                <ahyp:hlinkClr val="tx"/>
                              </a:ext>
                            </a:extLst>
                          </a:hlinkClick>
                        </a:rPr>
                        <a:t>Image</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Hình ảnh cho ra</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8">
                            <a:extLst>
                              <a:ext uri="{A12FA001-AC4F-418D-AE19-62706E023703}">
                                <ahyp:hlinkClr val="tx"/>
                              </a:ext>
                            </a:extLst>
                          </a:hlinkClick>
                        </a:rPr>
                        <a:t>List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Danh sách cho ra</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9">
                            <a:extLst>
                              <a:ext uri="{A12FA001-AC4F-418D-AE19-62706E023703}">
                                <ahyp:hlinkClr val="tx"/>
                              </a:ext>
                            </a:extLst>
                          </a:hlinkClick>
                        </a:rPr>
                        <a:t>Selection</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Truy cập trang mới được lựa chọn trong số các giá trị được xác định làm tham số</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0">
                            <a:extLst>
                              <a:ext uri="{A12FA001-AC4F-418D-AE19-62706E023703}">
                                <ahyp:hlinkClr val="tx"/>
                              </a:ext>
                            </a:extLst>
                          </a:hlinkClick>
                        </a:rPr>
                        <a:t>Setpoint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Có thể được thay đổi theo các giá trị hiển thị. Cấu hình sân khấu hoặc tối đa/tối thiểu là có khả năng</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1">
                            <a:extLst>
                              <a:ext uri="{A12FA001-AC4F-418D-AE19-62706E023703}">
                                <ahyp:hlinkClr val="tx"/>
                              </a:ext>
                            </a:extLst>
                          </a:hlinkClick>
                        </a:rPr>
                        <a:t>Slider</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Slide đầu ra </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2">
                            <a:extLst>
                              <a:ext uri="{A12FA001-AC4F-418D-AE19-62706E023703}">
                                <ahyp:hlinkClr val="tx"/>
                              </a:ext>
                            </a:extLst>
                          </a:hlinkClick>
                        </a:rPr>
                        <a:t>Switch</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Chuyển mục</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3">
                            <a:extLst>
                              <a:ext uri="{A12FA001-AC4F-418D-AE19-62706E023703}">
                                <ahyp:hlinkClr val="tx"/>
                              </a:ext>
                            </a:extLst>
                          </a:hlinkClick>
                        </a:rPr>
                        <a:t>Text</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yếu tố văn bản</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4">
                            <a:extLst>
                              <a:ext uri="{A12FA001-AC4F-418D-AE19-62706E023703}">
                                <ahyp:hlinkClr val="tx"/>
                              </a:ext>
                            </a:extLst>
                          </a:hlinkClick>
                        </a:rPr>
                        <a:t>Video</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Hiển thị video</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255200">
                <a:tc>
                  <a:txBody>
                    <a:bodyPr/>
                    <a:lstStyle/>
                    <a:p>
                      <a:pPr indent="0" lvl="0" marL="0" marR="0" rtl="0" algn="ctr">
                        <a:lnSpc>
                          <a:spcPct val="100000"/>
                        </a:lnSpc>
                        <a:spcBef>
                          <a:spcPts val="0"/>
                        </a:spcBef>
                        <a:spcAft>
                          <a:spcPts val="0"/>
                        </a:spcAft>
                        <a:buNone/>
                      </a:pPr>
                      <a:r>
                        <a:rPr b="0" lang="en-US" sz="1200" u="sng">
                          <a:solidFill>
                            <a:srgbClr val="193EB0"/>
                          </a:solidFill>
                          <a:latin typeface="Arial"/>
                          <a:ea typeface="Arial"/>
                          <a:cs typeface="Arial"/>
                          <a:sym typeface="Arial"/>
                          <a:hlinkClick r:id="rId15">
                            <a:extLst>
                              <a:ext uri="{A12FA001-AC4F-418D-AE19-62706E023703}">
                                <ahyp:hlinkClr val="tx"/>
                              </a:ext>
                            </a:extLst>
                          </a:hlinkClick>
                        </a:rPr>
                        <a:t>Webview</a:t>
                      </a:r>
                      <a:endParaRPr b="0" sz="1200" u="none">
                        <a:solidFill>
                          <a:srgbClr val="193EB0"/>
                        </a:solidFill>
                        <a:latin typeface="Arial"/>
                        <a:ea typeface="Arial"/>
                        <a:cs typeface="Arial"/>
                        <a:sym typeface="Arial"/>
                      </a:endParaRPr>
                    </a:p>
                  </a:txBody>
                  <a:tcPr marT="7200" marB="7200" marR="74000" marL="74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b="0" lang="en-US" sz="1300">
                          <a:solidFill>
                            <a:srgbClr val="262626"/>
                          </a:solidFill>
                          <a:latin typeface="Arial"/>
                          <a:ea typeface="Arial"/>
                          <a:cs typeface="Arial"/>
                          <a:sym typeface="Arial"/>
                        </a:rPr>
                        <a:t>Hiển thị trang web</a:t>
                      </a:r>
                      <a:endParaRPr b="0" sz="1300">
                        <a:solidFill>
                          <a:srgbClr val="262626"/>
                        </a:solidFill>
                        <a:latin typeface="Arial"/>
                        <a:ea typeface="Arial"/>
                        <a:cs typeface="Arial"/>
                        <a:sym typeface="Arial"/>
                      </a:endParaRPr>
                    </a:p>
                  </a:txBody>
                  <a:tcPr marT="7200" marB="7200" marR="74000" marL="74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grpSp>
        <p:nvGrpSpPr>
          <p:cNvPr id="3674" name="Google Shape;3674;p133"/>
          <p:cNvGrpSpPr/>
          <p:nvPr/>
        </p:nvGrpSpPr>
        <p:grpSpPr>
          <a:xfrm>
            <a:off x="416128" y="447433"/>
            <a:ext cx="9051872" cy="553998"/>
            <a:chOff x="416128" y="447433"/>
            <a:chExt cx="9051872" cy="553998"/>
          </a:xfrm>
        </p:grpSpPr>
        <p:sp>
          <p:nvSpPr>
            <p:cNvPr id="3675" name="Google Shape;3675;p133"/>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76" name="Google Shape;3676;p13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77" name="Google Shape;3677;p133"/>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(4/6)</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grpSp>
        <p:nvGrpSpPr>
          <p:cNvPr id="3683" name="Google Shape;3683;p134"/>
          <p:cNvGrpSpPr/>
          <p:nvPr/>
        </p:nvGrpSpPr>
        <p:grpSpPr>
          <a:xfrm>
            <a:off x="558800" y="1874878"/>
            <a:ext cx="8785225" cy="215444"/>
            <a:chOff x="1027113" y="2045625"/>
            <a:chExt cx="8785225" cy="215444"/>
          </a:xfrm>
        </p:grpSpPr>
        <p:sp>
          <p:nvSpPr>
            <p:cNvPr id="3684" name="Google Shape;3684;p1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85" name="Google Shape;3685;p1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sơ đồ trang web vào openHAB</a:t>
              </a:r>
              <a:endParaRPr/>
            </a:p>
          </p:txBody>
        </p:sp>
      </p:grpSp>
      <p:sp>
        <p:nvSpPr>
          <p:cNvPr id="3686" name="Google Shape;3686;p134"/>
          <p:cNvSpPr/>
          <p:nvPr/>
        </p:nvSpPr>
        <p:spPr>
          <a:xfrm>
            <a:off x="711201" y="2156088"/>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/etc/openhab/configurations/sitemaps/kaizen.sitemap </a:t>
            </a:r>
            <a:endParaRPr/>
          </a:p>
        </p:txBody>
      </p:sp>
      <p:sp>
        <p:nvSpPr>
          <p:cNvPr id="3687" name="Google Shape;3687;p134"/>
          <p:cNvSpPr/>
          <p:nvPr/>
        </p:nvSpPr>
        <p:spPr>
          <a:xfrm>
            <a:off x="711201" y="2637815"/>
            <a:ext cx="8632824" cy="21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sitemap kaizen label="Main Menu"</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Frame label="MQTT"{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item=mqttsw1 label="MQTT Switch 1"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Switch item=mqttsw2 label="MQTT Switch 2"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Switch item=mqttsw3 label="MQTT Switch 3"  </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Text item=Office_Temp</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Text item=Office_Humidity</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t>
            </a:r>
            <a:endParaRPr/>
          </a:p>
        </p:txBody>
      </p:sp>
      <p:grpSp>
        <p:nvGrpSpPr>
          <p:cNvPr id="3688" name="Google Shape;3688;p134"/>
          <p:cNvGrpSpPr/>
          <p:nvPr/>
        </p:nvGrpSpPr>
        <p:grpSpPr>
          <a:xfrm>
            <a:off x="416128" y="447433"/>
            <a:ext cx="9051872" cy="553998"/>
            <a:chOff x="416128" y="447433"/>
            <a:chExt cx="9051872" cy="553998"/>
          </a:xfrm>
        </p:grpSpPr>
        <p:sp>
          <p:nvSpPr>
            <p:cNvPr id="3689" name="Google Shape;3689;p134"/>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690" name="Google Shape;3690;p13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691" name="Google Shape;3691;p134"/>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(5/6)</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grpSp>
        <p:nvGrpSpPr>
          <p:cNvPr id="3697" name="Google Shape;3697;p135"/>
          <p:cNvGrpSpPr/>
          <p:nvPr/>
        </p:nvGrpSpPr>
        <p:grpSpPr>
          <a:xfrm>
            <a:off x="558800" y="1874877"/>
            <a:ext cx="8785225" cy="215444"/>
            <a:chOff x="1027113" y="2045625"/>
            <a:chExt cx="8785225" cy="215444"/>
          </a:xfrm>
        </p:grpSpPr>
        <p:sp>
          <p:nvSpPr>
            <p:cNvPr id="3698" name="Google Shape;3698;p1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99" name="Google Shape;3699;p1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Thêm mục vào openHAB</a:t>
              </a:r>
              <a:endParaRPr sz="1400">
                <a:solidFill>
                  <a:srgbClr val="262626"/>
                </a:solidFill>
                <a:latin typeface="Arial"/>
                <a:ea typeface="Arial"/>
                <a:cs typeface="Arial"/>
                <a:sym typeface="Arial"/>
              </a:endParaRPr>
            </a:p>
          </p:txBody>
        </p:sp>
      </p:grpSp>
      <p:sp>
        <p:nvSpPr>
          <p:cNvPr id="3700" name="Google Shape;3700;p135"/>
          <p:cNvSpPr/>
          <p:nvPr/>
        </p:nvSpPr>
        <p:spPr>
          <a:xfrm>
            <a:off x="711201" y="2156087"/>
            <a:ext cx="8632824" cy="36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sudo vi /etc/openhab/configurations/items/kaizen.items</a:t>
            </a:r>
            <a:endParaRPr sz="1300">
              <a:solidFill>
                <a:schemeClr val="dk1"/>
              </a:solidFill>
              <a:latin typeface="Arial"/>
              <a:ea typeface="Arial"/>
              <a:cs typeface="Arial"/>
              <a:sym typeface="Arial"/>
            </a:endParaRPr>
          </a:p>
        </p:txBody>
      </p:sp>
      <p:sp>
        <p:nvSpPr>
          <p:cNvPr id="3701" name="Google Shape;3701;p135"/>
          <p:cNvSpPr/>
          <p:nvPr/>
        </p:nvSpPr>
        <p:spPr>
          <a:xfrm>
            <a:off x="711201" y="2581853"/>
            <a:ext cx="8632824" cy="2391574"/>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Group All</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mqttsw1 "Switch 1" (all) {mqtt="&gt;[broker:/wiznet/sw1:command:on:1],&gt;[broker:/wiznet/sw1:command:off:0]"}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mqttsw2 "Switch 2" (all) {mqtt="&gt;[broker:/wiznet/sw2:command:on:1],&gt;[broker:/wiznet/sw2:command:off:0]"}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Switch mqttsw3 "Switch 3" (all) {mqtt="&gt;[broker:/wiznet/sw3:command:on:1],&gt;[broker:/wiznet/sw3:command:off:0]"}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Number Office_Temp "Temperature [%.1f °C]" &lt;temperature&gt;(all) {mqtt="&lt;[broker:/wiznet/temperature:state:default]"}  </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Number Office_Humidity "Humidity [%.1f °C]" &lt;humidity&gt;(all)</a:t>
            </a:r>
            <a:br>
              <a:rPr lang="en-US" sz="1300">
                <a:solidFill>
                  <a:schemeClr val="dk1"/>
                </a:solidFill>
                <a:latin typeface="Arial"/>
                <a:ea typeface="Arial"/>
                <a:cs typeface="Arial"/>
                <a:sym typeface="Arial"/>
              </a:rPr>
            </a:br>
            <a:r>
              <a:rPr lang="en-US" sz="1300">
                <a:solidFill>
                  <a:schemeClr val="dk1"/>
                </a:solidFill>
                <a:latin typeface="Arial"/>
                <a:ea typeface="Arial"/>
                <a:cs typeface="Arial"/>
                <a:sym typeface="Arial"/>
              </a:rPr>
              <a:t>{mqtt="&lt;[broker:/wiznet/humidity:state:default]"}</a:t>
            </a:r>
            <a:endParaRPr/>
          </a:p>
        </p:txBody>
      </p:sp>
      <p:grpSp>
        <p:nvGrpSpPr>
          <p:cNvPr id="3702" name="Google Shape;3702;p135"/>
          <p:cNvGrpSpPr/>
          <p:nvPr/>
        </p:nvGrpSpPr>
        <p:grpSpPr>
          <a:xfrm>
            <a:off x="416128" y="444901"/>
            <a:ext cx="9051872" cy="553998"/>
            <a:chOff x="416128" y="447433"/>
            <a:chExt cx="9051872" cy="553998"/>
          </a:xfrm>
        </p:grpSpPr>
        <p:sp>
          <p:nvSpPr>
            <p:cNvPr id="3703" name="Google Shape;3703;p135"/>
            <p:cNvSpPr/>
            <p:nvPr/>
          </p:nvSpPr>
          <p:spPr>
            <a:xfrm>
              <a:off x="416128" y="447433"/>
              <a:ext cx="5824317"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3.3. Định cấu hình OpenHAB để cài đặt MQTT Binding</a:t>
              </a:r>
              <a:endParaRPr/>
            </a:p>
          </p:txBody>
        </p:sp>
        <p:sp>
          <p:nvSpPr>
            <p:cNvPr id="3704" name="Google Shape;3704;p13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03</a:t>
              </a:r>
              <a:endParaRPr/>
            </a:p>
          </p:txBody>
        </p:sp>
      </p:grpSp>
      <p:sp>
        <p:nvSpPr>
          <p:cNvPr id="3705" name="Google Shape;3705;p135"/>
          <p:cNvSpPr/>
          <p:nvPr/>
        </p:nvSpPr>
        <p:spPr>
          <a:xfrm>
            <a:off x="463014" y="139796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OpenHAB để cài đặt MQTT Binding (6/6)</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136"/>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Trực quan hóa dữ liệu</a:t>
            </a:r>
            <a:endParaRPr sz="3600">
              <a:solidFill>
                <a:schemeClr val="dk1"/>
              </a:solidFill>
              <a:latin typeface="Arial"/>
              <a:ea typeface="Arial"/>
              <a:cs typeface="Arial"/>
              <a:sym typeface="Arial"/>
            </a:endParaRPr>
          </a:p>
        </p:txBody>
      </p:sp>
      <p:sp>
        <p:nvSpPr>
          <p:cNvPr id="3712" name="Google Shape;3712;p136"/>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3713" name="Google Shape;3713;p136"/>
          <p:cNvGrpSpPr/>
          <p:nvPr/>
        </p:nvGrpSpPr>
        <p:grpSpPr>
          <a:xfrm>
            <a:off x="1051644" y="3883135"/>
            <a:ext cx="5702300" cy="709179"/>
            <a:chOff x="1051644" y="4006126"/>
            <a:chExt cx="5702300" cy="709179"/>
          </a:xfrm>
        </p:grpSpPr>
        <p:grpSp>
          <p:nvGrpSpPr>
            <p:cNvPr id="3714" name="Google Shape;3714;p136"/>
            <p:cNvGrpSpPr/>
            <p:nvPr/>
          </p:nvGrpSpPr>
          <p:grpSpPr>
            <a:xfrm>
              <a:off x="1051644" y="4437133"/>
              <a:ext cx="5702300" cy="278172"/>
              <a:chOff x="1051644" y="4437133"/>
              <a:chExt cx="5702300" cy="278172"/>
            </a:xfrm>
          </p:grpSpPr>
          <p:sp>
            <p:nvSpPr>
              <p:cNvPr id="3715" name="Google Shape;3715;p136"/>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4.2.  Công cụ trực quan hóa mã nguồn mở: Grafana</a:t>
                </a:r>
                <a:endParaRPr/>
              </a:p>
            </p:txBody>
          </p:sp>
          <p:sp>
            <p:nvSpPr>
              <p:cNvPr id="3716" name="Google Shape;3716;p136"/>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3717" name="Google Shape;3717;p136"/>
            <p:cNvGrpSpPr/>
            <p:nvPr/>
          </p:nvGrpSpPr>
          <p:grpSpPr>
            <a:xfrm>
              <a:off x="1051644" y="4006126"/>
              <a:ext cx="5702300" cy="278172"/>
              <a:chOff x="1051644" y="4866967"/>
              <a:chExt cx="5702300" cy="278172"/>
            </a:xfrm>
          </p:grpSpPr>
          <p:sp>
            <p:nvSpPr>
              <p:cNvPr id="3718" name="Google Shape;3718;p136"/>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4.1. Khái niệm trực quan hóa và tầm quan trọng</a:t>
                </a:r>
                <a:endParaRPr sz="1800">
                  <a:solidFill>
                    <a:srgbClr val="3F3F3F"/>
                  </a:solidFill>
                  <a:latin typeface="Arial"/>
                  <a:ea typeface="Arial"/>
                  <a:cs typeface="Arial"/>
                  <a:sym typeface="Arial"/>
                </a:endParaRPr>
              </a:p>
            </p:txBody>
          </p:sp>
          <p:sp>
            <p:nvSpPr>
              <p:cNvPr id="3719" name="Google Shape;3719;p136"/>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3" name="Shape 3723"/>
        <p:cNvGrpSpPr/>
        <p:nvPr/>
      </p:nvGrpSpPr>
      <p:grpSpPr>
        <a:xfrm>
          <a:off x="0" y="0"/>
          <a:ext cx="0" cy="0"/>
          <a:chOff x="0" y="0"/>
          <a:chExt cx="0" cy="0"/>
        </a:xfrm>
      </p:grpSpPr>
      <p:sp>
        <p:nvSpPr>
          <p:cNvPr id="3724" name="Google Shape;3724;p137"/>
          <p:cNvSpPr txBox="1"/>
          <p:nvPr>
            <p:ph idx="4294967295" type="body"/>
          </p:nvPr>
        </p:nvSpPr>
        <p:spPr>
          <a:xfrm>
            <a:off x="895347" y="3996799"/>
            <a:ext cx="6578115" cy="1506775"/>
          </a:xfrm>
          <a:prstGeom prst="rect">
            <a:avLst/>
          </a:prstGeom>
          <a:solidFill>
            <a:srgbClr val="F2F2F2"/>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193EB0"/>
              </a:buClr>
              <a:buSzPts val="1200"/>
              <a:buNone/>
            </a:pPr>
            <a:r>
              <a:rPr lang="en-US" sz="1200">
                <a:solidFill>
                  <a:srgbClr val="262626"/>
                </a:solidFill>
                <a:latin typeface="Arial"/>
                <a:ea typeface="Arial"/>
                <a:cs typeface="Arial"/>
                <a:sym typeface="Arial"/>
              </a:rPr>
              <a:t>① Có thể khiến người xem quan tâm</a:t>
            </a:r>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② Có thể giúp đưa ra phán đoán tình huống nhanh chóng bằng cách rút ngắn thời gian tiếp nhận thông tin</a:t>
            </a:r>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③ Có khả năng lan truyền thông tin nhanh chóng</a:t>
            </a:r>
            <a:endParaRPr sz="1200">
              <a:solidFill>
                <a:srgbClr val="262626"/>
              </a:solidFill>
              <a:latin typeface="Arial"/>
              <a:ea typeface="Arial"/>
              <a:cs typeface="Arial"/>
              <a:sym typeface="Arial"/>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④ Có thể nhớ dữ liệu trong thời gian dài hơn ngay cả khi nhìn thấy nó một lần</a:t>
            </a:r>
            <a:endParaRPr/>
          </a:p>
          <a:p>
            <a:pPr indent="0" lvl="0" marL="0" rtl="0" algn="l">
              <a:lnSpc>
                <a:spcPct val="100000"/>
              </a:lnSpc>
              <a:spcBef>
                <a:spcPts val="600"/>
              </a:spcBef>
              <a:spcAft>
                <a:spcPts val="0"/>
              </a:spcAft>
              <a:buClr>
                <a:srgbClr val="193EB0"/>
              </a:buClr>
              <a:buSzPts val="1200"/>
              <a:buNone/>
            </a:pPr>
            <a:r>
              <a:rPr lang="en-US" sz="1200">
                <a:solidFill>
                  <a:srgbClr val="262626"/>
                </a:solidFill>
                <a:latin typeface="Arial"/>
                <a:ea typeface="Arial"/>
                <a:cs typeface="Arial"/>
                <a:sym typeface="Arial"/>
              </a:rPr>
              <a:t>⑤ Có khả năng giao tiếp hiệu quả về thông tin</a:t>
            </a:r>
            <a:endParaRPr sz="1200">
              <a:solidFill>
                <a:srgbClr val="262626"/>
              </a:solidFill>
              <a:latin typeface="Arial"/>
              <a:ea typeface="Arial"/>
              <a:cs typeface="Arial"/>
              <a:sym typeface="Arial"/>
            </a:endParaRPr>
          </a:p>
        </p:txBody>
      </p:sp>
      <p:grpSp>
        <p:nvGrpSpPr>
          <p:cNvPr id="3725" name="Google Shape;3725;p137"/>
          <p:cNvGrpSpPr/>
          <p:nvPr/>
        </p:nvGrpSpPr>
        <p:grpSpPr>
          <a:xfrm>
            <a:off x="416128" y="444901"/>
            <a:ext cx="9051872" cy="276999"/>
            <a:chOff x="416128" y="447433"/>
            <a:chExt cx="9051872" cy="276999"/>
          </a:xfrm>
        </p:grpSpPr>
        <p:sp>
          <p:nvSpPr>
            <p:cNvPr id="3726" name="Google Shape;3726;p13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27" name="Google Shape;3727;p13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28" name="Google Shape;3728;p137"/>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trực quan hóa dữ liệu</a:t>
            </a:r>
            <a:endParaRPr sz="2400">
              <a:solidFill>
                <a:srgbClr val="0C0C0C"/>
              </a:solidFill>
              <a:latin typeface="Arial"/>
              <a:ea typeface="Arial"/>
              <a:cs typeface="Arial"/>
              <a:sym typeface="Arial"/>
            </a:endParaRPr>
          </a:p>
        </p:txBody>
      </p:sp>
      <p:grpSp>
        <p:nvGrpSpPr>
          <p:cNvPr id="3729" name="Google Shape;3729;p137"/>
          <p:cNvGrpSpPr/>
          <p:nvPr/>
        </p:nvGrpSpPr>
        <p:grpSpPr>
          <a:xfrm>
            <a:off x="558800" y="1874877"/>
            <a:ext cx="8785225" cy="430887"/>
            <a:chOff x="558800" y="1874877"/>
            <a:chExt cx="8785225" cy="430887"/>
          </a:xfrm>
        </p:grpSpPr>
        <p:sp>
          <p:nvSpPr>
            <p:cNvPr id="3730" name="Google Shape;3730;p137"/>
            <p:cNvSpPr/>
            <p:nvPr/>
          </p:nvSpPr>
          <p:spPr>
            <a:xfrm>
              <a:off x="558800" y="1886247"/>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31" name="Google Shape;3731;p137"/>
            <p:cNvSpPr/>
            <p:nvPr/>
          </p:nvSpPr>
          <p:spPr>
            <a:xfrm>
              <a:off x="711200" y="1874877"/>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dữ liệu đề cập đến quá trình thể hiện và cung cấp kết quả phân tích dữ liệu một cách trực quan để dễ hiểu. Chính là truyền tải hiệu quả thông tin được hiển thị trong phân tích.</a:t>
              </a:r>
              <a:endParaRPr sz="1400">
                <a:solidFill>
                  <a:srgbClr val="262626"/>
                </a:solidFill>
                <a:latin typeface="Arial"/>
                <a:ea typeface="Arial"/>
                <a:cs typeface="Arial"/>
                <a:sym typeface="Arial"/>
              </a:endParaRPr>
            </a:p>
          </p:txBody>
        </p:sp>
      </p:grpSp>
      <p:grpSp>
        <p:nvGrpSpPr>
          <p:cNvPr id="3732" name="Google Shape;3732;p137"/>
          <p:cNvGrpSpPr/>
          <p:nvPr/>
        </p:nvGrpSpPr>
        <p:grpSpPr>
          <a:xfrm>
            <a:off x="558800" y="2426130"/>
            <a:ext cx="8785225" cy="215444"/>
            <a:chOff x="558800" y="1874877"/>
            <a:chExt cx="8785225" cy="215444"/>
          </a:xfrm>
        </p:grpSpPr>
        <p:sp>
          <p:nvSpPr>
            <p:cNvPr id="3733" name="Google Shape;3733;p137"/>
            <p:cNvSpPr/>
            <p:nvPr/>
          </p:nvSpPr>
          <p:spPr>
            <a:xfrm>
              <a:off x="558800" y="1886247"/>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34" name="Google Shape;3734;p137"/>
            <p:cNvSpPr/>
            <p:nvPr/>
          </p:nvSpPr>
          <p:spPr>
            <a:xfrm>
              <a:off x="711200" y="1874877"/>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Để hiểu về trực quan hóa dữ liệu, trước tiên bạn cần hiểu về trực quan hóa thông tin.</a:t>
              </a:r>
              <a:endParaRPr sz="1400">
                <a:solidFill>
                  <a:srgbClr val="262626"/>
                </a:solidFill>
                <a:latin typeface="Arial"/>
                <a:ea typeface="Arial"/>
                <a:cs typeface="Arial"/>
                <a:sym typeface="Arial"/>
              </a:endParaRPr>
            </a:p>
          </p:txBody>
        </p:sp>
      </p:grpSp>
      <p:sp>
        <p:nvSpPr>
          <p:cNvPr id="3735" name="Google Shape;3735;p137"/>
          <p:cNvSpPr/>
          <p:nvPr/>
        </p:nvSpPr>
        <p:spPr>
          <a:xfrm>
            <a:off x="711201" y="2697231"/>
            <a:ext cx="8632824" cy="129956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thông tin thường có nghĩa là thể hiện trực quan dữ liệu quy mô lớn và phi số lượng bằng cách sử dụng màu sắc, số liệu thống kê (biểu đồ, đồ thị, v.v.), hình ảnh, v.v.</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Phương pháp trực quan hóa thông tin: trực quan hóa thời gian, trực quan hóa phân phối, trực quan hóa mối quan hệ, trực quan hóa so sánh, trực quan hóa không gian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Hiệu ứng trực quan hóa thông tin: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graphicFrame>
        <p:nvGraphicFramePr>
          <p:cNvPr id="3740" name="Google Shape;3740;p138"/>
          <p:cNvGraphicFramePr/>
          <p:nvPr/>
        </p:nvGraphicFramePr>
        <p:xfrm>
          <a:off x="558800" y="2240414"/>
          <a:ext cx="3000000" cy="3000000"/>
        </p:xfrm>
        <a:graphic>
          <a:graphicData uri="http://schemas.openxmlformats.org/drawingml/2006/table">
            <a:tbl>
              <a:tblPr bandRow="1" firstRow="1">
                <a:noFill/>
                <a:tableStyleId>{CEEB4D43-3864-4B0D-97B7-BF5298E49A98}</a:tableStyleId>
              </a:tblPr>
              <a:tblGrid>
                <a:gridCol w="2483350"/>
                <a:gridCol w="6301875"/>
              </a:tblGrid>
              <a:tr h="379325">
                <a:tc>
                  <a:txBody>
                    <a:bodyPr/>
                    <a:lstStyle/>
                    <a:p>
                      <a:pPr indent="0" lvl="0" marL="0" marR="0" rtl="0" algn="ctr">
                        <a:spcBef>
                          <a:spcPts val="0"/>
                        </a:spcBef>
                        <a:spcAft>
                          <a:spcPts val="0"/>
                        </a:spcAft>
                        <a:buNone/>
                      </a:pPr>
                      <a:r>
                        <a:rPr b="1" lang="en-US" sz="1300">
                          <a:latin typeface="Arial"/>
                          <a:ea typeface="Arial"/>
                          <a:cs typeface="Arial"/>
                          <a:sym typeface="Arial"/>
                        </a:rPr>
                        <a:t>Danh mục</a:t>
                      </a:r>
                      <a:endParaRPr b="1"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a:latin typeface="Arial"/>
                          <a:ea typeface="Arial"/>
                          <a:cs typeface="Arial"/>
                          <a:sym typeface="Arial"/>
                        </a:rPr>
                        <a:t>Các phương pháp trực quan hóa quan trọng</a:t>
                      </a:r>
                      <a:endParaRPr b="1"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79325">
                <a:tc>
                  <a:txBody>
                    <a:bodyPr/>
                    <a:lstStyle/>
                    <a:p>
                      <a:pPr indent="0" lvl="0" marL="0" marR="0" rtl="0" algn="l">
                        <a:spcBef>
                          <a:spcPts val="0"/>
                        </a:spcBef>
                        <a:spcAft>
                          <a:spcPts val="0"/>
                        </a:spcAft>
                        <a:buNone/>
                      </a:pPr>
                      <a:r>
                        <a:rPr lang="en-US" sz="1300">
                          <a:latin typeface="Arial"/>
                          <a:ea typeface="Arial"/>
                          <a:cs typeface="Arial"/>
                          <a:sym typeface="Arial"/>
                        </a:rPr>
                        <a:t>Hình dung tạm thời</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Biểu đồ thanh, Biểu đồ thanh xếp chồng, Biểu đồ chấm</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hóa phân phối</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Biểu đồ tròn, biểu đồ Donut, TreeMap, biểu đồ liên tục xếp chồng</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hóa mối quan hệ</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Biểu đồ tán xạ, Biểu đồ bong bóng, Biểu đồ</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so sánh</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Bản đồ nhiệt, Biểu đồ sao, Tọa độ song song, Chia tỷ lệ đa chiều</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79325">
                <a:tc>
                  <a:txBody>
                    <a:bodyPr/>
                    <a:lstStyle/>
                    <a:p>
                      <a:pPr indent="0" lvl="0" marL="0" marR="0" rtl="0" algn="l">
                        <a:spcBef>
                          <a:spcPts val="0"/>
                        </a:spcBef>
                        <a:spcAft>
                          <a:spcPts val="0"/>
                        </a:spcAft>
                        <a:buNone/>
                      </a:pPr>
                      <a:r>
                        <a:rPr lang="en-US" sz="1300">
                          <a:latin typeface="Arial"/>
                          <a:ea typeface="Arial"/>
                          <a:cs typeface="Arial"/>
                          <a:sym typeface="Arial"/>
                        </a:rPr>
                        <a:t>Trực quan hóa không gian</a:t>
                      </a:r>
                      <a:endParaRPr sz="1300">
                        <a:latin typeface="Arial"/>
                        <a:ea typeface="Arial"/>
                        <a:cs typeface="Arial"/>
                        <a:sym typeface="Arial"/>
                      </a:endParaRPr>
                    </a:p>
                  </a:txBody>
                  <a:tcPr marT="37125" marB="37125" marR="74275" marL="74275"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300">
                          <a:latin typeface="Arial"/>
                          <a:ea typeface="Arial"/>
                          <a:cs typeface="Arial"/>
                          <a:sym typeface="Arial"/>
                        </a:rPr>
                        <a:t>ánh xạ bản đồ</a:t>
                      </a:r>
                      <a:endParaRPr sz="1300">
                        <a:latin typeface="Arial"/>
                        <a:ea typeface="Arial"/>
                        <a:cs typeface="Arial"/>
                        <a:sym typeface="Arial"/>
                      </a:endParaRPr>
                    </a:p>
                  </a:txBody>
                  <a:tcPr marT="37125" marB="37125" marR="74275" marL="74275"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grpSp>
        <p:nvGrpSpPr>
          <p:cNvPr id="3741" name="Google Shape;3741;p138"/>
          <p:cNvGrpSpPr/>
          <p:nvPr/>
        </p:nvGrpSpPr>
        <p:grpSpPr>
          <a:xfrm>
            <a:off x="558800" y="1880230"/>
            <a:ext cx="8785225" cy="215444"/>
            <a:chOff x="558800" y="2232686"/>
            <a:chExt cx="8785225" cy="215444"/>
          </a:xfrm>
        </p:grpSpPr>
        <p:sp>
          <p:nvSpPr>
            <p:cNvPr id="3742" name="Google Shape;3742;p138"/>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43" name="Google Shape;3743;p138"/>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Phương pháp trực quan hóa cốt quan trọng</a:t>
              </a:r>
              <a:endParaRPr sz="1400">
                <a:solidFill>
                  <a:srgbClr val="262626"/>
                </a:solidFill>
                <a:latin typeface="Arial"/>
                <a:ea typeface="Arial"/>
                <a:cs typeface="Arial"/>
                <a:sym typeface="Arial"/>
              </a:endParaRPr>
            </a:p>
          </p:txBody>
        </p:sp>
      </p:grpSp>
      <p:grpSp>
        <p:nvGrpSpPr>
          <p:cNvPr id="3744" name="Google Shape;3744;p138"/>
          <p:cNvGrpSpPr/>
          <p:nvPr/>
        </p:nvGrpSpPr>
        <p:grpSpPr>
          <a:xfrm>
            <a:off x="416128" y="444901"/>
            <a:ext cx="9051872" cy="276999"/>
            <a:chOff x="416128" y="447433"/>
            <a:chExt cx="9051872" cy="276999"/>
          </a:xfrm>
        </p:grpSpPr>
        <p:sp>
          <p:nvSpPr>
            <p:cNvPr id="3745" name="Google Shape;3745;p13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46" name="Google Shape;3746;p13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47" name="Google Shape;3747;p13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 về trực quan hóa dữ liệu</a:t>
            </a:r>
            <a:endParaRPr sz="2400">
              <a:solidFill>
                <a:srgbClr val="0C0C0C"/>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139"/>
          <p:cNvSpPr txBox="1"/>
          <p:nvPr/>
        </p:nvSpPr>
        <p:spPr>
          <a:xfrm>
            <a:off x="676886" y="5860942"/>
            <a:ext cx="4800982" cy="430887"/>
          </a:xfrm>
          <a:prstGeom prst="rect">
            <a:avLst/>
          </a:prstGeom>
          <a:noFill/>
          <a:ln>
            <a:noFill/>
          </a:ln>
        </p:spPr>
        <p:txBody>
          <a:bodyPr anchorCtr="0" anchor="t" bIns="45700" lIns="91425" spcFirstLastPara="1" rIns="91425" wrap="square" tIns="45700">
            <a:spAutoFit/>
          </a:bodyPr>
          <a:lstStyle/>
          <a:p>
            <a:pPr indent="0" lvl="1" marL="182563" marR="0" rtl="0" algn="l">
              <a:spcBef>
                <a:spcPts val="0"/>
              </a:spcBef>
              <a:spcAft>
                <a:spcPts val="0"/>
              </a:spcAft>
              <a:buNone/>
            </a:pPr>
            <a:r>
              <a:rPr b="0" i="0" lang="en-US" sz="1100" u="none" cap="none" strike="noStrike">
                <a:solidFill>
                  <a:srgbClr val="262626"/>
                </a:solidFill>
                <a:latin typeface="Arial"/>
                <a:ea typeface="Arial"/>
                <a:cs typeface="Arial"/>
                <a:sym typeface="Arial"/>
              </a:rPr>
              <a:t>[Hình] Khi nào người ta chia tay nhiều nhất (Nguồn: TED_David McCandless - Vẻ đẹp của trực quan hóa dữ liệu)</a:t>
            </a:r>
            <a:endParaRPr b="0" i="0" sz="1100" u="none" cap="none" strike="noStrike">
              <a:solidFill>
                <a:srgbClr val="262626"/>
              </a:solidFill>
              <a:latin typeface="Arial"/>
              <a:ea typeface="Arial"/>
              <a:cs typeface="Arial"/>
              <a:sym typeface="Arial"/>
            </a:endParaRPr>
          </a:p>
        </p:txBody>
      </p:sp>
      <p:sp>
        <p:nvSpPr>
          <p:cNvPr id="3754" name="Google Shape;3754;p139"/>
          <p:cNvSpPr txBox="1"/>
          <p:nvPr/>
        </p:nvSpPr>
        <p:spPr>
          <a:xfrm>
            <a:off x="5290457" y="4155987"/>
            <a:ext cx="4120340" cy="1538883"/>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bất kỳ trường hợp ngoại lệ do các sự kiện đặc biệt?</a:t>
            </a:r>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phần nào nổi bật đặc biệt không?</a:t>
            </a:r>
            <a:endParaRPr b="0" i="0" sz="12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thay đổi đột ngột nào không (tăng hay giảm điểm)?</a:t>
            </a:r>
            <a:endParaRPr b="0" i="0" sz="12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Có những mẫu nhất định?</a:t>
            </a:r>
            <a:endParaRPr b="0" i="0" sz="1200" u="none" cap="none" strike="noStrike">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Góc nhìn và phán đoán của nhà phân tích dữ liệu là cần thiết</a:t>
            </a:r>
            <a:endParaRPr b="0" i="0" sz="1200" u="none" cap="none" strike="noStrike">
              <a:solidFill>
                <a:srgbClr val="262626"/>
              </a:solidFill>
              <a:latin typeface="Arial"/>
              <a:ea typeface="Arial"/>
              <a:cs typeface="Arial"/>
              <a:sym typeface="Arial"/>
            </a:endParaRPr>
          </a:p>
        </p:txBody>
      </p:sp>
      <p:grpSp>
        <p:nvGrpSpPr>
          <p:cNvPr id="3755" name="Google Shape;3755;p139"/>
          <p:cNvGrpSpPr/>
          <p:nvPr/>
        </p:nvGrpSpPr>
        <p:grpSpPr>
          <a:xfrm>
            <a:off x="416128" y="444901"/>
            <a:ext cx="9051872" cy="276999"/>
            <a:chOff x="416128" y="447433"/>
            <a:chExt cx="9051872" cy="276999"/>
          </a:xfrm>
        </p:grpSpPr>
        <p:sp>
          <p:nvSpPr>
            <p:cNvPr id="3756" name="Google Shape;3756;p13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57" name="Google Shape;3757;p13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758" name="Google Shape;3758;p139"/>
          <p:cNvGrpSpPr/>
          <p:nvPr/>
        </p:nvGrpSpPr>
        <p:grpSpPr>
          <a:xfrm>
            <a:off x="558800" y="1880230"/>
            <a:ext cx="8785225" cy="215444"/>
            <a:chOff x="558800" y="2232686"/>
            <a:chExt cx="8785225" cy="215444"/>
          </a:xfrm>
        </p:grpSpPr>
        <p:sp>
          <p:nvSpPr>
            <p:cNvPr id="3759" name="Google Shape;3759;p139"/>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60" name="Google Shape;3760;p139"/>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hình dung tạm thời</a:t>
              </a:r>
              <a:endParaRPr sz="1400">
                <a:solidFill>
                  <a:srgbClr val="262626"/>
                </a:solidFill>
                <a:latin typeface="Arial"/>
                <a:ea typeface="Arial"/>
                <a:cs typeface="Arial"/>
                <a:sym typeface="Arial"/>
              </a:endParaRPr>
            </a:p>
          </p:txBody>
        </p:sp>
      </p:grpSp>
      <p:sp>
        <p:nvSpPr>
          <p:cNvPr id="3761" name="Google Shape;3761;p139"/>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762" name="Google Shape;3762;p139"/>
          <p:cNvSpPr/>
          <p:nvPr/>
        </p:nvSpPr>
        <p:spPr>
          <a:xfrm>
            <a:off x="711201" y="2095674"/>
            <a:ext cx="8632824" cy="177662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về thời gian là rất tự nhiên đối với chúng tôi. Đặc điểm nhất của dữ liệu liên quan đến thời gian, dữ liệu chuỗi thời gian, là xu hướngthịnh hành.</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thời gian, mọi người thay đổi suy nghĩ, nhân khẩu học thay đổi và doanh nghiệp mở rộng.</a:t>
            </a:r>
            <a:endParaRPr sz="1300">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đo lường và ghi lại mức độ những thay đổi này đã xảy ra, nó sẽ trở thành dữ liệu chuỗi thời gian.</a:t>
            </a:r>
            <a:endParaRPr/>
          </a:p>
          <a:p>
            <a:pPr indent="-174625" lvl="1" marL="357188"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Việc tìm ra các xu hướng thay đổi đòi hỏi cái nhìn bao quát hơn là tập trung vào dữ liệu riêng lẻ. Thay vì chỉ tập trung ý nghĩa của một giá trị trong một phần, khi ta xem xét toàn bộ ngữ cảnh, một câu chuyện có ý nghĩa hơn có thể được truyền tải.</a:t>
            </a:r>
            <a:endParaRPr b="0" i="0" sz="1300" u="none" cap="none" strike="noStrike">
              <a:solidFill>
                <a:srgbClr val="262626"/>
              </a:solidFill>
              <a:latin typeface="Arial"/>
              <a:ea typeface="Arial"/>
              <a:cs typeface="Arial"/>
              <a:sym typeface="Arial"/>
            </a:endParaRPr>
          </a:p>
        </p:txBody>
      </p:sp>
      <p:grpSp>
        <p:nvGrpSpPr>
          <p:cNvPr id="3763" name="Google Shape;3763;p139"/>
          <p:cNvGrpSpPr/>
          <p:nvPr/>
        </p:nvGrpSpPr>
        <p:grpSpPr>
          <a:xfrm>
            <a:off x="866719" y="3742573"/>
            <a:ext cx="4412095" cy="2087741"/>
            <a:chOff x="866719" y="3839014"/>
            <a:chExt cx="4412095" cy="2087741"/>
          </a:xfrm>
        </p:grpSpPr>
        <p:pic>
          <p:nvPicPr>
            <p:cNvPr id="3764" name="Google Shape;3764;p139"/>
            <p:cNvPicPr preferRelativeResize="0"/>
            <p:nvPr/>
          </p:nvPicPr>
          <p:blipFill rotWithShape="1">
            <a:blip r:embed="rId3">
              <a:alphaModFix/>
            </a:blip>
            <a:srcRect b="0" l="0" r="0" t="18384"/>
            <a:stretch/>
          </p:blipFill>
          <p:spPr>
            <a:xfrm>
              <a:off x="866719" y="4158343"/>
              <a:ext cx="4412095" cy="1768412"/>
            </a:xfrm>
            <a:prstGeom prst="rect">
              <a:avLst/>
            </a:prstGeom>
            <a:noFill/>
            <a:ln>
              <a:noFill/>
            </a:ln>
          </p:spPr>
        </p:pic>
        <p:sp>
          <p:nvSpPr>
            <p:cNvPr id="3765" name="Google Shape;3765;p139"/>
            <p:cNvSpPr txBox="1"/>
            <p:nvPr/>
          </p:nvSpPr>
          <p:spPr>
            <a:xfrm>
              <a:off x="1813470" y="4531215"/>
              <a:ext cx="3416641" cy="276999"/>
            </a:xfrm>
            <a:prstGeom prst="rect">
              <a:avLst/>
            </a:prstGeom>
            <a:noFill/>
            <a:ln>
              <a:noFill/>
            </a:ln>
          </p:spPr>
          <p:txBody>
            <a:bodyPr anchorCtr="0" anchor="t" bIns="45700" lIns="91425" spcFirstLastPara="1" rIns="91425" wrap="square" tIns="45700">
              <a:spAutoFit/>
            </a:bodyPr>
            <a:lstStyle/>
            <a:p>
              <a:pPr indent="0" lvl="1" marL="182563" marR="0" rtl="0" algn="l">
                <a:spcBef>
                  <a:spcPts val="0"/>
                </a:spcBef>
                <a:spcAft>
                  <a:spcPts val="0"/>
                </a:spcAft>
                <a:buNone/>
              </a:pPr>
              <a:r>
                <a:rPr b="1" i="0" lang="en-US" sz="1200" u="none" cap="none" strike="noStrike">
                  <a:solidFill>
                    <a:srgbClr val="1429A0"/>
                  </a:solidFill>
                  <a:latin typeface="Arial"/>
                  <a:ea typeface="Arial"/>
                  <a:cs typeface="Arial"/>
                  <a:sym typeface="Arial"/>
                </a:rPr>
                <a:t>Nếu bạn chia nó thành tháng → tuần → ngày?</a:t>
              </a:r>
              <a:endParaRPr b="1" i="0" sz="1200" u="none" cap="none" strike="noStrike">
                <a:solidFill>
                  <a:srgbClr val="1429A0"/>
                </a:solidFill>
                <a:latin typeface="Arial"/>
                <a:ea typeface="Arial"/>
                <a:cs typeface="Arial"/>
                <a:sym typeface="Arial"/>
              </a:endParaRPr>
            </a:p>
          </p:txBody>
        </p:sp>
        <p:sp>
          <p:nvSpPr>
            <p:cNvPr id="3766" name="Google Shape;3766;p139"/>
            <p:cNvSpPr txBox="1"/>
            <p:nvPr/>
          </p:nvSpPr>
          <p:spPr>
            <a:xfrm>
              <a:off x="1891061" y="3839014"/>
              <a:ext cx="2319867"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Thời gian chia tay cao điểm</a:t>
              </a:r>
              <a:br>
                <a:rPr lang="en-US" sz="1400">
                  <a:solidFill>
                    <a:srgbClr val="262626"/>
                  </a:solidFill>
                  <a:latin typeface="Arial"/>
                  <a:ea typeface="Arial"/>
                  <a:cs typeface="Arial"/>
                  <a:sym typeface="Arial"/>
                </a:rPr>
              </a:br>
              <a:r>
                <a:rPr lang="en-US" sz="800">
                  <a:solidFill>
                    <a:srgbClr val="262626"/>
                  </a:solidFill>
                  <a:latin typeface="Arial"/>
                  <a:ea typeface="Arial"/>
                  <a:cs typeface="Arial"/>
                  <a:sym typeface="Arial"/>
                </a:rPr>
                <a:t>Theo cập nhật trạng thái Facebook</a:t>
              </a:r>
              <a:endParaRPr sz="800">
                <a:solidFill>
                  <a:srgbClr val="262626"/>
                </a:solidFill>
                <a:latin typeface="Arial"/>
                <a:ea typeface="Arial"/>
                <a:cs typeface="Arial"/>
                <a:sym typeface="Arial"/>
              </a:endParaRPr>
            </a:p>
          </p:txBody>
        </p:sp>
        <p:sp>
          <p:nvSpPr>
            <p:cNvPr id="3767" name="Google Shape;3767;p139"/>
            <p:cNvSpPr/>
            <p:nvPr/>
          </p:nvSpPr>
          <p:spPr>
            <a:xfrm>
              <a:off x="878114" y="4296229"/>
              <a:ext cx="4345762" cy="1624548"/>
            </a:xfrm>
            <a:prstGeom prst="rect">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14"/>
          <p:cNvGrpSpPr/>
          <p:nvPr/>
        </p:nvGrpSpPr>
        <p:grpSpPr>
          <a:xfrm>
            <a:off x="416128" y="447433"/>
            <a:ext cx="9051872" cy="276999"/>
            <a:chOff x="416128" y="447433"/>
            <a:chExt cx="9051872" cy="276999"/>
          </a:xfrm>
        </p:grpSpPr>
        <p:sp>
          <p:nvSpPr>
            <p:cNvPr id="444" name="Google Shape;444;p1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445" name="Google Shape;445;p1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446" name="Google Shape;446;p14"/>
          <p:cNvGrpSpPr/>
          <p:nvPr/>
        </p:nvGrpSpPr>
        <p:grpSpPr>
          <a:xfrm>
            <a:off x="558800" y="1915298"/>
            <a:ext cx="8785225" cy="2130960"/>
            <a:chOff x="558800" y="1915298"/>
            <a:chExt cx="8785225" cy="2130960"/>
          </a:xfrm>
        </p:grpSpPr>
        <p:grpSp>
          <p:nvGrpSpPr>
            <p:cNvPr id="447" name="Google Shape;447;p14"/>
            <p:cNvGrpSpPr/>
            <p:nvPr/>
          </p:nvGrpSpPr>
          <p:grpSpPr>
            <a:xfrm>
              <a:off x="558800" y="2234551"/>
              <a:ext cx="8299765" cy="215444"/>
              <a:chOff x="1027113" y="2045625"/>
              <a:chExt cx="8299765" cy="215444"/>
            </a:xfrm>
          </p:grpSpPr>
          <p:sp>
            <p:nvSpPr>
              <p:cNvPr id="448" name="Google Shape;448;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9" name="Google Shape;449;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Đến</a:t>
                </a:r>
                <a:endParaRPr sz="1400">
                  <a:solidFill>
                    <a:srgbClr val="262626"/>
                  </a:solidFill>
                  <a:latin typeface="Arial"/>
                  <a:ea typeface="Arial"/>
                  <a:cs typeface="Arial"/>
                  <a:sym typeface="Arial"/>
                </a:endParaRPr>
              </a:p>
            </p:txBody>
          </p:sp>
        </p:grpSp>
        <p:grpSp>
          <p:nvGrpSpPr>
            <p:cNvPr id="450" name="Google Shape;450;p14"/>
            <p:cNvGrpSpPr/>
            <p:nvPr/>
          </p:nvGrpSpPr>
          <p:grpSpPr>
            <a:xfrm>
              <a:off x="558800" y="2553804"/>
              <a:ext cx="4561119" cy="215444"/>
              <a:chOff x="1027113" y="2045625"/>
              <a:chExt cx="4561119" cy="215444"/>
            </a:xfrm>
          </p:grpSpPr>
          <p:sp>
            <p:nvSpPr>
              <p:cNvPr id="451" name="Google Shape;451;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2" name="Google Shape;452;p14"/>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Tác vụ</a:t>
                </a:r>
                <a:endParaRPr sz="1400">
                  <a:solidFill>
                    <a:srgbClr val="262626"/>
                  </a:solidFill>
                  <a:latin typeface="Arial"/>
                  <a:ea typeface="Arial"/>
                  <a:cs typeface="Arial"/>
                  <a:sym typeface="Arial"/>
                </a:endParaRPr>
              </a:p>
            </p:txBody>
          </p:sp>
        </p:grpSp>
        <p:grpSp>
          <p:nvGrpSpPr>
            <p:cNvPr id="453" name="Google Shape;453;p14"/>
            <p:cNvGrpSpPr/>
            <p:nvPr/>
          </p:nvGrpSpPr>
          <p:grpSpPr>
            <a:xfrm>
              <a:off x="558800" y="2873057"/>
              <a:ext cx="8299765" cy="215444"/>
              <a:chOff x="1027113" y="2045625"/>
              <a:chExt cx="8299765" cy="215444"/>
            </a:xfrm>
          </p:grpSpPr>
          <p:sp>
            <p:nvSpPr>
              <p:cNvPr id="454" name="Google Shape;454;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5" name="Google Shape;455;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định danh yêu cầu</a:t>
                </a:r>
                <a:endParaRPr sz="1400">
                  <a:solidFill>
                    <a:srgbClr val="262626"/>
                  </a:solidFill>
                  <a:latin typeface="Arial"/>
                  <a:ea typeface="Arial"/>
                  <a:cs typeface="Arial"/>
                  <a:sym typeface="Arial"/>
                </a:endParaRPr>
              </a:p>
            </p:txBody>
          </p:sp>
        </p:grpSp>
        <p:grpSp>
          <p:nvGrpSpPr>
            <p:cNvPr id="456" name="Google Shape;456;p14"/>
            <p:cNvGrpSpPr/>
            <p:nvPr/>
          </p:nvGrpSpPr>
          <p:grpSpPr>
            <a:xfrm>
              <a:off x="558800" y="3192310"/>
              <a:ext cx="8299765" cy="215444"/>
              <a:chOff x="1027113" y="2045625"/>
              <a:chExt cx="8299765" cy="215444"/>
            </a:xfrm>
          </p:grpSpPr>
          <p:sp>
            <p:nvSpPr>
              <p:cNvPr id="457" name="Google Shape;457;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8" name="Google Shape;458;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a:t>
                </a:r>
                <a:endParaRPr/>
              </a:p>
            </p:txBody>
          </p:sp>
        </p:grpSp>
        <p:grpSp>
          <p:nvGrpSpPr>
            <p:cNvPr id="459" name="Google Shape;459;p14"/>
            <p:cNvGrpSpPr/>
            <p:nvPr/>
          </p:nvGrpSpPr>
          <p:grpSpPr>
            <a:xfrm>
              <a:off x="558800" y="3511563"/>
              <a:ext cx="8299765" cy="215444"/>
              <a:chOff x="1027113" y="2045625"/>
              <a:chExt cx="8299765" cy="215444"/>
            </a:xfrm>
          </p:grpSpPr>
          <p:sp>
            <p:nvSpPr>
              <p:cNvPr id="460" name="Google Shape;460;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1" name="Google Shape;461;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a:t>
                </a:r>
                <a:endParaRPr sz="1400">
                  <a:solidFill>
                    <a:srgbClr val="262626"/>
                  </a:solidFill>
                  <a:latin typeface="Arial"/>
                  <a:ea typeface="Arial"/>
                  <a:cs typeface="Arial"/>
                  <a:sym typeface="Arial"/>
                </a:endParaRPr>
              </a:p>
            </p:txBody>
          </p:sp>
        </p:grpSp>
        <p:grpSp>
          <p:nvGrpSpPr>
            <p:cNvPr id="462" name="Google Shape;462;p14"/>
            <p:cNvGrpSpPr/>
            <p:nvPr/>
          </p:nvGrpSpPr>
          <p:grpSpPr>
            <a:xfrm>
              <a:off x="558800" y="3830814"/>
              <a:ext cx="8299765" cy="215444"/>
              <a:chOff x="1027113" y="2045625"/>
              <a:chExt cx="8299765" cy="215444"/>
            </a:xfrm>
          </p:grpSpPr>
          <p:sp>
            <p:nvSpPr>
              <p:cNvPr id="463" name="Google Shape;463;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4" name="Google Shape;464;p1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phản hồi</a:t>
                </a:r>
                <a:endParaRPr sz="1400">
                  <a:solidFill>
                    <a:srgbClr val="262626"/>
                  </a:solidFill>
                  <a:latin typeface="Arial"/>
                  <a:ea typeface="Arial"/>
                  <a:cs typeface="Arial"/>
                  <a:sym typeface="Arial"/>
                </a:endParaRPr>
              </a:p>
            </p:txBody>
          </p:sp>
        </p:grpSp>
        <p:grpSp>
          <p:nvGrpSpPr>
            <p:cNvPr id="465" name="Google Shape;465;p14"/>
            <p:cNvGrpSpPr/>
            <p:nvPr/>
          </p:nvGrpSpPr>
          <p:grpSpPr>
            <a:xfrm>
              <a:off x="558800" y="1915298"/>
              <a:ext cx="8785225" cy="215444"/>
              <a:chOff x="1027113" y="2045625"/>
              <a:chExt cx="8785225" cy="215444"/>
            </a:xfrm>
          </p:grpSpPr>
          <p:sp>
            <p:nvSpPr>
              <p:cNvPr id="466" name="Google Shape;466;p1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7" name="Google Shape;467;p1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Từ</a:t>
                </a:r>
                <a:endParaRPr/>
              </a:p>
            </p:txBody>
          </p:sp>
        </p:grpSp>
      </p:grpSp>
      <p:sp>
        <p:nvSpPr>
          <p:cNvPr id="468" name="Google Shape;468;p1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yêu cầu (1/3)</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2" name="Shape 3772"/>
        <p:cNvGrpSpPr/>
        <p:nvPr/>
      </p:nvGrpSpPr>
      <p:grpSpPr>
        <a:xfrm>
          <a:off x="0" y="0"/>
          <a:ext cx="0" cy="0"/>
          <a:chOff x="0" y="0"/>
          <a:chExt cx="0" cy="0"/>
        </a:xfrm>
      </p:grpSpPr>
      <p:grpSp>
        <p:nvGrpSpPr>
          <p:cNvPr id="3773" name="Google Shape;3773;p140"/>
          <p:cNvGrpSpPr/>
          <p:nvPr/>
        </p:nvGrpSpPr>
        <p:grpSpPr>
          <a:xfrm>
            <a:off x="558800" y="1874990"/>
            <a:ext cx="8785225" cy="215444"/>
            <a:chOff x="558800" y="2232686"/>
            <a:chExt cx="8785225" cy="215444"/>
          </a:xfrm>
        </p:grpSpPr>
        <p:sp>
          <p:nvSpPr>
            <p:cNvPr id="3774" name="Google Shape;3774;p14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75" name="Google Shape;3775;p140"/>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phân phối</a:t>
              </a:r>
              <a:endParaRPr sz="1400">
                <a:solidFill>
                  <a:srgbClr val="262626"/>
                </a:solidFill>
                <a:latin typeface="Arial"/>
                <a:ea typeface="Arial"/>
                <a:cs typeface="Arial"/>
                <a:sym typeface="Arial"/>
              </a:endParaRPr>
            </a:p>
          </p:txBody>
        </p:sp>
      </p:grpSp>
      <p:grpSp>
        <p:nvGrpSpPr>
          <p:cNvPr id="3776" name="Google Shape;3776;p140"/>
          <p:cNvGrpSpPr/>
          <p:nvPr/>
        </p:nvGrpSpPr>
        <p:grpSpPr>
          <a:xfrm>
            <a:off x="416128" y="444901"/>
            <a:ext cx="9051872" cy="276999"/>
            <a:chOff x="416128" y="447433"/>
            <a:chExt cx="9051872" cy="276999"/>
          </a:xfrm>
        </p:grpSpPr>
        <p:sp>
          <p:nvSpPr>
            <p:cNvPr id="3777" name="Google Shape;3777;p14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78" name="Google Shape;3778;p14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79" name="Google Shape;3779;p140"/>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a:p>
        </p:txBody>
      </p:sp>
      <p:sp>
        <p:nvSpPr>
          <p:cNvPr id="3780" name="Google Shape;3780;p140"/>
          <p:cNvSpPr/>
          <p:nvPr/>
        </p:nvSpPr>
        <p:spPr>
          <a:xfrm>
            <a:off x="711201" y="2095674"/>
            <a:ext cx="8632824" cy="222289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Dữ liệu tỷ lệ tương tự như dữ liệu chuỗi thời gian, nhưng đơn vị phân chia của dữ liệu tỷ lệ không phải là thời gian, mà là phân loại và số nhánh.</a:t>
            </a:r>
            <a:endParaRPr sz="1300">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Số lượng nhánh: Các lựa chọn hoặc hậu quả có thể xảy ra.</a:t>
            </a:r>
            <a:endParaRPr b="0" i="0" sz="1200" u="none" cap="none" strike="noStrike">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Đặc điểm chung: Tối đa, Tối thiểu, Phân phối tổng thể</a:t>
            </a:r>
            <a:endParaRPr b="0" i="0" sz="12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chúng ta cố gắng biểu thị dữ liệu phân phối calo của một bữa ăn, thì thực phẩm tiêu thụ nhiều calo nhất và thực phẩm tiêu thụ ít calo nhất tương ứng với mức tối đa và tối thiểu.</a:t>
            </a:r>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bạn kiểm tra xem lượng calo được tiêu thụ đồng đều từ các chất dinh dưỡng khác nhau như chất béo, protein và carbohydrate hay liệu lượng tiêu thụ có phụ thuộc vào bất kỳ chất dinh dưỡng nào hay không, bạn có thể xem xét sự phân bổ tổng thể.</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5" name="Shape 3785"/>
        <p:cNvGrpSpPr/>
        <p:nvPr/>
      </p:nvGrpSpPr>
      <p:grpSpPr>
        <a:xfrm>
          <a:off x="0" y="0"/>
          <a:ext cx="0" cy="0"/>
          <a:chOff x="0" y="0"/>
          <a:chExt cx="0" cy="0"/>
        </a:xfrm>
      </p:grpSpPr>
      <p:sp>
        <p:nvSpPr>
          <p:cNvPr id="3786" name="Google Shape;3786;p141"/>
          <p:cNvSpPr txBox="1"/>
          <p:nvPr/>
        </p:nvSpPr>
        <p:spPr>
          <a:xfrm>
            <a:off x="6287883" y="5652693"/>
            <a:ext cx="3029282" cy="67710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050" u="none" cap="none" strike="noStrike">
                <a:solidFill>
                  <a:srgbClr val="262626"/>
                </a:solidFill>
                <a:latin typeface="Arial"/>
                <a:ea typeface="Arial"/>
                <a:cs typeface="Arial"/>
                <a:sym typeface="Arial"/>
              </a:rPr>
              <a:t>[Figure] Worldwide Billion Dollar Spending </a:t>
            </a:r>
            <a:endParaRPr/>
          </a:p>
          <a:p>
            <a:pPr indent="0" lvl="1" marL="0" marR="0" rtl="0" algn="l">
              <a:spcBef>
                <a:spcPts val="600"/>
              </a:spcBef>
              <a:spcAft>
                <a:spcPts val="0"/>
              </a:spcAft>
              <a:buNone/>
            </a:pPr>
            <a:r>
              <a:rPr b="0" i="0" lang="en-US" sz="1050" u="none" cap="none" strike="noStrike">
                <a:solidFill>
                  <a:srgbClr val="262626"/>
                </a:solidFill>
                <a:latin typeface="Arial"/>
                <a:ea typeface="Arial"/>
                <a:cs typeface="Arial"/>
                <a:sym typeface="Arial"/>
              </a:rPr>
              <a:t>(Source: TED_David McCandless - The beauty of data visualization)</a:t>
            </a:r>
            <a:endParaRPr/>
          </a:p>
        </p:txBody>
      </p:sp>
      <p:sp>
        <p:nvSpPr>
          <p:cNvPr id="3787" name="Google Shape;3787;p141"/>
          <p:cNvSpPr txBox="1"/>
          <p:nvPr/>
        </p:nvSpPr>
        <p:spPr>
          <a:xfrm>
            <a:off x="6137049" y="2241306"/>
            <a:ext cx="3330951" cy="907941"/>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Sơ đồ cây thể hiện cách thức và lý do hàng tỷ đô la được chi tiêusize - size of spending</a:t>
            </a:r>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Màu sắc - động cơ chi tiêu (tím: tranh chấp, đỏ: quyên góp, xanh lục: thu nhập)</a:t>
            </a:r>
            <a:endParaRPr b="0" i="0" sz="1200" u="none" cap="none" strike="noStrike">
              <a:solidFill>
                <a:srgbClr val="262626"/>
              </a:solidFill>
              <a:latin typeface="Arial"/>
              <a:ea typeface="Arial"/>
              <a:cs typeface="Arial"/>
              <a:sym typeface="Arial"/>
            </a:endParaRPr>
          </a:p>
        </p:txBody>
      </p:sp>
      <p:sp>
        <p:nvSpPr>
          <p:cNvPr id="3788" name="Google Shape;3788;p141"/>
          <p:cNvSpPr txBox="1"/>
          <p:nvPr/>
        </p:nvSpPr>
        <p:spPr>
          <a:xfrm>
            <a:off x="6318892" y="3468612"/>
            <a:ext cx="3166849" cy="1015663"/>
          </a:xfrm>
          <a:prstGeom prst="rect">
            <a:avLst/>
          </a:prstGeom>
          <a:solidFill>
            <a:srgbClr val="F2F2F2"/>
          </a:solid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200" u="none" cap="none" strike="noStrike">
                <a:solidFill>
                  <a:srgbClr val="262626"/>
                </a:solidFill>
                <a:latin typeface="Arial"/>
                <a:ea typeface="Arial"/>
                <a:cs typeface="Arial"/>
                <a:sym typeface="Arial"/>
              </a:rPr>
              <a:t>Bằng cách sử dụng sơ đồ cây, có thể hiểu thông tin phân phối thông qua kích thước của hình chữ nhật,  so sánh cũng như phân tích sự phân phối giữa các phân loại phụ thông qua màu sắc.</a:t>
            </a:r>
            <a:endParaRPr b="0" i="0" sz="1200" u="none" cap="none" strike="noStrike">
              <a:solidFill>
                <a:srgbClr val="262626"/>
              </a:solidFill>
              <a:latin typeface="Arial"/>
              <a:ea typeface="Arial"/>
              <a:cs typeface="Arial"/>
              <a:sym typeface="Arial"/>
            </a:endParaRPr>
          </a:p>
        </p:txBody>
      </p:sp>
      <p:grpSp>
        <p:nvGrpSpPr>
          <p:cNvPr id="3789" name="Google Shape;3789;p141"/>
          <p:cNvGrpSpPr/>
          <p:nvPr/>
        </p:nvGrpSpPr>
        <p:grpSpPr>
          <a:xfrm>
            <a:off x="558800" y="1874990"/>
            <a:ext cx="8785225" cy="215444"/>
            <a:chOff x="558800" y="2232686"/>
            <a:chExt cx="8785225" cy="215444"/>
          </a:xfrm>
        </p:grpSpPr>
        <p:sp>
          <p:nvSpPr>
            <p:cNvPr id="3790" name="Google Shape;3790;p14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91" name="Google Shape;3791;p141"/>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phân phối</a:t>
              </a:r>
              <a:endParaRPr sz="1400">
                <a:solidFill>
                  <a:srgbClr val="262626"/>
                </a:solidFill>
                <a:latin typeface="Arial"/>
                <a:ea typeface="Arial"/>
                <a:cs typeface="Arial"/>
                <a:sym typeface="Arial"/>
              </a:endParaRPr>
            </a:p>
          </p:txBody>
        </p:sp>
      </p:grpSp>
      <p:grpSp>
        <p:nvGrpSpPr>
          <p:cNvPr id="3792" name="Google Shape;3792;p141"/>
          <p:cNvGrpSpPr/>
          <p:nvPr/>
        </p:nvGrpSpPr>
        <p:grpSpPr>
          <a:xfrm>
            <a:off x="416128" y="444901"/>
            <a:ext cx="9051872" cy="276999"/>
            <a:chOff x="416128" y="447433"/>
            <a:chExt cx="9051872" cy="276999"/>
          </a:xfrm>
        </p:grpSpPr>
        <p:sp>
          <p:nvSpPr>
            <p:cNvPr id="3793" name="Google Shape;3793;p14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794" name="Google Shape;3794;p14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795" name="Google Shape;3795;p141"/>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a:p>
        </p:txBody>
      </p:sp>
      <p:pic>
        <p:nvPicPr>
          <p:cNvPr id="3796" name="Google Shape;3796;p141"/>
          <p:cNvPicPr preferRelativeResize="0"/>
          <p:nvPr/>
        </p:nvPicPr>
        <p:blipFill rotWithShape="1">
          <a:blip r:embed="rId3">
            <a:alphaModFix/>
          </a:blip>
          <a:srcRect b="0" l="0" r="0" t="0"/>
          <a:stretch/>
        </p:blipFill>
        <p:spPr>
          <a:xfrm>
            <a:off x="594800" y="2241306"/>
            <a:ext cx="5468937" cy="3919598"/>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grpSp>
        <p:nvGrpSpPr>
          <p:cNvPr id="3802" name="Google Shape;3802;p142"/>
          <p:cNvGrpSpPr/>
          <p:nvPr/>
        </p:nvGrpSpPr>
        <p:grpSpPr>
          <a:xfrm>
            <a:off x="416128" y="444901"/>
            <a:ext cx="9051872" cy="276999"/>
            <a:chOff x="416128" y="447433"/>
            <a:chExt cx="9051872" cy="276999"/>
          </a:xfrm>
        </p:grpSpPr>
        <p:sp>
          <p:nvSpPr>
            <p:cNvPr id="3803" name="Google Shape;3803;p14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04" name="Google Shape;3804;p14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05" name="Google Shape;3805;p142"/>
          <p:cNvGrpSpPr/>
          <p:nvPr/>
        </p:nvGrpSpPr>
        <p:grpSpPr>
          <a:xfrm>
            <a:off x="558800" y="1874684"/>
            <a:ext cx="8785225" cy="215444"/>
            <a:chOff x="558800" y="2232686"/>
            <a:chExt cx="8785225" cy="215444"/>
          </a:xfrm>
        </p:grpSpPr>
        <p:sp>
          <p:nvSpPr>
            <p:cNvPr id="3806" name="Google Shape;3806;p14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07" name="Google Shape;3807;p142"/>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mối quan hệ</a:t>
              </a:r>
              <a:endParaRPr sz="1400">
                <a:solidFill>
                  <a:srgbClr val="262626"/>
                </a:solidFill>
                <a:latin typeface="Arial"/>
                <a:ea typeface="Arial"/>
                <a:cs typeface="Arial"/>
                <a:sym typeface="Arial"/>
              </a:endParaRPr>
            </a:p>
          </p:txBody>
        </p:sp>
      </p:grpSp>
      <p:sp>
        <p:nvSpPr>
          <p:cNvPr id="3808" name="Google Shape;3808;p142"/>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a:p>
        </p:txBody>
      </p:sp>
      <p:sp>
        <p:nvSpPr>
          <p:cNvPr id="3809" name="Google Shape;3809;p142"/>
          <p:cNvSpPr/>
          <p:nvPr/>
        </p:nvSpPr>
        <p:spPr>
          <a:xfrm>
            <a:off x="711201" y="2102444"/>
            <a:ext cx="8632824" cy="1868955"/>
          </a:xfrm>
          <a:prstGeom prst="rect">
            <a:avLst/>
          </a:prstGeom>
          <a:noFill/>
          <a:ln>
            <a:noFill/>
          </a:ln>
        </p:spPr>
        <p:txBody>
          <a:bodyPr anchorCtr="0" anchor="t" bIns="72000" lIns="0" spcFirstLastPara="1" rIns="144000" wrap="square" tIns="72000">
            <a:spAutoFit/>
          </a:bodyPr>
          <a:lstStyle/>
          <a:p>
            <a:pPr indent="-145699" lvl="0" marL="145699" marR="0" rtl="0" algn="just">
              <a:spcBef>
                <a:spcPts val="0"/>
              </a:spcBef>
              <a:spcAft>
                <a:spcPts val="0"/>
              </a:spcAft>
              <a:buClr>
                <a:srgbClr val="262626"/>
              </a:buClr>
              <a:buSzPts val="1300"/>
              <a:buFont typeface="Arial"/>
              <a:buChar char="•"/>
            </a:pPr>
            <a:r>
              <a:rPr lang="en-US" sz="1300">
                <a:solidFill>
                  <a:srgbClr val="262626"/>
                </a:solidFill>
                <a:latin typeface="Arial"/>
                <a:ea typeface="Arial"/>
                <a:cs typeface="Arial"/>
                <a:sym typeface="Arial"/>
              </a:rPr>
              <a:t>Thống kê là nghiên cứu tìm kiếm mối quan hệ giữa các dữ liệu. Có sự tương đồng nào giữa các nhóm không? Điều gì về các nhóm nhỏ trong một nhóm lớn? Trong số các mối quan hệ trong thống kê, mối quan hệ được biết đến rộng rãi nhất cho đến nay là mối tương quan.</a:t>
            </a:r>
            <a:endParaRPr sz="1300">
              <a:solidFill>
                <a:srgbClr val="262626"/>
              </a:solidFill>
              <a:latin typeface="Arial"/>
              <a:ea typeface="Arial"/>
              <a:cs typeface="Arial"/>
              <a:sym typeface="Arial"/>
            </a:endParaRPr>
          </a:p>
          <a:p>
            <a:pPr indent="-174625"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Tương quan đề cập đến một mối quan hệ như chiều cao và cân nặng (nói chung, cao hơn có xu hướng nặng hơn) (đôi khi cao hơn nhưng nhẹ cân hơn).</a:t>
            </a:r>
            <a:endParaRPr b="0" i="0" sz="1200" u="none" cap="none" strike="noStrike">
              <a:solidFill>
                <a:srgbClr val="262626"/>
              </a:solidFill>
              <a:latin typeface="Arial"/>
              <a:ea typeface="Arial"/>
              <a:cs typeface="Arial"/>
              <a:sym typeface="Arial"/>
            </a:endParaRPr>
          </a:p>
          <a:p>
            <a:pPr indent="-146988" lvl="0" marL="146988" marR="0" rtl="0" algn="just">
              <a:spcBef>
                <a:spcPts val="600"/>
              </a:spcBef>
              <a:spcAft>
                <a:spcPts val="0"/>
              </a:spcAft>
              <a:buClr>
                <a:srgbClr val="262626"/>
              </a:buClr>
              <a:buSzPts val="1300"/>
              <a:buFont typeface="Arial"/>
              <a:buChar char="•"/>
            </a:pPr>
            <a:r>
              <a:rPr lang="en-US" sz="1300">
                <a:solidFill>
                  <a:srgbClr val="262626"/>
                </a:solidFill>
                <a:latin typeface="Arial"/>
                <a:ea typeface="Arial"/>
                <a:cs typeface="Arial"/>
                <a:sym typeface="Arial"/>
              </a:rPr>
              <a:t>Con số thể hiện rõ nhất sự trực quan hóa mối quan hệ là một biểu đồ bong bóng. Ví dụ dưới đây được thể hiện bằng cách sử dụng dữ liệu về tần suất tội phạm theo tiểu bang ở Hoa Kỳ và có thể hiểu được mối quan hệ giữa bốn biến số trong khoảng thời gian cực kỳ ngắn.</a:t>
            </a:r>
            <a:endParaRPr sz="1300">
              <a:solidFill>
                <a:srgbClr val="262626"/>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4" name="Shape 3814"/>
        <p:cNvGrpSpPr/>
        <p:nvPr/>
      </p:nvGrpSpPr>
      <p:grpSpPr>
        <a:xfrm>
          <a:off x="0" y="0"/>
          <a:ext cx="0" cy="0"/>
          <a:chOff x="0" y="0"/>
          <a:chExt cx="0" cy="0"/>
        </a:xfrm>
      </p:grpSpPr>
      <p:sp>
        <p:nvSpPr>
          <p:cNvPr id="3815" name="Google Shape;3815;p143"/>
          <p:cNvSpPr txBox="1"/>
          <p:nvPr/>
        </p:nvSpPr>
        <p:spPr>
          <a:xfrm>
            <a:off x="769910" y="5912869"/>
            <a:ext cx="3441185" cy="415498"/>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050" u="none" cap="none" strike="noStrike">
                <a:solidFill>
                  <a:srgbClr val="262626"/>
                </a:solidFill>
                <a:latin typeface="Arial"/>
                <a:ea typeface="Arial"/>
                <a:cs typeface="Arial"/>
                <a:sym typeface="Arial"/>
              </a:rPr>
              <a:t>[Figure] Murder and crime frequency by state</a:t>
            </a:r>
            <a:br>
              <a:rPr b="0" i="0" lang="en-US" sz="1050" u="none" cap="none" strike="noStrike">
                <a:solidFill>
                  <a:srgbClr val="262626"/>
                </a:solidFill>
                <a:latin typeface="Arial"/>
                <a:ea typeface="Arial"/>
                <a:cs typeface="Arial"/>
                <a:sym typeface="Arial"/>
              </a:rPr>
            </a:br>
            <a:r>
              <a:rPr b="0" i="0" lang="en-US" sz="1050" u="none" cap="none" strike="noStrike">
                <a:solidFill>
                  <a:srgbClr val="262626"/>
                </a:solidFill>
                <a:latin typeface="Arial"/>
                <a:ea typeface="Arial"/>
                <a:cs typeface="Arial"/>
                <a:sym typeface="Arial"/>
              </a:rPr>
              <a:t>(Source: https://goo.gl/FufbhD)</a:t>
            </a:r>
            <a:endParaRPr/>
          </a:p>
        </p:txBody>
      </p:sp>
      <p:sp>
        <p:nvSpPr>
          <p:cNvPr id="3816" name="Google Shape;3816;p143"/>
          <p:cNvSpPr txBox="1"/>
          <p:nvPr/>
        </p:nvSpPr>
        <p:spPr>
          <a:xfrm>
            <a:off x="5788551" y="2446737"/>
            <a:ext cx="3555474" cy="2015936"/>
          </a:xfrm>
          <a:prstGeom prst="rect">
            <a:avLst/>
          </a:prstGeom>
          <a:noFill/>
          <a:ln>
            <a:noFill/>
          </a:ln>
        </p:spPr>
        <p:txBody>
          <a:bodyPr anchorCtr="0" anchor="t" bIns="45700" lIns="91425" spcFirstLastPara="1" rIns="91425" wrap="square" tIns="45700">
            <a:spAutoFit/>
          </a:bodyPr>
          <a:lstStyle/>
          <a:p>
            <a:pPr indent="-182563" lvl="1" marL="182563" marR="0" rtl="0" algn="l">
              <a:spcBef>
                <a:spcPts val="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Trực quan hóa thông tin là một loại nén kiến thức bao gồm một lượng lớn kiến thức và thông tin thu được từ nhiều nguồn dữ liệu trong một không gian nhỏ.</a:t>
            </a:r>
            <a:endParaRPr/>
          </a:p>
          <a:p>
            <a:pPr indent="-182563" lvl="1" marL="182563"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Giờ đây, có thể phân tích hoặc tạo hoạt ảnh có tính tương tác cho các biểu đồ bong bóng (bằng cách thay đổi chúng ngay lập tức từ một quan điểm này sang một quan điểm khác) bằng nhiều công cụ phân tích trực quan, cho phép phân tích và ra quyết định nhanh hơn.</a:t>
            </a:r>
            <a:endParaRPr b="0" i="0" sz="1200" u="none" cap="none" strike="noStrike">
              <a:solidFill>
                <a:srgbClr val="262626"/>
              </a:solidFill>
              <a:latin typeface="Arial"/>
              <a:ea typeface="Arial"/>
              <a:cs typeface="Arial"/>
              <a:sym typeface="Arial"/>
            </a:endParaRPr>
          </a:p>
        </p:txBody>
      </p:sp>
      <p:sp>
        <p:nvSpPr>
          <p:cNvPr id="3817" name="Google Shape;3817;p143"/>
          <p:cNvSpPr txBox="1"/>
          <p:nvPr/>
        </p:nvSpPr>
        <p:spPr>
          <a:xfrm>
            <a:off x="5887663" y="4539231"/>
            <a:ext cx="3507767" cy="1277273"/>
          </a:xfrm>
          <a:prstGeom prst="rect">
            <a:avLst/>
          </a:prstGeom>
          <a:solidFill>
            <a:srgbClr val="F2F2F2"/>
          </a:solid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200" u="none" cap="none" strike="noStrike">
                <a:solidFill>
                  <a:srgbClr val="262626"/>
                </a:solidFill>
                <a:latin typeface="Arial"/>
                <a:ea typeface="Arial"/>
                <a:cs typeface="Arial"/>
                <a:sym typeface="Arial"/>
              </a:rPr>
              <a:t>trục x - số vụ giết người trên 100.000 dân, trục y - kẻ trộm trên 100.000 dân, kích thước vòng tròn - số dân Hoa Kỳ theo tiểu bang, màu sắc - số tội theo tiểu bang</a:t>
            </a:r>
            <a:endParaRPr/>
          </a:p>
          <a:p>
            <a:pPr indent="0" lvl="1" marL="0" marR="0" rtl="0" algn="l">
              <a:spcBef>
                <a:spcPts val="600"/>
              </a:spcBef>
              <a:spcAft>
                <a:spcPts val="0"/>
              </a:spcAft>
              <a:buNone/>
            </a:pPr>
            <a:r>
              <a:rPr b="0" i="0" lang="en-US" sz="1200" u="none" cap="none" strike="noStrike">
                <a:solidFill>
                  <a:srgbClr val="262626"/>
                </a:solidFill>
                <a:latin typeface="Arial"/>
                <a:ea typeface="Arial"/>
                <a:cs typeface="Arial"/>
                <a:sym typeface="Arial"/>
              </a:rPr>
              <a:t>Màu đỏ càng đậm, càng nhiều tội phạm và màu xanh càng đậm thì càng ít tội phạm.</a:t>
            </a:r>
            <a:endParaRPr/>
          </a:p>
        </p:txBody>
      </p:sp>
      <p:grpSp>
        <p:nvGrpSpPr>
          <p:cNvPr id="3818" name="Google Shape;3818;p143"/>
          <p:cNvGrpSpPr/>
          <p:nvPr/>
        </p:nvGrpSpPr>
        <p:grpSpPr>
          <a:xfrm>
            <a:off x="416128" y="444901"/>
            <a:ext cx="9051872" cy="276999"/>
            <a:chOff x="416128" y="447433"/>
            <a:chExt cx="9051872" cy="276999"/>
          </a:xfrm>
        </p:grpSpPr>
        <p:sp>
          <p:nvSpPr>
            <p:cNvPr id="3819" name="Google Shape;3819;p14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20" name="Google Shape;3820;p14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21" name="Google Shape;3821;p143"/>
          <p:cNvGrpSpPr/>
          <p:nvPr/>
        </p:nvGrpSpPr>
        <p:grpSpPr>
          <a:xfrm>
            <a:off x="558800" y="1874990"/>
            <a:ext cx="8785225" cy="215444"/>
            <a:chOff x="558800" y="2232686"/>
            <a:chExt cx="8785225" cy="215444"/>
          </a:xfrm>
        </p:grpSpPr>
        <p:sp>
          <p:nvSpPr>
            <p:cNvPr id="3822" name="Google Shape;3822;p14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23" name="Google Shape;3823;p143"/>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mối quan hệ</a:t>
              </a:r>
              <a:endParaRPr sz="1400">
                <a:solidFill>
                  <a:srgbClr val="262626"/>
                </a:solidFill>
                <a:latin typeface="Arial"/>
                <a:ea typeface="Arial"/>
                <a:cs typeface="Arial"/>
                <a:sym typeface="Arial"/>
              </a:endParaRPr>
            </a:p>
          </p:txBody>
        </p:sp>
      </p:grpSp>
      <p:sp>
        <p:nvSpPr>
          <p:cNvPr id="3824" name="Google Shape;3824;p143"/>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pic>
        <p:nvPicPr>
          <p:cNvPr id="3825" name="Google Shape;3825;p143"/>
          <p:cNvPicPr preferRelativeResize="0"/>
          <p:nvPr/>
        </p:nvPicPr>
        <p:blipFill rotWithShape="1">
          <a:blip r:embed="rId3">
            <a:alphaModFix/>
          </a:blip>
          <a:srcRect b="0" l="0" r="0" t="0"/>
          <a:stretch/>
        </p:blipFill>
        <p:spPr>
          <a:xfrm>
            <a:off x="558801" y="2395133"/>
            <a:ext cx="5205896" cy="347059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144"/>
          <p:cNvSpPr txBox="1"/>
          <p:nvPr/>
        </p:nvSpPr>
        <p:spPr>
          <a:xfrm>
            <a:off x="6175996" y="5869595"/>
            <a:ext cx="3239251" cy="507831"/>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900" u="none" cap="none" strike="noStrike">
                <a:solidFill>
                  <a:srgbClr val="262626"/>
                </a:solidFill>
                <a:latin typeface="Arial"/>
                <a:ea typeface="Arial"/>
                <a:cs typeface="Arial"/>
                <a:sym typeface="Arial"/>
              </a:rPr>
              <a:t>[Figure] Best NBA player record-heatmap chart as of 2008-2009 season (X-axis- Player's performance item, Y-axis- Player name, color-score, Source: https://goo.gl/AlT7sa)</a:t>
            </a:r>
            <a:endParaRPr/>
          </a:p>
        </p:txBody>
      </p:sp>
      <p:sp>
        <p:nvSpPr>
          <p:cNvPr id="3832" name="Google Shape;3832;p144"/>
          <p:cNvSpPr txBox="1"/>
          <p:nvPr/>
        </p:nvSpPr>
        <p:spPr>
          <a:xfrm>
            <a:off x="615463" y="3777469"/>
            <a:ext cx="5470895" cy="2385268"/>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có nhiều mục phân tích trong bản đồ nhiệt, nên cần xác định điểm bắt đầu trước khi phân tích.</a:t>
            </a:r>
            <a:endParaRPr sz="1300">
              <a:solidFill>
                <a:srgbClr val="262626"/>
              </a:solidFill>
              <a:latin typeface="Arial"/>
              <a:ea typeface="Arial"/>
              <a:cs typeface="Arial"/>
              <a:sym typeface="Arial"/>
            </a:endParaRPr>
          </a:p>
          <a:p>
            <a:pPr indent="-182563"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Biểu đồ bên phải đặt điểm số (Điểm ở cột thứ ba), kỷ lục quan trọng nhất trong bóng rổ, làm điểm bắt đầu phân tích và sắp xếp theo thứ tự giảm dần.</a:t>
            </a:r>
            <a:endParaRPr b="0" i="0" sz="1200" u="none" cap="none" strike="noStrike">
              <a:solidFill>
                <a:srgbClr val="262626"/>
              </a:solidFill>
              <a:latin typeface="Arial"/>
              <a:ea typeface="Arial"/>
              <a:cs typeface="Arial"/>
              <a:sym typeface="Arial"/>
            </a:endParaRPr>
          </a:p>
          <a:p>
            <a:pPr indent="-182563"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Dựa trên điểm bắt đầu của phân tích, bạn có thể khám phá sự khác biệt hoặc tương đồng giữa các số liệu được ghi lại.</a:t>
            </a:r>
            <a:endParaRPr/>
          </a:p>
          <a:p>
            <a:pPr indent="-182563" lvl="1" marL="357188"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Ưu điểm của bản đồ nhiệt là bạn có thể xem toàn bộ dữ liệu trong nháy mắt. Ngay cả khi dữ liệu bạn có bao gồm một số biến, bạn có thể tìm thấy một phạm vi ngoại lệ bằng cách phân loại lẫn nhau hoặc chia chúng theo Đơn vị.</a:t>
            </a:r>
            <a:endParaRPr b="0" i="0" sz="1200" u="none" cap="none" strike="noStrike">
              <a:solidFill>
                <a:srgbClr val="262626"/>
              </a:solidFill>
              <a:latin typeface="Arial"/>
              <a:ea typeface="Arial"/>
              <a:cs typeface="Arial"/>
              <a:sym typeface="Arial"/>
            </a:endParaRPr>
          </a:p>
        </p:txBody>
      </p:sp>
      <p:pic>
        <p:nvPicPr>
          <p:cNvPr id="3833" name="Google Shape;3833;p144"/>
          <p:cNvPicPr preferRelativeResize="0"/>
          <p:nvPr/>
        </p:nvPicPr>
        <p:blipFill rotWithShape="1">
          <a:blip r:embed="rId3">
            <a:alphaModFix/>
          </a:blip>
          <a:srcRect b="0" l="0" r="0" t="0"/>
          <a:stretch/>
        </p:blipFill>
        <p:spPr>
          <a:xfrm>
            <a:off x="6165122" y="1570267"/>
            <a:ext cx="3100137" cy="4264829"/>
          </a:xfrm>
          <a:prstGeom prst="rect">
            <a:avLst/>
          </a:prstGeom>
          <a:noFill/>
          <a:ln>
            <a:noFill/>
          </a:ln>
        </p:spPr>
      </p:pic>
      <p:grpSp>
        <p:nvGrpSpPr>
          <p:cNvPr id="3834" name="Google Shape;3834;p144"/>
          <p:cNvGrpSpPr/>
          <p:nvPr/>
        </p:nvGrpSpPr>
        <p:grpSpPr>
          <a:xfrm>
            <a:off x="416128" y="444901"/>
            <a:ext cx="9051872" cy="276999"/>
            <a:chOff x="416128" y="447433"/>
            <a:chExt cx="9051872" cy="276999"/>
          </a:xfrm>
        </p:grpSpPr>
        <p:sp>
          <p:nvSpPr>
            <p:cNvPr id="3835" name="Google Shape;3835;p14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36" name="Google Shape;3836;p14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37" name="Google Shape;3837;p144"/>
          <p:cNvGrpSpPr/>
          <p:nvPr/>
        </p:nvGrpSpPr>
        <p:grpSpPr>
          <a:xfrm>
            <a:off x="558800" y="1876114"/>
            <a:ext cx="8785225" cy="215444"/>
            <a:chOff x="558800" y="2232686"/>
            <a:chExt cx="8785225" cy="215444"/>
          </a:xfrm>
        </p:grpSpPr>
        <p:sp>
          <p:nvSpPr>
            <p:cNvPr id="3838" name="Google Shape;3838;p144"/>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39" name="Google Shape;3839;p144"/>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so sánh</a:t>
              </a:r>
              <a:endParaRPr sz="1400">
                <a:solidFill>
                  <a:srgbClr val="262626"/>
                </a:solidFill>
                <a:latin typeface="Arial"/>
                <a:ea typeface="Arial"/>
                <a:cs typeface="Arial"/>
                <a:sym typeface="Arial"/>
              </a:endParaRPr>
            </a:p>
          </p:txBody>
        </p:sp>
      </p:grpSp>
      <p:sp>
        <p:nvSpPr>
          <p:cNvPr id="3840" name="Google Shape;3840;p144"/>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841" name="Google Shape;3841;p144"/>
          <p:cNvSpPr/>
          <p:nvPr/>
        </p:nvSpPr>
        <p:spPr>
          <a:xfrm>
            <a:off x="711201" y="2124215"/>
            <a:ext cx="5311530" cy="142267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So sánh với một biến đơn lẻ thì rất dễ, nhưng nếu bạn có một trăm ngôi nhà và một trăm con mèo để phân loại thì sao? Điều gì sẽ xảy ra nếu bạn cần so sánh số phòng ngủ, diện tích sân và chi phí bảo trì vì có nhiều biến số hơn để so sánh?</a:t>
            </a:r>
            <a:endParaRPr sz="1300">
              <a:solidFill>
                <a:srgbClr val="262626"/>
              </a:solidFill>
              <a:latin typeface="Arial"/>
              <a:ea typeface="Arial"/>
              <a:cs typeface="Arial"/>
              <a:sym typeface="Arial"/>
            </a:endParaRPr>
          </a:p>
          <a:p>
            <a:pPr indent="-232086" lvl="1" marL="379074" marR="0" rtl="0" algn="just">
              <a:spcBef>
                <a:spcPts val="600"/>
              </a:spcBef>
              <a:spcAft>
                <a:spcPts val="0"/>
              </a:spcAft>
              <a:buClr>
                <a:srgbClr val="262626"/>
              </a:buClr>
              <a:buSzPts val="1300"/>
              <a:buFont typeface="Arial"/>
              <a:buChar char="→"/>
            </a:pPr>
            <a:r>
              <a:rPr b="0" i="0" lang="en-US" sz="1300" u="none" cap="none" strike="noStrike">
                <a:solidFill>
                  <a:srgbClr val="262626"/>
                </a:solidFill>
                <a:latin typeface="Arial"/>
                <a:ea typeface="Arial"/>
                <a:cs typeface="Arial"/>
                <a:sym typeface="Arial"/>
              </a:rPr>
              <a:t>Do đó, cần phải kiểm tra danh sách so sánh đơn vị bằng số lượng đối tượng được so sánh nhân với số lượng biến được so sánh.</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sp>
        <p:nvSpPr>
          <p:cNvPr id="3847" name="Google Shape;3847;p145"/>
          <p:cNvSpPr txBox="1"/>
          <p:nvPr/>
        </p:nvSpPr>
        <p:spPr>
          <a:xfrm>
            <a:off x="711925" y="1990490"/>
            <a:ext cx="8542645" cy="2046714"/>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 đồ là một nhánh của trực quan hóa sử dụng trực giác được lưu truyền rộng rãi. So sánh một vị trí trên bản đồ với một vị trí khác tương tự như biểu đồ phân tán trực quan hóa mối quan hệ. Tuy nhiên, không giống như biểu đồ phân tán, bản đồ sử dụng vĩ độ và kinh độ thay vì tọa độ x và y của biểu đồ để xác định tọa độ dưới dạng điểm. Mối quan hệ kết nối giữa điểm A và điểm B trên bản đồ có thể được đo bằng khoảng cách hoặc thời gian di chuyển.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bản đồ có thể thể hiện các khía cạnh khác nhau của thời gian. Thông qua hình ảnh động hoặc thay đổi sang một góc nhìn khác, bạn có thể thấy những thay đổi về giá bất động sản hoặc tốc độ tăng dân số trong một khu vực cụ thể.</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các thành phố, tiểu bang, quốc gia và lục địa có ranh giới nhất định nên dữ liệu có thể được biểu thị bằng cách sử dụng các khu vực không phải là điểm.</a:t>
            </a:r>
            <a:endParaRPr sz="1300">
              <a:solidFill>
                <a:srgbClr val="262626"/>
              </a:solidFill>
              <a:latin typeface="Arial"/>
              <a:ea typeface="Arial"/>
              <a:cs typeface="Arial"/>
              <a:sym typeface="Arial"/>
            </a:endParaRPr>
          </a:p>
        </p:txBody>
      </p:sp>
      <p:pic>
        <p:nvPicPr>
          <p:cNvPr id="3848" name="Google Shape;3848;p145"/>
          <p:cNvPicPr preferRelativeResize="0"/>
          <p:nvPr/>
        </p:nvPicPr>
        <p:blipFill rotWithShape="1">
          <a:blip r:embed="rId3">
            <a:alphaModFix/>
          </a:blip>
          <a:srcRect b="0" l="0" r="0" t="0"/>
          <a:stretch/>
        </p:blipFill>
        <p:spPr>
          <a:xfrm>
            <a:off x="1169452" y="4085343"/>
            <a:ext cx="3813795" cy="2155097"/>
          </a:xfrm>
          <a:prstGeom prst="rect">
            <a:avLst/>
          </a:prstGeom>
          <a:noFill/>
          <a:ln cap="flat" cmpd="sng" w="9525">
            <a:solidFill>
              <a:srgbClr val="BFBFBF"/>
            </a:solidFill>
            <a:prstDash val="solid"/>
            <a:round/>
            <a:headEnd len="sm" w="sm" type="none"/>
            <a:tailEnd len="sm" w="sm" type="none"/>
          </a:ln>
        </p:spPr>
      </p:pic>
      <p:grpSp>
        <p:nvGrpSpPr>
          <p:cNvPr id="3849" name="Google Shape;3849;p145"/>
          <p:cNvGrpSpPr/>
          <p:nvPr/>
        </p:nvGrpSpPr>
        <p:grpSpPr>
          <a:xfrm>
            <a:off x="497029" y="1775046"/>
            <a:ext cx="8785225" cy="215444"/>
            <a:chOff x="558800" y="2232686"/>
            <a:chExt cx="8785225" cy="215444"/>
          </a:xfrm>
        </p:grpSpPr>
        <p:sp>
          <p:nvSpPr>
            <p:cNvPr id="3850" name="Google Shape;3850;p145"/>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51" name="Google Shape;3851;p145"/>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không gian</a:t>
              </a:r>
              <a:endParaRPr sz="1400">
                <a:solidFill>
                  <a:srgbClr val="262626"/>
                </a:solidFill>
                <a:latin typeface="Arial"/>
                <a:ea typeface="Arial"/>
                <a:cs typeface="Arial"/>
                <a:sym typeface="Arial"/>
              </a:endParaRPr>
            </a:p>
          </p:txBody>
        </p:sp>
      </p:grpSp>
      <p:grpSp>
        <p:nvGrpSpPr>
          <p:cNvPr id="3852" name="Google Shape;3852;p145"/>
          <p:cNvGrpSpPr/>
          <p:nvPr/>
        </p:nvGrpSpPr>
        <p:grpSpPr>
          <a:xfrm>
            <a:off x="416128" y="444901"/>
            <a:ext cx="9051872" cy="276999"/>
            <a:chOff x="416128" y="447433"/>
            <a:chExt cx="9051872" cy="276999"/>
          </a:xfrm>
        </p:grpSpPr>
        <p:sp>
          <p:nvSpPr>
            <p:cNvPr id="3853" name="Google Shape;3853;p14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54" name="Google Shape;3854;p14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855" name="Google Shape;3855;p145"/>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856" name="Google Shape;3856;p145"/>
          <p:cNvSpPr txBox="1"/>
          <p:nvPr/>
        </p:nvSpPr>
        <p:spPr>
          <a:xfrm>
            <a:off x="5158144" y="5232787"/>
            <a:ext cx="4021055" cy="9387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[Hình] Tình trạng dân số theo khu vực hành chính của Hàn Quốc (Biểu đồ bong bóng) (Quy mô bán hàng - Kích thước của hình tròn, Dân số - Màu của hình tròn) - Các chấm hiển thị trên bản đồ chỉ biểu thị một vị trí và các chấm được tập trung tại các khu vực có tọa độ dày đặc làm giảm khả năng đọc .</a:t>
            </a:r>
            <a:endParaRPr sz="1100">
              <a:solidFill>
                <a:srgbClr val="262626"/>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1" name="Shape 3861"/>
        <p:cNvGrpSpPr/>
        <p:nvPr/>
      </p:nvGrpSpPr>
      <p:grpSpPr>
        <a:xfrm>
          <a:off x="0" y="0"/>
          <a:ext cx="0" cy="0"/>
          <a:chOff x="0" y="0"/>
          <a:chExt cx="0" cy="0"/>
        </a:xfrm>
      </p:grpSpPr>
      <p:sp>
        <p:nvSpPr>
          <p:cNvPr id="3862" name="Google Shape;3862;p146"/>
          <p:cNvSpPr txBox="1"/>
          <p:nvPr/>
        </p:nvSpPr>
        <p:spPr>
          <a:xfrm>
            <a:off x="711925" y="2030157"/>
            <a:ext cx="8542645" cy="2046714"/>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 đồ là một nhánh của trực quan hóa sử dụng trực giác được lưu truyền rộng rãi. So sánh một vị trí trên bản đồ với một vị trí khác tương tự như biểu đồ phân tán trực quan hóa mối quan hệ. Tuy nhiên, không giống như biểu đồ phân tán, bản đồ sử dụng vĩ độ và kinh độ thay vì tọa độ x và y của biểu đồ để xác định tọa độ dưới dạng điểm. Mối quan hệ kết nối giữa điểm A và điểm B trên bản đồ có thể được đo bằng khoảng cách hoặc thời gian di chuyển.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Nhiều bản đồ có thể thể hiện các khía cạnh khác nhau của thời gian. Thông qua hình ảnh động hoặc thay đổi sang một góc nhìn khác, bạn có thể thấy những thay đổi về giá bất động sản hoặc tốc độ tăng dân số trong một khu vực cụ thể.</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Vì các thành phố, tiểu bang, quốc gia và lục địa có ranh giới nhất định nên dữ liệu có thể được biểu thị bằng cách sử dụng các khu vực không phải là điểm.</a:t>
            </a:r>
            <a:endParaRPr sz="1300">
              <a:solidFill>
                <a:srgbClr val="262626"/>
              </a:solidFill>
              <a:latin typeface="Arial"/>
              <a:ea typeface="Arial"/>
              <a:cs typeface="Arial"/>
              <a:sym typeface="Arial"/>
            </a:endParaRPr>
          </a:p>
        </p:txBody>
      </p:sp>
      <p:grpSp>
        <p:nvGrpSpPr>
          <p:cNvPr id="3863" name="Google Shape;3863;p146"/>
          <p:cNvGrpSpPr/>
          <p:nvPr/>
        </p:nvGrpSpPr>
        <p:grpSpPr>
          <a:xfrm>
            <a:off x="558799" y="1784143"/>
            <a:ext cx="8785225" cy="215444"/>
            <a:chOff x="558800" y="2232686"/>
            <a:chExt cx="8785225" cy="215444"/>
          </a:xfrm>
        </p:grpSpPr>
        <p:sp>
          <p:nvSpPr>
            <p:cNvPr id="3864" name="Google Shape;3864;p146"/>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5" name="Google Shape;3865;p146"/>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Trực quan hóa không gian</a:t>
              </a:r>
              <a:endParaRPr sz="1400">
                <a:solidFill>
                  <a:srgbClr val="262626"/>
                </a:solidFill>
                <a:latin typeface="Arial"/>
                <a:ea typeface="Arial"/>
                <a:cs typeface="Arial"/>
                <a:sym typeface="Arial"/>
              </a:endParaRPr>
            </a:p>
          </p:txBody>
        </p:sp>
      </p:grpSp>
      <p:grpSp>
        <p:nvGrpSpPr>
          <p:cNvPr id="3866" name="Google Shape;3866;p146"/>
          <p:cNvGrpSpPr/>
          <p:nvPr/>
        </p:nvGrpSpPr>
        <p:grpSpPr>
          <a:xfrm>
            <a:off x="416128" y="444901"/>
            <a:ext cx="9051872" cy="276999"/>
            <a:chOff x="416128" y="447433"/>
            <a:chExt cx="9051872" cy="276999"/>
          </a:xfrm>
        </p:grpSpPr>
        <p:sp>
          <p:nvSpPr>
            <p:cNvPr id="3867" name="Google Shape;3867;p14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68" name="Google Shape;3868;p14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869" name="Google Shape;3869;p146"/>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Phương pháp trực quan hóa</a:t>
            </a:r>
            <a:endParaRPr sz="2400">
              <a:solidFill>
                <a:srgbClr val="0C0C0C"/>
              </a:solidFill>
              <a:latin typeface="Arial"/>
              <a:ea typeface="Arial"/>
              <a:cs typeface="Arial"/>
              <a:sym typeface="Arial"/>
            </a:endParaRPr>
          </a:p>
        </p:txBody>
      </p:sp>
      <p:sp>
        <p:nvSpPr>
          <p:cNvPr id="3870" name="Google Shape;3870;p146"/>
          <p:cNvSpPr txBox="1"/>
          <p:nvPr/>
        </p:nvSpPr>
        <p:spPr>
          <a:xfrm>
            <a:off x="5112424" y="5369947"/>
            <a:ext cx="4021055" cy="9387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262626"/>
                </a:solidFill>
                <a:latin typeface="Arial"/>
                <a:ea typeface="Arial"/>
                <a:cs typeface="Arial"/>
                <a:sym typeface="Arial"/>
              </a:rPr>
              <a:t>[Hình] Tình trạng dân số theo khu vực hành chính của Hàn Quốc - Biểu đồ hiển thị trên bản đồ bằng cách chia màu theo khu vực (Biểu đồ Choropleth): Không giống như biểu đồ bong bóng, dữ liệu chỉ có thể được thể hiện bằng màu sắc nên chúng ta chỉ cần tập trung vào một chỉ số và phân tích nó .</a:t>
            </a:r>
            <a:endParaRPr sz="1100">
              <a:solidFill>
                <a:srgbClr val="262626"/>
              </a:solidFill>
              <a:latin typeface="Arial"/>
              <a:ea typeface="Arial"/>
              <a:cs typeface="Arial"/>
              <a:sym typeface="Arial"/>
            </a:endParaRPr>
          </a:p>
        </p:txBody>
      </p:sp>
      <p:pic>
        <p:nvPicPr>
          <p:cNvPr descr="지도이(가) 표시된 사진&#10;&#10;자동 생성된 설명" id="3871" name="Google Shape;3871;p146"/>
          <p:cNvPicPr preferRelativeResize="0"/>
          <p:nvPr/>
        </p:nvPicPr>
        <p:blipFill rotWithShape="1">
          <a:blip r:embed="rId3">
            <a:alphaModFix/>
          </a:blip>
          <a:srcRect b="0" l="0" r="0" t="0"/>
          <a:stretch/>
        </p:blipFill>
        <p:spPr>
          <a:xfrm>
            <a:off x="1259365" y="4071797"/>
            <a:ext cx="3813795" cy="2161947"/>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147"/>
          <p:cNvSpPr/>
          <p:nvPr/>
        </p:nvSpPr>
        <p:spPr>
          <a:xfrm>
            <a:off x="703263" y="2191602"/>
            <a:ext cx="8579282" cy="13703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Các loại trực quan hóa dữ liệu khác nhau</a:t>
            </a:r>
            <a:endParaRPr b="1" sz="1300">
              <a:solidFill>
                <a:srgbClr val="262626"/>
              </a:solidFill>
              <a:latin typeface="Arial"/>
              <a:ea typeface="Arial"/>
              <a:cs typeface="Arial"/>
              <a:sym typeface="Arial"/>
            </a:endParaRPr>
          </a:p>
          <a:p>
            <a:pPr indent="-171450" lvl="0" marL="171450" marR="0" rtl="0" algn="l">
              <a:spcBef>
                <a:spcPts val="600"/>
              </a:spcBef>
              <a:spcAft>
                <a:spcPts val="0"/>
              </a:spcAft>
              <a:buClr>
                <a:srgbClr val="193EB0"/>
              </a:buClr>
              <a:buSzPts val="1200"/>
              <a:buFont typeface="Arial"/>
              <a:buChar char="•"/>
            </a:pPr>
            <a:r>
              <a:rPr lang="en-US" sz="1200">
                <a:solidFill>
                  <a:srgbClr val="262626"/>
                </a:solidFill>
                <a:latin typeface="Arial"/>
                <a:ea typeface="Arial"/>
                <a:cs typeface="Arial"/>
                <a:sym typeface="Arial"/>
              </a:rPr>
              <a:t>Chúng giúp bạn dễ dàng tìm và hiểu ý nghĩa của dữ liệu.</a:t>
            </a:r>
            <a:endParaRPr sz="1200">
              <a:solidFill>
                <a:srgbClr val="262626"/>
              </a:solidFill>
              <a:latin typeface="Arial"/>
              <a:ea typeface="Arial"/>
              <a:cs typeface="Arial"/>
              <a:sym typeface="Arial"/>
            </a:endParaRPr>
          </a:p>
          <a:p>
            <a:pPr indent="-171450" lvl="0" marL="171450" marR="0" rtl="0" algn="l">
              <a:spcBef>
                <a:spcPts val="600"/>
              </a:spcBef>
              <a:spcAft>
                <a:spcPts val="0"/>
              </a:spcAft>
              <a:buClr>
                <a:srgbClr val="193EB0"/>
              </a:buClr>
              <a:buSzPts val="1200"/>
              <a:buFont typeface="Arial"/>
              <a:buChar char="•"/>
            </a:pPr>
            <a:r>
              <a:rPr lang="en-US" sz="1200">
                <a:solidFill>
                  <a:srgbClr val="262626"/>
                </a:solidFill>
                <a:latin typeface="Arial"/>
                <a:ea typeface="Arial"/>
                <a:cs typeface="Arial"/>
                <a:sym typeface="Arial"/>
              </a:rPr>
              <a:t>Dựa trên kích thước, vị trí hoặc màu sắc của các số liệu được sử dụng trong biểu đồ, chúng ta có thể so sánh kích thước của dữ liệu, hiểu được sự phân bố hoặc tìm mức độ liên quan.</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 </a:t>
            </a:r>
            <a:r>
              <a:rPr b="1" lang="en-US" sz="1200">
                <a:solidFill>
                  <a:srgbClr val="1429A0"/>
                </a:solidFill>
                <a:latin typeface="Arial"/>
                <a:ea typeface="Arial"/>
                <a:cs typeface="Arial"/>
                <a:sym typeface="Arial"/>
              </a:rPr>
              <a:t>Bạn có thể khám phá những câu chuyện có ý nghĩa và thông tin chi tiết về dữ liệu ẩn trong dữ liệu.</a:t>
            </a:r>
            <a:endParaRPr b="1" sz="1200">
              <a:solidFill>
                <a:srgbClr val="1429A0"/>
              </a:solidFill>
              <a:latin typeface="Arial"/>
              <a:ea typeface="Arial"/>
              <a:cs typeface="Arial"/>
              <a:sym typeface="Arial"/>
            </a:endParaRPr>
          </a:p>
        </p:txBody>
      </p:sp>
      <p:grpSp>
        <p:nvGrpSpPr>
          <p:cNvPr id="3878" name="Google Shape;3878;p147"/>
          <p:cNvGrpSpPr/>
          <p:nvPr/>
        </p:nvGrpSpPr>
        <p:grpSpPr>
          <a:xfrm>
            <a:off x="558800" y="1873407"/>
            <a:ext cx="8785225" cy="215444"/>
            <a:chOff x="558800" y="1982561"/>
            <a:chExt cx="8785225" cy="215444"/>
          </a:xfrm>
        </p:grpSpPr>
        <p:sp>
          <p:nvSpPr>
            <p:cNvPr id="3879" name="Google Shape;3879;p147"/>
            <p:cNvSpPr/>
            <p:nvPr/>
          </p:nvSpPr>
          <p:spPr>
            <a:xfrm>
              <a:off x="558800" y="199393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80" name="Google Shape;3880;p147"/>
            <p:cNvSpPr/>
            <p:nvPr/>
          </p:nvSpPr>
          <p:spPr>
            <a:xfrm>
              <a:off x="711201" y="1982561"/>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Một lượng lớn dữ liệu có thể được xem trong khoảng thời gian cực kỳ ngắn.</a:t>
              </a:r>
              <a:endParaRPr sz="1400">
                <a:solidFill>
                  <a:srgbClr val="262626"/>
                </a:solidFill>
                <a:latin typeface="Arial"/>
                <a:ea typeface="Arial"/>
                <a:cs typeface="Arial"/>
                <a:sym typeface="Arial"/>
              </a:endParaRPr>
            </a:p>
          </p:txBody>
        </p:sp>
      </p:grpSp>
      <p:grpSp>
        <p:nvGrpSpPr>
          <p:cNvPr id="3881" name="Google Shape;3881;p147"/>
          <p:cNvGrpSpPr/>
          <p:nvPr/>
        </p:nvGrpSpPr>
        <p:grpSpPr>
          <a:xfrm>
            <a:off x="416128" y="444901"/>
            <a:ext cx="9051872" cy="276999"/>
            <a:chOff x="416128" y="447433"/>
            <a:chExt cx="9051872" cy="276999"/>
          </a:xfrm>
        </p:grpSpPr>
        <p:sp>
          <p:nvSpPr>
            <p:cNvPr id="3882" name="Google Shape;3882;p14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83" name="Google Shape;3883;p14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884" name="Google Shape;3884;p147"/>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grpSp>
        <p:nvGrpSpPr>
          <p:cNvPr id="3885" name="Google Shape;3885;p147"/>
          <p:cNvGrpSpPr/>
          <p:nvPr/>
        </p:nvGrpSpPr>
        <p:grpSpPr>
          <a:xfrm>
            <a:off x="1018162" y="3699901"/>
            <a:ext cx="7930171" cy="2563327"/>
            <a:chOff x="1018162" y="3699901"/>
            <a:chExt cx="7930171" cy="2563327"/>
          </a:xfrm>
        </p:grpSpPr>
        <p:pic>
          <p:nvPicPr>
            <p:cNvPr descr="데이터시각화란 데이터시각화 왜 하는 이유 그래프 시각적 분석 활용" id="3886" name="Google Shape;3886;p147"/>
            <p:cNvPicPr preferRelativeResize="0"/>
            <p:nvPr/>
          </p:nvPicPr>
          <p:blipFill rotWithShape="1">
            <a:blip r:embed="rId3">
              <a:alphaModFix/>
            </a:blip>
            <a:srcRect b="0" l="0" r="0" t="0"/>
            <a:stretch/>
          </p:blipFill>
          <p:spPr>
            <a:xfrm>
              <a:off x="1018162" y="3699901"/>
              <a:ext cx="7930171" cy="2563327"/>
            </a:xfrm>
            <a:prstGeom prst="rect">
              <a:avLst/>
            </a:prstGeom>
            <a:noFill/>
            <a:ln cap="flat" cmpd="sng" w="9525">
              <a:solidFill>
                <a:srgbClr val="595959"/>
              </a:solidFill>
              <a:prstDash val="solid"/>
              <a:round/>
              <a:headEnd len="sm" w="sm" type="none"/>
              <a:tailEnd len="sm" w="sm" type="none"/>
            </a:ln>
          </p:spPr>
        </p:pic>
        <p:sp>
          <p:nvSpPr>
            <p:cNvPr id="3887" name="Google Shape;3887;p147"/>
            <p:cNvSpPr/>
            <p:nvPr/>
          </p:nvSpPr>
          <p:spPr>
            <a:xfrm>
              <a:off x="6045110" y="4385139"/>
              <a:ext cx="2852705" cy="55399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262626"/>
                  </a:solidFill>
                  <a:latin typeface="Arial"/>
                  <a:ea typeface="Arial"/>
                  <a:cs typeface="Arial"/>
                  <a:sym typeface="Arial"/>
                </a:rPr>
                <a:t>Phân tích khu vực thương mại Dịch vụ của các cửa hàng ở thị trấn của tôi, Seoul (Dân số nổi ước tính theo khu vực kinh doanh)</a:t>
              </a:r>
              <a:endParaRPr sz="1000">
                <a:solidFill>
                  <a:srgbClr val="262626"/>
                </a:solidFill>
                <a:latin typeface="Arial"/>
                <a:ea typeface="Arial"/>
                <a:cs typeface="Arial"/>
                <a:sym typeface="Arial"/>
              </a:endParaRPr>
            </a:p>
          </p:txBody>
        </p:sp>
        <p:sp>
          <p:nvSpPr>
            <p:cNvPr id="3888" name="Google Shape;3888;p147"/>
            <p:cNvSpPr/>
            <p:nvPr/>
          </p:nvSpPr>
          <p:spPr>
            <a:xfrm>
              <a:off x="5688623" y="3708693"/>
              <a:ext cx="2180492" cy="1335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3" name="Shape 3893"/>
        <p:cNvGrpSpPr/>
        <p:nvPr/>
      </p:nvGrpSpPr>
      <p:grpSpPr>
        <a:xfrm>
          <a:off x="0" y="0"/>
          <a:ext cx="0" cy="0"/>
          <a:chOff x="0" y="0"/>
          <a:chExt cx="0" cy="0"/>
        </a:xfrm>
      </p:grpSpPr>
      <p:grpSp>
        <p:nvGrpSpPr>
          <p:cNvPr id="3894" name="Google Shape;3894;p148"/>
          <p:cNvGrpSpPr/>
          <p:nvPr/>
        </p:nvGrpSpPr>
        <p:grpSpPr>
          <a:xfrm>
            <a:off x="416128" y="444901"/>
            <a:ext cx="9051872" cy="276999"/>
            <a:chOff x="416128" y="447433"/>
            <a:chExt cx="9051872" cy="276999"/>
          </a:xfrm>
        </p:grpSpPr>
        <p:sp>
          <p:nvSpPr>
            <p:cNvPr id="3895" name="Google Shape;3895;p14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896" name="Google Shape;3896;p14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897" name="Google Shape;3897;p148"/>
          <p:cNvGrpSpPr/>
          <p:nvPr/>
        </p:nvGrpSpPr>
        <p:grpSpPr>
          <a:xfrm>
            <a:off x="558800" y="1873407"/>
            <a:ext cx="8785225" cy="430887"/>
            <a:chOff x="558800" y="1982561"/>
            <a:chExt cx="8785225" cy="430887"/>
          </a:xfrm>
        </p:grpSpPr>
        <p:sp>
          <p:nvSpPr>
            <p:cNvPr id="3898" name="Google Shape;3898;p148"/>
            <p:cNvSpPr/>
            <p:nvPr/>
          </p:nvSpPr>
          <p:spPr>
            <a:xfrm>
              <a:off x="558800" y="1993931"/>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99" name="Google Shape;3899;p148"/>
            <p:cNvSpPr/>
            <p:nvPr/>
          </p:nvSpPr>
          <p:spPr>
            <a:xfrm>
              <a:off x="711201" y="1982561"/>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Bất kỳ ai cũng có thể dễ dàng tìm thấy thông tin chuyên sâu về dữ liệu, ngay cả khi không có chuyên môn về phân tích dữ liệu</a:t>
              </a:r>
              <a:endParaRPr sz="1400">
                <a:solidFill>
                  <a:srgbClr val="262626"/>
                </a:solidFill>
                <a:latin typeface="Arial"/>
                <a:ea typeface="Arial"/>
                <a:cs typeface="Arial"/>
                <a:sym typeface="Arial"/>
              </a:endParaRPr>
            </a:p>
          </p:txBody>
        </p:sp>
      </p:grpSp>
      <p:sp>
        <p:nvSpPr>
          <p:cNvPr id="3900" name="Google Shape;3900;p14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
        <p:nvSpPr>
          <p:cNvPr id="3901" name="Google Shape;3901;p148"/>
          <p:cNvSpPr/>
          <p:nvPr/>
        </p:nvSpPr>
        <p:spPr>
          <a:xfrm>
            <a:off x="558800" y="2296867"/>
            <a:ext cx="8909200" cy="334193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262626"/>
                </a:solidFill>
                <a:latin typeface="Arial"/>
                <a:ea typeface="Arial"/>
                <a:cs typeface="Arial"/>
                <a:sym typeface="Arial"/>
              </a:rPr>
              <a:t>Ý nghĩa của các mẫu trực quan hóa dữ liệu</a:t>
            </a:r>
            <a:endParaRPr b="1" sz="1300">
              <a:solidFill>
                <a:srgbClr val="262626"/>
              </a:solidFill>
              <a:latin typeface="Arial"/>
              <a:ea typeface="Arial"/>
              <a:cs typeface="Arial"/>
              <a:sym typeface="Arial"/>
            </a:endParaRPr>
          </a:p>
          <a:p>
            <a:pPr indent="-171450" lvl="0" marL="171450" marR="0" rtl="0" algn="l">
              <a:spcBef>
                <a:spcPts val="1200"/>
              </a:spcBef>
              <a:spcAft>
                <a:spcPts val="0"/>
              </a:spcAft>
              <a:buClr>
                <a:srgbClr val="193EB0"/>
              </a:buClr>
              <a:buSzPts val="1200"/>
              <a:buFont typeface="Arial"/>
              <a:buChar char="•"/>
            </a:pPr>
            <a:r>
              <a:rPr lang="en-US" sz="1200">
                <a:solidFill>
                  <a:srgbClr val="262626"/>
                </a:solidFill>
                <a:latin typeface="Arial"/>
                <a:ea typeface="Arial"/>
                <a:cs typeface="Arial"/>
                <a:sym typeface="Arial"/>
              </a:rPr>
              <a:t>Hình dạng, kích thước, vị trí hoặc màu sắc của các yếu tố trực quan hóa. Dựa trên mẫu trực quan của biểu đồ, </a:t>
            </a:r>
            <a:r>
              <a:rPr lang="en-US" sz="1200">
                <a:solidFill>
                  <a:srgbClr val="1429A0"/>
                </a:solidFill>
                <a:latin typeface="Arial"/>
                <a:ea typeface="Arial"/>
                <a:cs typeface="Arial"/>
                <a:sym typeface="Arial"/>
              </a:rPr>
              <a:t>bạn có thể nhanh chóng tìm thấy các giá trị ngoại lệ đang có xu hướng thay đổi trong dữ liệu và phân biệt chúng với các giá trị khác.</a:t>
            </a:r>
            <a:endParaRPr/>
          </a:p>
          <a:p>
            <a:pPr indent="-171450" lvl="0" marL="171450" marR="0" rtl="0" algn="l">
              <a:spcBef>
                <a:spcPts val="1200"/>
              </a:spcBef>
              <a:spcAft>
                <a:spcPts val="0"/>
              </a:spcAft>
              <a:buClr>
                <a:srgbClr val="193EB0"/>
              </a:buClr>
              <a:buSzPts val="1200"/>
              <a:buFont typeface="Arial"/>
              <a:buChar char="•"/>
            </a:pPr>
            <a:r>
              <a:rPr lang="en-US" sz="1200">
                <a:solidFill>
                  <a:srgbClr val="262626"/>
                </a:solidFill>
                <a:latin typeface="Arial"/>
                <a:ea typeface="Arial"/>
                <a:cs typeface="Arial"/>
                <a:sym typeface="Arial"/>
              </a:rPr>
              <a:t>Bất kỳ ai cũng có thể dễ dàng tìm thấy thông tin chi tiết về dữ liệu dựa trên các mẫu trực quan mà không cần có kiến thức chuyên môn về toán học hoặc thống kê để phân tích dữ liệu.</a:t>
            </a:r>
            <a:endParaRPr sz="1200">
              <a:solidFill>
                <a:srgbClr val="262626"/>
              </a:solidFill>
              <a:latin typeface="Arial"/>
              <a:ea typeface="Arial"/>
              <a:cs typeface="Arial"/>
              <a:sym typeface="Arial"/>
            </a:endParaRPr>
          </a:p>
          <a:p>
            <a:pPr indent="0" lvl="0" marL="180975" marR="0" rtl="0" algn="l">
              <a:spcBef>
                <a:spcPts val="1200"/>
              </a:spcBef>
              <a:spcAft>
                <a:spcPts val="0"/>
              </a:spcAft>
              <a:buNone/>
            </a:pPr>
            <a:r>
              <a:rPr lang="en-US" sz="1200">
                <a:solidFill>
                  <a:srgbClr val="262626"/>
                </a:solidFill>
                <a:latin typeface="Arial"/>
                <a:ea typeface="Arial"/>
                <a:cs typeface="Arial"/>
                <a:sym typeface="Arial"/>
              </a:rPr>
              <a:t>→ </a:t>
            </a:r>
            <a:r>
              <a:rPr lang="en-US" sz="1200">
                <a:solidFill>
                  <a:srgbClr val="1429A0"/>
                </a:solidFill>
                <a:latin typeface="Arial"/>
                <a:ea typeface="Arial"/>
                <a:cs typeface="Arial"/>
                <a:sym typeface="Arial"/>
              </a:rPr>
              <a:t>Thông qua trực quan hóa, phạm vi sử dụng dữ liệu và phạm vi tạo giá trị mới được mở rộng.</a:t>
            </a:r>
            <a:endParaRPr sz="1200">
              <a:solidFill>
                <a:srgbClr val="1429A0"/>
              </a:solidFill>
              <a:latin typeface="Arial"/>
              <a:ea typeface="Arial"/>
              <a:cs typeface="Arial"/>
              <a:sym typeface="Arial"/>
            </a:endParaRPr>
          </a:p>
          <a:p>
            <a:pPr indent="-171450" lvl="0" marL="171450" marR="0" rtl="0" algn="l">
              <a:spcBef>
                <a:spcPts val="1200"/>
              </a:spcBef>
              <a:spcAft>
                <a:spcPts val="0"/>
              </a:spcAft>
              <a:buClr>
                <a:srgbClr val="193EB0"/>
              </a:buClr>
              <a:buSzPts val="1200"/>
              <a:buFont typeface="Arial"/>
              <a:buChar char="•"/>
            </a:pPr>
            <a:r>
              <a:rPr lang="en-US" sz="1200">
                <a:solidFill>
                  <a:schemeClr val="dk1"/>
                </a:solidFill>
                <a:latin typeface="Arial"/>
                <a:ea typeface="Arial"/>
                <a:cs typeface="Arial"/>
                <a:sym typeface="Arial"/>
              </a:rPr>
              <a:t>Theo cách tương tự, chúng tôi sử dụng biểu đồ trực quan hóa dữ liệu và dẫn dắt câu chuyện dựa trên các mẫu biểu đồ trực quan sẽ giúp lưu lại trong trí nhớ của mọi người trong một thời gian dài, </a:t>
            </a:r>
            <a:r>
              <a:rPr lang="en-US" sz="1200">
                <a:solidFill>
                  <a:srgbClr val="1429A0"/>
                </a:solidFill>
                <a:latin typeface="Arial"/>
                <a:ea typeface="Arial"/>
                <a:cs typeface="Arial"/>
                <a:sym typeface="Arial"/>
              </a:rPr>
              <a:t>và chúng tôi sử dụng phương pháp trực quan hóa để truyền tải một cách mạnh mẽ thông tin chi dựa trên cơ sở dữ liệu đến với người khác.</a:t>
            </a:r>
            <a:endParaRPr sz="1200">
              <a:solidFill>
                <a:srgbClr val="1429A0"/>
              </a:solidFill>
              <a:latin typeface="Arial"/>
              <a:ea typeface="Arial"/>
              <a:cs typeface="Arial"/>
              <a:sym typeface="Arial"/>
            </a:endParaRPr>
          </a:p>
          <a:p>
            <a:pPr indent="-171450" lvl="0" marL="171450" marR="0" rtl="0" algn="l">
              <a:spcBef>
                <a:spcPts val="1200"/>
              </a:spcBef>
              <a:spcAft>
                <a:spcPts val="0"/>
              </a:spcAft>
              <a:buClr>
                <a:srgbClr val="193EB0"/>
              </a:buClr>
              <a:buSzPts val="1200"/>
              <a:buFont typeface="Arial"/>
              <a:buChar char="•"/>
            </a:pPr>
            <a:r>
              <a:rPr lang="en-US" sz="1200">
                <a:solidFill>
                  <a:srgbClr val="262626"/>
                </a:solidFill>
                <a:latin typeface="Arial"/>
                <a:ea typeface="Arial"/>
                <a:cs typeface="Arial"/>
                <a:sym typeface="Arial"/>
              </a:rPr>
              <a:t>) Con người là loài động vật có thị giác cao và nhận thức đầu vào trực quan một cách tự nhiên nhanh hơn bất kỳ phương pháp nào khác. (Hơn 80% thông tin mà một người có được thông qua các giác quan là thông qua thị giác)</a:t>
            </a:r>
            <a:endParaRPr sz="1200">
              <a:solidFill>
                <a:srgbClr val="262626"/>
              </a:solidFill>
              <a:latin typeface="Arial"/>
              <a:ea typeface="Arial"/>
              <a:cs typeface="Arial"/>
              <a:sym typeface="Arial"/>
            </a:endParaRPr>
          </a:p>
          <a:p>
            <a:pPr indent="0" lvl="0" marL="180975" marR="0" rtl="0" algn="l">
              <a:spcBef>
                <a:spcPts val="1200"/>
              </a:spcBef>
              <a:spcAft>
                <a:spcPts val="0"/>
              </a:spcAft>
              <a:buNone/>
            </a:pPr>
            <a:r>
              <a:rPr lang="en-US" sz="1200">
                <a:solidFill>
                  <a:srgbClr val="262626"/>
                </a:solidFill>
                <a:latin typeface="Arial"/>
                <a:ea typeface="Arial"/>
                <a:cs typeface="Arial"/>
                <a:sym typeface="Arial"/>
              </a:rPr>
              <a:t>→ </a:t>
            </a:r>
            <a:r>
              <a:rPr lang="en-US" sz="1200">
                <a:solidFill>
                  <a:srgbClr val="1429A0"/>
                </a:solidFill>
                <a:latin typeface="Arial"/>
                <a:ea typeface="Arial"/>
                <a:cs typeface="Arial"/>
                <a:sym typeface="Arial"/>
              </a:rPr>
              <a:t>Chúng tôi có thể hiểu tại sao trực quan hóa dữ liệu rất hiệu quả đối với chúng tôi.</a:t>
            </a:r>
            <a:endParaRPr sz="1200">
              <a:solidFill>
                <a:srgbClr val="1429A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6" name="Shape 3906"/>
        <p:cNvGrpSpPr/>
        <p:nvPr/>
      </p:nvGrpSpPr>
      <p:grpSpPr>
        <a:xfrm>
          <a:off x="0" y="0"/>
          <a:ext cx="0" cy="0"/>
          <a:chOff x="0" y="0"/>
          <a:chExt cx="0" cy="0"/>
        </a:xfrm>
      </p:grpSpPr>
      <p:pic>
        <p:nvPicPr>
          <p:cNvPr descr="데이터시각화란 데이터시각화 왜 하는 이유 그래프 시각적 분석 활용" id="3907" name="Google Shape;3907;p149"/>
          <p:cNvPicPr preferRelativeResize="0"/>
          <p:nvPr/>
        </p:nvPicPr>
        <p:blipFill rotWithShape="1">
          <a:blip r:embed="rId3">
            <a:alphaModFix/>
          </a:blip>
          <a:srcRect b="0" l="0" r="0" t="0"/>
          <a:stretch/>
        </p:blipFill>
        <p:spPr>
          <a:xfrm>
            <a:off x="1596189" y="3477730"/>
            <a:ext cx="6862847" cy="2911211"/>
          </a:xfrm>
          <a:prstGeom prst="rect">
            <a:avLst/>
          </a:prstGeom>
          <a:noFill/>
          <a:ln>
            <a:noFill/>
          </a:ln>
        </p:spPr>
      </p:pic>
      <p:sp>
        <p:nvSpPr>
          <p:cNvPr id="3908" name="Google Shape;3908;p149"/>
          <p:cNvSpPr/>
          <p:nvPr/>
        </p:nvSpPr>
        <p:spPr>
          <a:xfrm>
            <a:off x="648935" y="2158426"/>
            <a:ext cx="8757356" cy="1246495"/>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dữ liệu không chỉ được sử dụng với mục đích đơn thuần là đưa ra kết quả phân tích dữ liệu mà còn là một phương pháp thăm dò dữ liệu để </a:t>
            </a:r>
            <a:r>
              <a:rPr lang="en-US" sz="1300">
                <a:solidFill>
                  <a:srgbClr val="1429A0"/>
                </a:solidFill>
                <a:latin typeface="Arial"/>
                <a:ea typeface="Arial"/>
                <a:cs typeface="Arial"/>
                <a:sym typeface="Arial"/>
              </a:rPr>
              <a:t>phân tích chính xác</a:t>
            </a:r>
            <a:r>
              <a:rPr lang="en-US" sz="1300">
                <a:solidFill>
                  <a:srgbClr val="262626"/>
                </a:solidFill>
                <a:latin typeface="Arial"/>
                <a:ea typeface="Arial"/>
                <a:cs typeface="Arial"/>
                <a:sym typeface="Arial"/>
              </a:rPr>
              <a:t>. (Biểu đồ dữ liệu: kết hợp các biến dữ liệu, khám phá dữ liệu theo các tiêu chuẩn tính toán khác nhau cho dữ liệu số và thông tin dựa trên các mẫu biểu đồ)</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tích trực quan có nghĩa là trực quan chủ yếu được sử dụng trong quá trình phân tích dữ liệu.</a:t>
            </a:r>
            <a:endParaRPr/>
          </a:p>
          <a:p>
            <a:pPr indent="-182563" lvl="0" marL="182563" marR="0" rtl="0" algn="l">
              <a:spcBef>
                <a:spcPts val="600"/>
              </a:spcBef>
              <a:spcAft>
                <a:spcPts val="0"/>
              </a:spcAft>
              <a:buClr>
                <a:srgbClr val="193EB0"/>
              </a:buClr>
              <a:buSzPts val="1300"/>
              <a:buFont typeface="Arial"/>
              <a:buChar char="‣"/>
            </a:pPr>
            <a:r>
              <a:rPr lang="en-US" sz="1300">
                <a:solidFill>
                  <a:srgbClr val="1429A0"/>
                </a:solidFill>
                <a:latin typeface="Arial"/>
                <a:ea typeface="Arial"/>
                <a:cs typeface="Arial"/>
                <a:sym typeface="Arial"/>
              </a:rPr>
              <a:t>Các mẫu trực quan → Hiểu dữ liệu chính xác → Khám phá dữ liệu → Rút ra những hiểu biết sâu sắc</a:t>
            </a:r>
            <a:endParaRPr sz="1300">
              <a:solidFill>
                <a:srgbClr val="1429A0"/>
              </a:solidFill>
              <a:latin typeface="Arial"/>
              <a:ea typeface="Arial"/>
              <a:cs typeface="Arial"/>
              <a:sym typeface="Arial"/>
            </a:endParaRPr>
          </a:p>
        </p:txBody>
      </p:sp>
      <p:grpSp>
        <p:nvGrpSpPr>
          <p:cNvPr id="3909" name="Google Shape;3909;p149"/>
          <p:cNvGrpSpPr/>
          <p:nvPr/>
        </p:nvGrpSpPr>
        <p:grpSpPr>
          <a:xfrm>
            <a:off x="416128" y="444901"/>
            <a:ext cx="9051872" cy="276999"/>
            <a:chOff x="416128" y="447433"/>
            <a:chExt cx="9051872" cy="276999"/>
          </a:xfrm>
        </p:grpSpPr>
        <p:sp>
          <p:nvSpPr>
            <p:cNvPr id="3910" name="Google Shape;3910;p14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11" name="Google Shape;3911;p14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912" name="Google Shape;3912;p149"/>
          <p:cNvGrpSpPr/>
          <p:nvPr/>
        </p:nvGrpSpPr>
        <p:grpSpPr>
          <a:xfrm>
            <a:off x="558800" y="1877430"/>
            <a:ext cx="8785225" cy="215444"/>
            <a:chOff x="558800" y="2232686"/>
            <a:chExt cx="8785225" cy="215444"/>
          </a:xfrm>
        </p:grpSpPr>
        <p:sp>
          <p:nvSpPr>
            <p:cNvPr id="3913" name="Google Shape;3913;p149"/>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14" name="Google Shape;3914;p149"/>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rút ra kết quả phân tích dữ liệu chính xác hơn so với thống kê tóm tắt</a:t>
              </a:r>
              <a:endParaRPr sz="1400">
                <a:solidFill>
                  <a:srgbClr val="262626"/>
                </a:solidFill>
                <a:latin typeface="Arial"/>
                <a:ea typeface="Arial"/>
                <a:cs typeface="Arial"/>
                <a:sym typeface="Arial"/>
              </a:endParaRPr>
            </a:p>
          </p:txBody>
        </p:sp>
      </p:grpSp>
      <p:sp>
        <p:nvSpPr>
          <p:cNvPr id="3915" name="Google Shape;3915;p149"/>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15"/>
          <p:cNvGrpSpPr/>
          <p:nvPr/>
        </p:nvGrpSpPr>
        <p:grpSpPr>
          <a:xfrm>
            <a:off x="1938670" y="3702690"/>
            <a:ext cx="6177883" cy="1640237"/>
            <a:chOff x="947680" y="4369781"/>
            <a:chExt cx="6696744" cy="1773422"/>
          </a:xfrm>
        </p:grpSpPr>
        <p:sp>
          <p:nvSpPr>
            <p:cNvPr id="475" name="Google Shape;475;p15"/>
            <p:cNvSpPr/>
            <p:nvPr/>
          </p:nvSpPr>
          <p:spPr>
            <a:xfrm>
              <a:off x="1307720" y="5059908"/>
              <a:ext cx="1512168" cy="504056"/>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Nơi phát</a:t>
              </a:r>
              <a:endParaRPr sz="1300">
                <a:solidFill>
                  <a:srgbClr val="3F3F3F"/>
                </a:solidFill>
                <a:latin typeface="Arial"/>
                <a:ea typeface="Arial"/>
                <a:cs typeface="Arial"/>
                <a:sym typeface="Arial"/>
              </a:endParaRPr>
            </a:p>
          </p:txBody>
        </p:sp>
        <p:sp>
          <p:nvSpPr>
            <p:cNvPr id="476" name="Google Shape;476;p15"/>
            <p:cNvSpPr/>
            <p:nvPr/>
          </p:nvSpPr>
          <p:spPr>
            <a:xfrm>
              <a:off x="4908120" y="5059908"/>
              <a:ext cx="1512168" cy="504056"/>
            </a:xfrm>
            <a:prstGeom prst="rect">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Nơi nhận</a:t>
              </a:r>
              <a:endParaRPr sz="1300">
                <a:solidFill>
                  <a:srgbClr val="3F3F3F"/>
                </a:solidFill>
                <a:latin typeface="Arial"/>
                <a:ea typeface="Arial"/>
                <a:cs typeface="Arial"/>
                <a:sym typeface="Arial"/>
              </a:endParaRPr>
            </a:p>
          </p:txBody>
        </p:sp>
        <p:cxnSp>
          <p:nvCxnSpPr>
            <p:cNvPr id="477" name="Google Shape;477;p15"/>
            <p:cNvCxnSpPr>
              <a:stCxn id="475" idx="0"/>
              <a:endCxn id="476" idx="0"/>
            </p:cNvCxnSpPr>
            <p:nvPr/>
          </p:nvCxnSpPr>
          <p:spPr>
            <a:xfrm flipH="1" rot="-5400000">
              <a:off x="3863654" y="3260058"/>
              <a:ext cx="600" cy="3600300"/>
            </a:xfrm>
            <a:prstGeom prst="curvedConnector3">
              <a:avLst>
                <a:gd fmla="val -1976626" name="adj1"/>
              </a:avLst>
            </a:prstGeom>
            <a:noFill/>
            <a:ln cap="flat" cmpd="sng" w="9525">
              <a:solidFill>
                <a:srgbClr val="193EB0"/>
              </a:solidFill>
              <a:prstDash val="solid"/>
              <a:miter lim="800000"/>
              <a:headEnd len="lg" w="lg" type="none"/>
              <a:tailEnd len="lg" w="lg" type="triangle"/>
            </a:ln>
          </p:spPr>
        </p:cxnSp>
        <p:cxnSp>
          <p:nvCxnSpPr>
            <p:cNvPr id="478" name="Google Shape;478;p15"/>
            <p:cNvCxnSpPr>
              <a:stCxn id="476" idx="2"/>
              <a:endCxn id="475" idx="2"/>
            </p:cNvCxnSpPr>
            <p:nvPr/>
          </p:nvCxnSpPr>
          <p:spPr>
            <a:xfrm rot="5400000">
              <a:off x="3863754" y="3764114"/>
              <a:ext cx="600" cy="3600300"/>
            </a:xfrm>
            <a:prstGeom prst="curvedConnector3">
              <a:avLst>
                <a:gd fmla="val 10350620" name="adj1"/>
              </a:avLst>
            </a:prstGeom>
            <a:noFill/>
            <a:ln cap="flat" cmpd="sng" w="9525">
              <a:solidFill>
                <a:srgbClr val="193EB0"/>
              </a:solidFill>
              <a:prstDash val="solid"/>
              <a:miter lim="800000"/>
              <a:headEnd len="lg" w="lg" type="none"/>
              <a:tailEnd len="lg" w="lg" type="triangle"/>
            </a:ln>
          </p:spPr>
        </p:cxnSp>
        <p:sp>
          <p:nvSpPr>
            <p:cNvPr id="479" name="Google Shape;479;p15"/>
            <p:cNvSpPr/>
            <p:nvPr/>
          </p:nvSpPr>
          <p:spPr>
            <a:xfrm>
              <a:off x="1332616" y="4480669"/>
              <a:ext cx="762434" cy="432048"/>
            </a:xfrm>
            <a:prstGeom prst="wedgeEllipseCallout">
              <a:avLst>
                <a:gd fmla="val 48219" name="adj1"/>
                <a:gd fmla="val 79603"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Tạo</a:t>
              </a:r>
              <a:endParaRPr sz="1300">
                <a:solidFill>
                  <a:schemeClr val="lt1"/>
                </a:solidFill>
                <a:latin typeface="Arial"/>
                <a:ea typeface="Arial"/>
                <a:cs typeface="Arial"/>
                <a:sym typeface="Arial"/>
              </a:endParaRPr>
            </a:p>
          </p:txBody>
        </p:sp>
        <p:sp>
          <p:nvSpPr>
            <p:cNvPr id="480" name="Google Shape;480;p15"/>
            <p:cNvSpPr/>
            <p:nvPr/>
          </p:nvSpPr>
          <p:spPr>
            <a:xfrm>
              <a:off x="5484184" y="4369781"/>
              <a:ext cx="936104" cy="432048"/>
            </a:xfrm>
            <a:prstGeom prst="wedgeEllipseCallout">
              <a:avLst>
                <a:gd fmla="val -26753" name="adj1"/>
                <a:gd fmla="val 105257"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Hết hạn</a:t>
              </a:r>
              <a:endParaRPr sz="1300">
                <a:solidFill>
                  <a:schemeClr val="lt1"/>
                </a:solidFill>
                <a:latin typeface="Arial"/>
                <a:ea typeface="Arial"/>
                <a:cs typeface="Arial"/>
                <a:sym typeface="Arial"/>
              </a:endParaRPr>
            </a:p>
          </p:txBody>
        </p:sp>
        <p:sp>
          <p:nvSpPr>
            <p:cNvPr id="481" name="Google Shape;481;p15"/>
            <p:cNvSpPr/>
            <p:nvPr/>
          </p:nvSpPr>
          <p:spPr>
            <a:xfrm>
              <a:off x="6708320" y="5145457"/>
              <a:ext cx="936104" cy="432048"/>
            </a:xfrm>
            <a:prstGeom prst="wedgeEllipseCallout">
              <a:avLst>
                <a:gd fmla="val -74114" name="adj1"/>
                <a:gd fmla="val -20874"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Thực hiện</a:t>
              </a:r>
              <a:endParaRPr sz="1300">
                <a:solidFill>
                  <a:schemeClr val="lt1"/>
                </a:solidFill>
                <a:latin typeface="Arial"/>
                <a:ea typeface="Arial"/>
                <a:cs typeface="Arial"/>
                <a:sym typeface="Arial"/>
              </a:endParaRPr>
            </a:p>
          </p:txBody>
        </p:sp>
        <p:sp>
          <p:nvSpPr>
            <p:cNvPr id="482" name="Google Shape;482;p15"/>
            <p:cNvSpPr/>
            <p:nvPr/>
          </p:nvSpPr>
          <p:spPr>
            <a:xfrm>
              <a:off x="3386776" y="4585804"/>
              <a:ext cx="806610" cy="3161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yêu cầu</a:t>
              </a:r>
              <a:endParaRPr sz="1300">
                <a:solidFill>
                  <a:srgbClr val="000000"/>
                </a:solidFill>
                <a:latin typeface="Arial"/>
                <a:ea typeface="Arial"/>
                <a:cs typeface="Arial"/>
                <a:sym typeface="Arial"/>
              </a:endParaRPr>
            </a:p>
          </p:txBody>
        </p:sp>
        <p:sp>
          <p:nvSpPr>
            <p:cNvPr id="483" name="Google Shape;483;p15"/>
            <p:cNvSpPr/>
            <p:nvPr/>
          </p:nvSpPr>
          <p:spPr>
            <a:xfrm>
              <a:off x="3401546" y="5711155"/>
              <a:ext cx="890017" cy="3161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000000"/>
                  </a:solidFill>
                  <a:latin typeface="Arial"/>
                  <a:ea typeface="Arial"/>
                  <a:cs typeface="Arial"/>
                  <a:sym typeface="Arial"/>
                </a:rPr>
                <a:t>Phản hồi</a:t>
              </a:r>
              <a:endParaRPr sz="1300">
                <a:solidFill>
                  <a:srgbClr val="000000"/>
                </a:solidFill>
                <a:latin typeface="Arial"/>
                <a:ea typeface="Arial"/>
                <a:cs typeface="Arial"/>
                <a:sym typeface="Arial"/>
              </a:endParaRPr>
            </a:p>
          </p:txBody>
        </p:sp>
        <p:sp>
          <p:nvSpPr>
            <p:cNvPr id="484" name="Google Shape;484;p15"/>
            <p:cNvSpPr/>
            <p:nvPr/>
          </p:nvSpPr>
          <p:spPr>
            <a:xfrm>
              <a:off x="947680" y="5711155"/>
              <a:ext cx="936104" cy="432048"/>
            </a:xfrm>
            <a:prstGeom prst="wedgeEllipseCallout">
              <a:avLst>
                <a:gd fmla="val 63035" name="adj1"/>
                <a:gd fmla="val -76457" name="adj2"/>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Hết hạn</a:t>
              </a:r>
              <a:endParaRPr sz="1300">
                <a:solidFill>
                  <a:schemeClr val="lt1"/>
                </a:solidFill>
                <a:latin typeface="Arial"/>
                <a:ea typeface="Arial"/>
                <a:cs typeface="Arial"/>
                <a:sym typeface="Arial"/>
              </a:endParaRPr>
            </a:p>
          </p:txBody>
        </p:sp>
      </p:grpSp>
      <p:grpSp>
        <p:nvGrpSpPr>
          <p:cNvPr id="485" name="Google Shape;485;p15"/>
          <p:cNvGrpSpPr/>
          <p:nvPr/>
        </p:nvGrpSpPr>
        <p:grpSpPr>
          <a:xfrm>
            <a:off x="416128" y="447433"/>
            <a:ext cx="9051872" cy="276999"/>
            <a:chOff x="416128" y="447433"/>
            <a:chExt cx="9051872" cy="276999"/>
          </a:xfrm>
        </p:grpSpPr>
        <p:sp>
          <p:nvSpPr>
            <p:cNvPr id="486" name="Google Shape;486;p1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487" name="Google Shape;487;p1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488" name="Google Shape;488;p15"/>
          <p:cNvGrpSpPr/>
          <p:nvPr/>
        </p:nvGrpSpPr>
        <p:grpSpPr>
          <a:xfrm>
            <a:off x="558800" y="2234551"/>
            <a:ext cx="8299765" cy="215444"/>
            <a:chOff x="1027113" y="2045625"/>
            <a:chExt cx="8299765" cy="215444"/>
          </a:xfrm>
        </p:grpSpPr>
        <p:sp>
          <p:nvSpPr>
            <p:cNvPr id="489" name="Google Shape;489;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0" name="Google Shape;490;p15"/>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Nhãn thời gian hết hạn yêu cầu</a:t>
              </a:r>
              <a:endParaRPr sz="1400">
                <a:solidFill>
                  <a:srgbClr val="262626"/>
                </a:solidFill>
                <a:latin typeface="Arial"/>
                <a:ea typeface="Arial"/>
                <a:cs typeface="Arial"/>
                <a:sym typeface="Arial"/>
              </a:endParaRPr>
            </a:p>
          </p:txBody>
        </p:sp>
      </p:grpSp>
      <p:grpSp>
        <p:nvGrpSpPr>
          <p:cNvPr id="491" name="Google Shape;491;p15"/>
          <p:cNvGrpSpPr/>
          <p:nvPr/>
        </p:nvGrpSpPr>
        <p:grpSpPr>
          <a:xfrm>
            <a:off x="558800" y="2553804"/>
            <a:ext cx="4561119" cy="215444"/>
            <a:chOff x="1027113" y="2045625"/>
            <a:chExt cx="4561119" cy="215444"/>
          </a:xfrm>
        </p:grpSpPr>
        <p:sp>
          <p:nvSpPr>
            <p:cNvPr id="492" name="Google Shape;492;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3" name="Google Shape;493;p15"/>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Nhãn thời gian hết hạn kết quả</a:t>
              </a:r>
              <a:endParaRPr/>
            </a:p>
          </p:txBody>
        </p:sp>
      </p:grpSp>
      <p:grpSp>
        <p:nvGrpSpPr>
          <p:cNvPr id="494" name="Google Shape;494;p15"/>
          <p:cNvGrpSpPr/>
          <p:nvPr/>
        </p:nvGrpSpPr>
        <p:grpSpPr>
          <a:xfrm>
            <a:off x="558800" y="2873057"/>
            <a:ext cx="8299765" cy="215444"/>
            <a:chOff x="1027113" y="2045625"/>
            <a:chExt cx="8299765" cy="215444"/>
          </a:xfrm>
        </p:grpSpPr>
        <p:sp>
          <p:nvSpPr>
            <p:cNvPr id="495" name="Google Shape;495;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6" name="Google Shape;496;p15"/>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Thời gian thực hiện tác vụ</a:t>
              </a:r>
              <a:endParaRPr sz="1400">
                <a:solidFill>
                  <a:srgbClr val="262626"/>
                </a:solidFill>
                <a:latin typeface="Arial"/>
                <a:ea typeface="Arial"/>
                <a:cs typeface="Arial"/>
                <a:sym typeface="Arial"/>
              </a:endParaRPr>
            </a:p>
          </p:txBody>
        </p:sp>
      </p:grpSp>
      <p:grpSp>
        <p:nvGrpSpPr>
          <p:cNvPr id="497" name="Google Shape;497;p15"/>
          <p:cNvGrpSpPr/>
          <p:nvPr/>
        </p:nvGrpSpPr>
        <p:grpSpPr>
          <a:xfrm>
            <a:off x="558800" y="1915298"/>
            <a:ext cx="8785225" cy="215444"/>
            <a:chOff x="1027113" y="2045625"/>
            <a:chExt cx="8785225" cy="215444"/>
          </a:xfrm>
        </p:grpSpPr>
        <p:sp>
          <p:nvSpPr>
            <p:cNvPr id="498" name="Google Shape;498;p1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9" name="Google Shape;499;p1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Nhãn thời gian gốc</a:t>
              </a:r>
              <a:endParaRPr sz="1400">
                <a:solidFill>
                  <a:srgbClr val="262626"/>
                </a:solidFill>
                <a:latin typeface="Arial"/>
                <a:ea typeface="Arial"/>
                <a:cs typeface="Arial"/>
                <a:sym typeface="Arial"/>
              </a:endParaRPr>
            </a:p>
          </p:txBody>
        </p:sp>
      </p:grpSp>
      <p:sp>
        <p:nvSpPr>
          <p:cNvPr id="500" name="Google Shape;500;p1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yêu cầu (2/3)</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pic>
        <p:nvPicPr>
          <p:cNvPr descr="데이터시각화란 데이터시각화 왜 하는 이유 그래프 시각적 분석 활용" id="3921" name="Google Shape;3921;p150"/>
          <p:cNvPicPr preferRelativeResize="0"/>
          <p:nvPr/>
        </p:nvPicPr>
        <p:blipFill rotWithShape="1">
          <a:blip r:embed="rId3">
            <a:alphaModFix/>
          </a:blip>
          <a:srcRect b="0" l="0" r="0" t="0"/>
          <a:stretch/>
        </p:blipFill>
        <p:spPr>
          <a:xfrm>
            <a:off x="1176856" y="3274386"/>
            <a:ext cx="4895461" cy="2951485"/>
          </a:xfrm>
          <a:prstGeom prst="rect">
            <a:avLst/>
          </a:prstGeom>
          <a:noFill/>
          <a:ln cap="flat" cmpd="sng" w="9525">
            <a:solidFill>
              <a:srgbClr val="595959"/>
            </a:solidFill>
            <a:prstDash val="solid"/>
            <a:round/>
            <a:headEnd len="sm" w="sm" type="none"/>
            <a:tailEnd len="sm" w="sm" type="none"/>
          </a:ln>
        </p:spPr>
      </p:pic>
      <p:sp>
        <p:nvSpPr>
          <p:cNvPr id="3922" name="Google Shape;3922;p150"/>
          <p:cNvSpPr/>
          <p:nvPr/>
        </p:nvSpPr>
        <p:spPr>
          <a:xfrm>
            <a:off x="647049" y="2148013"/>
            <a:ext cx="8761128" cy="1046440"/>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Trực quan hóa như một cách để tận dụng dữ liệu</a:t>
            </a:r>
            <a:endParaRPr sz="1300">
              <a:solidFill>
                <a:srgbClr val="262626"/>
              </a:solidFill>
              <a:latin typeface="Arial"/>
              <a:ea typeface="Arial"/>
              <a:cs typeface="Arial"/>
              <a:sym typeface="Arial"/>
            </a:endParaRPr>
          </a:p>
          <a:p>
            <a:pPr indent="-261937" lvl="1" marL="444500" marR="0" rtl="0" algn="l">
              <a:spcBef>
                <a:spcPts val="600"/>
              </a:spcBef>
              <a:spcAft>
                <a:spcPts val="0"/>
              </a:spcAft>
              <a:buClr>
                <a:srgbClr val="193EB0"/>
              </a:buClr>
              <a:buSzPts val="1300"/>
              <a:buFont typeface="Arial"/>
              <a:buAutoNum type="arabicPeriod"/>
            </a:pPr>
            <a:r>
              <a:rPr b="0" i="0" lang="en-US" sz="1300" u="none" cap="none" strike="noStrike">
                <a:solidFill>
                  <a:srgbClr val="262626"/>
                </a:solidFill>
                <a:latin typeface="Arial"/>
                <a:ea typeface="Arial"/>
                <a:cs typeface="Arial"/>
                <a:sym typeface="Arial"/>
              </a:rPr>
              <a:t>Đầu tiên, nó được sử dụng để rút ra những hiểu biết sâu sắc trong quá trình phân tích dữ liệu, sau đó còn được dùng để chia sẻ những kiến thức về dữ liệu với nhiều người → Báo cáo, thuyết trình</a:t>
            </a:r>
            <a:endParaRPr b="0" i="0" sz="1300" u="none" cap="none" strike="noStrike">
              <a:solidFill>
                <a:srgbClr val="262626"/>
              </a:solidFill>
              <a:latin typeface="Arial"/>
              <a:ea typeface="Arial"/>
              <a:cs typeface="Arial"/>
              <a:sym typeface="Arial"/>
            </a:endParaRPr>
          </a:p>
          <a:p>
            <a:pPr indent="-261937" lvl="1" marL="444500" marR="0" rtl="0" algn="l">
              <a:spcBef>
                <a:spcPts val="600"/>
              </a:spcBef>
              <a:spcAft>
                <a:spcPts val="0"/>
              </a:spcAft>
              <a:buClr>
                <a:srgbClr val="193EB0"/>
              </a:buClr>
              <a:buSzPts val="1300"/>
              <a:buFont typeface="Arial"/>
              <a:buAutoNum type="arabicPeriod"/>
            </a:pPr>
            <a:r>
              <a:rPr b="0" i="0" lang="en-US" sz="1300" u="none" cap="none" strike="noStrike">
                <a:solidFill>
                  <a:srgbClr val="262626"/>
                </a:solidFill>
                <a:latin typeface="Arial"/>
                <a:ea typeface="Arial"/>
                <a:cs typeface="Arial"/>
                <a:sym typeface="Arial"/>
              </a:rPr>
              <a:t>Sử dụng bảng điều khiển dữ liệu</a:t>
            </a:r>
            <a:endParaRPr b="0" i="0" sz="1300" u="none" cap="none" strike="noStrike">
              <a:solidFill>
                <a:srgbClr val="262626"/>
              </a:solidFill>
              <a:latin typeface="Arial"/>
              <a:ea typeface="Arial"/>
              <a:cs typeface="Arial"/>
              <a:sym typeface="Arial"/>
            </a:endParaRPr>
          </a:p>
        </p:txBody>
      </p:sp>
      <p:sp>
        <p:nvSpPr>
          <p:cNvPr id="3923" name="Google Shape;3923;p150"/>
          <p:cNvSpPr/>
          <p:nvPr/>
        </p:nvSpPr>
        <p:spPr>
          <a:xfrm>
            <a:off x="6132286" y="3274386"/>
            <a:ext cx="3335714" cy="892552"/>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Bảng điều khiển dữ liệu là một bảng bao gồm một số biểu đồ và bảng trực quan. Nó được sử dụng để theo dõi các chỉ số dữ liệu quan trọng (KPI).</a:t>
            </a:r>
            <a:endParaRPr sz="1300">
              <a:solidFill>
                <a:srgbClr val="262626"/>
              </a:solidFill>
              <a:latin typeface="Arial"/>
              <a:ea typeface="Arial"/>
              <a:cs typeface="Arial"/>
              <a:sym typeface="Arial"/>
            </a:endParaRPr>
          </a:p>
        </p:txBody>
      </p:sp>
      <p:grpSp>
        <p:nvGrpSpPr>
          <p:cNvPr id="3924" name="Google Shape;3924;p150"/>
          <p:cNvGrpSpPr/>
          <p:nvPr/>
        </p:nvGrpSpPr>
        <p:grpSpPr>
          <a:xfrm>
            <a:off x="558800" y="1880413"/>
            <a:ext cx="8785225" cy="215444"/>
            <a:chOff x="558800" y="2232686"/>
            <a:chExt cx="8785225" cy="215444"/>
          </a:xfrm>
        </p:grpSpPr>
        <p:sp>
          <p:nvSpPr>
            <p:cNvPr id="3925" name="Google Shape;3925;p150"/>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26" name="Google Shape;3926;p150"/>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Chia sẻ hiệu quả thông tin chuyên sâu về dữ liệu cho phép ra quyết định dựa trên dữ liệu đó</a:t>
              </a:r>
              <a:endParaRPr/>
            </a:p>
          </p:txBody>
        </p:sp>
      </p:grpSp>
      <p:grpSp>
        <p:nvGrpSpPr>
          <p:cNvPr id="3927" name="Google Shape;3927;p150"/>
          <p:cNvGrpSpPr/>
          <p:nvPr/>
        </p:nvGrpSpPr>
        <p:grpSpPr>
          <a:xfrm>
            <a:off x="416128" y="444901"/>
            <a:ext cx="9051872" cy="276999"/>
            <a:chOff x="416128" y="447433"/>
            <a:chExt cx="9051872" cy="276999"/>
          </a:xfrm>
        </p:grpSpPr>
        <p:sp>
          <p:nvSpPr>
            <p:cNvPr id="3928" name="Google Shape;3928;p15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29" name="Google Shape;3929;p15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930" name="Google Shape;3930;p150"/>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pic>
        <p:nvPicPr>
          <p:cNvPr descr="데이터시각화란 데이터시각화 왜 하는 이유 그래프 시각적 분석 활용" id="3936" name="Google Shape;3936;p151"/>
          <p:cNvPicPr preferRelativeResize="0"/>
          <p:nvPr/>
        </p:nvPicPr>
        <p:blipFill rotWithShape="1">
          <a:blip r:embed="rId3">
            <a:alphaModFix/>
          </a:blip>
          <a:srcRect b="0" l="0" r="0" t="0"/>
          <a:stretch/>
        </p:blipFill>
        <p:spPr>
          <a:xfrm>
            <a:off x="859298" y="2833619"/>
            <a:ext cx="5280245" cy="3448238"/>
          </a:xfrm>
          <a:prstGeom prst="rect">
            <a:avLst/>
          </a:prstGeom>
          <a:noFill/>
          <a:ln cap="flat" cmpd="sng" w="9525">
            <a:solidFill>
              <a:srgbClr val="595959"/>
            </a:solidFill>
            <a:prstDash val="solid"/>
            <a:round/>
            <a:headEnd len="sm" w="sm" type="none"/>
            <a:tailEnd len="sm" w="sm" type="none"/>
          </a:ln>
        </p:spPr>
      </p:pic>
      <p:grpSp>
        <p:nvGrpSpPr>
          <p:cNvPr id="3937" name="Google Shape;3937;p151"/>
          <p:cNvGrpSpPr/>
          <p:nvPr/>
        </p:nvGrpSpPr>
        <p:grpSpPr>
          <a:xfrm>
            <a:off x="416128" y="444901"/>
            <a:ext cx="9051872" cy="276999"/>
            <a:chOff x="416128" y="447433"/>
            <a:chExt cx="9051872" cy="276999"/>
          </a:xfrm>
        </p:grpSpPr>
        <p:sp>
          <p:nvSpPr>
            <p:cNvPr id="3938" name="Google Shape;3938;p15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39" name="Google Shape;3939;p15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940" name="Google Shape;3940;p151"/>
          <p:cNvGrpSpPr/>
          <p:nvPr/>
        </p:nvGrpSpPr>
        <p:grpSpPr>
          <a:xfrm>
            <a:off x="480755" y="1366156"/>
            <a:ext cx="9004986" cy="1357129"/>
            <a:chOff x="480755" y="1366156"/>
            <a:chExt cx="9004986" cy="1357129"/>
          </a:xfrm>
        </p:grpSpPr>
        <p:grpSp>
          <p:nvGrpSpPr>
            <p:cNvPr id="3941" name="Google Shape;3941;p151"/>
            <p:cNvGrpSpPr/>
            <p:nvPr/>
          </p:nvGrpSpPr>
          <p:grpSpPr>
            <a:xfrm>
              <a:off x="558800" y="1877430"/>
              <a:ext cx="8785225" cy="215444"/>
              <a:chOff x="558800" y="2232686"/>
              <a:chExt cx="8785225" cy="215444"/>
            </a:xfrm>
          </p:grpSpPr>
          <p:sp>
            <p:nvSpPr>
              <p:cNvPr id="3942" name="Google Shape;3942;p151"/>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43" name="Google Shape;3943;p151"/>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vô số lĩnh vực và cách để sử dụng trực quan hóa dữ liệu</a:t>
                </a:r>
                <a:endParaRPr sz="1400">
                  <a:solidFill>
                    <a:srgbClr val="262626"/>
                  </a:solidFill>
                  <a:latin typeface="Arial"/>
                  <a:ea typeface="Arial"/>
                  <a:cs typeface="Arial"/>
                  <a:sym typeface="Arial"/>
                </a:endParaRPr>
              </a:p>
            </p:txBody>
          </p:sp>
        </p:grpSp>
        <p:sp>
          <p:nvSpPr>
            <p:cNvPr id="3944" name="Google Shape;3944;p151"/>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Tầm quan trọng của trực quan hóa</a:t>
              </a:r>
              <a:endParaRPr sz="2400">
                <a:solidFill>
                  <a:srgbClr val="0C0C0C"/>
                </a:solidFill>
                <a:latin typeface="Arial"/>
                <a:ea typeface="Arial"/>
                <a:cs typeface="Arial"/>
                <a:sym typeface="Arial"/>
              </a:endParaRPr>
            </a:p>
          </p:txBody>
        </p:sp>
        <p:sp>
          <p:nvSpPr>
            <p:cNvPr id="3945" name="Google Shape;3945;p151"/>
            <p:cNvSpPr/>
            <p:nvPr/>
          </p:nvSpPr>
          <p:spPr>
            <a:xfrm>
              <a:off x="711200" y="2100825"/>
              <a:ext cx="8632825"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Ở cấp độ công nghiệp và doanh nghiệp, trực quan hóa dữ liệu đang được giới thiệu để tăng cường sử dụng dữ liệu.</a:t>
              </a:r>
              <a:endParaRPr/>
            </a:p>
            <a:p>
              <a:pPr indent="0" lvl="1" marL="0" marR="0" rtl="0" algn="l">
                <a:spcBef>
                  <a:spcPts val="600"/>
                </a:spcBef>
                <a:spcAft>
                  <a:spcPts val="0"/>
                </a:spcAft>
                <a:buNone/>
              </a:pPr>
              <a:r>
                <a:rPr b="0" i="0" lang="en-US" sz="1300" u="none" cap="none" strike="noStrike">
                  <a:solidFill>
                    <a:srgbClr val="1429A0"/>
                  </a:solidFill>
                  <a:latin typeface="Arial"/>
                  <a:ea typeface="Arial"/>
                  <a:cs typeface="Arial"/>
                  <a:sym typeface="Arial"/>
                </a:rPr>
                <a:t>→ Theo dõi các chỉ số hiệu suất như chỉ số KPI nội bộ, khởi động tiếp thị dựa trên dữ liệu, v.v.</a:t>
              </a:r>
              <a:endParaRPr b="0" i="0" sz="1300" u="none" cap="none" strike="noStrike">
                <a:solidFill>
                  <a:srgbClr val="1429A0"/>
                </a:solidFill>
                <a:latin typeface="Arial"/>
                <a:ea typeface="Arial"/>
                <a:cs typeface="Arial"/>
                <a:sym typeface="Arial"/>
              </a:endParaRPr>
            </a:p>
          </p:txBody>
        </p:sp>
      </p:grpSp>
      <p:sp>
        <p:nvSpPr>
          <p:cNvPr id="3946" name="Google Shape;3946;p151"/>
          <p:cNvSpPr/>
          <p:nvPr/>
        </p:nvSpPr>
        <p:spPr>
          <a:xfrm>
            <a:off x="6183086" y="2833619"/>
            <a:ext cx="3284914" cy="892552"/>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Ưu điểm lớn nhất của trực quan hóa dữ liệu là bất kỳ ai cũng có thể sử dụng dữ liệu và rút ra những hiểu biết sâu sắc mà không gặp nhiều khó khăn.</a:t>
            </a:r>
            <a:endParaRPr sz="1300">
              <a:solidFill>
                <a:srgbClr val="262626"/>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0" name="Shape 3950"/>
        <p:cNvGrpSpPr/>
        <p:nvPr/>
      </p:nvGrpSpPr>
      <p:grpSpPr>
        <a:xfrm>
          <a:off x="0" y="0"/>
          <a:ext cx="0" cy="0"/>
          <a:chOff x="0" y="0"/>
          <a:chExt cx="0" cy="0"/>
        </a:xfrm>
      </p:grpSpPr>
      <p:sp>
        <p:nvSpPr>
          <p:cNvPr id="3951" name="Google Shape;3951;p152"/>
          <p:cNvSpPr/>
          <p:nvPr/>
        </p:nvSpPr>
        <p:spPr>
          <a:xfrm>
            <a:off x="866577" y="3132782"/>
            <a:ext cx="8212750" cy="2926932"/>
          </a:xfrm>
          <a:prstGeom prst="rect">
            <a:avLst/>
          </a:prstGeom>
          <a:blipFill rotWithShape="1">
            <a:blip r:embed="rId3">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2">
              <a:solidFill>
                <a:schemeClr val="dk1"/>
              </a:solidFill>
              <a:latin typeface="Malgun Gothic"/>
              <a:ea typeface="Malgun Gothic"/>
              <a:cs typeface="Malgun Gothic"/>
              <a:sym typeface="Malgun Gothic"/>
            </a:endParaRPr>
          </a:p>
        </p:txBody>
      </p:sp>
      <p:grpSp>
        <p:nvGrpSpPr>
          <p:cNvPr id="3952" name="Google Shape;3952;p152"/>
          <p:cNvGrpSpPr/>
          <p:nvPr/>
        </p:nvGrpSpPr>
        <p:grpSpPr>
          <a:xfrm>
            <a:off x="416128" y="444901"/>
            <a:ext cx="9051872" cy="276999"/>
            <a:chOff x="416128" y="447433"/>
            <a:chExt cx="9051872" cy="276999"/>
          </a:xfrm>
        </p:grpSpPr>
        <p:sp>
          <p:nvSpPr>
            <p:cNvPr id="3953" name="Google Shape;3953;p15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54" name="Google Shape;3954;p15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grpSp>
        <p:nvGrpSpPr>
          <p:cNvPr id="3955" name="Google Shape;3955;p152"/>
          <p:cNvGrpSpPr/>
          <p:nvPr/>
        </p:nvGrpSpPr>
        <p:grpSpPr>
          <a:xfrm>
            <a:off x="480755" y="1366156"/>
            <a:ext cx="9004986" cy="1634128"/>
            <a:chOff x="480755" y="1366156"/>
            <a:chExt cx="9004986" cy="1634128"/>
          </a:xfrm>
        </p:grpSpPr>
        <p:grpSp>
          <p:nvGrpSpPr>
            <p:cNvPr id="3956" name="Google Shape;3956;p152"/>
            <p:cNvGrpSpPr/>
            <p:nvPr/>
          </p:nvGrpSpPr>
          <p:grpSpPr>
            <a:xfrm>
              <a:off x="558800" y="1877430"/>
              <a:ext cx="8785225" cy="215444"/>
              <a:chOff x="558800" y="2232686"/>
              <a:chExt cx="8785225" cy="215444"/>
            </a:xfrm>
          </p:grpSpPr>
          <p:sp>
            <p:nvSpPr>
              <p:cNvPr id="3957" name="Google Shape;3957;p152"/>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58" name="Google Shape;3958;p152"/>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khía cạnh khác nhau của ngôn ngữ R</a:t>
                </a:r>
                <a:endParaRPr/>
              </a:p>
            </p:txBody>
          </p:sp>
        </p:grpSp>
        <p:sp>
          <p:nvSpPr>
            <p:cNvPr id="3959" name="Google Shape;3959;p152"/>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R</a:t>
              </a:r>
              <a:endParaRPr/>
            </a:p>
          </p:txBody>
        </p:sp>
        <p:sp>
          <p:nvSpPr>
            <p:cNvPr id="3960" name="Google Shape;3960;p152"/>
            <p:cNvSpPr/>
            <p:nvPr/>
          </p:nvSpPr>
          <p:spPr>
            <a:xfrm>
              <a:off x="711200" y="2100825"/>
              <a:ext cx="8632825" cy="899459"/>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như một công cụ phân tích toán học/thống kê</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như một ngôn ngữ lập trình</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R như một công cụ trực quan</a:t>
              </a:r>
              <a:endParaRPr b="0" i="0" sz="1300" u="none" cap="none" strike="noStrike">
                <a:solidFill>
                  <a:srgbClr val="262626"/>
                </a:solidFill>
                <a:latin typeface="Arial"/>
                <a:ea typeface="Arial"/>
                <a:cs typeface="Arial"/>
                <a:sym typeface="Arial"/>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sp>
        <p:nvSpPr>
          <p:cNvPr id="3965" name="Google Shape;3965;p153"/>
          <p:cNvSpPr/>
          <p:nvPr/>
        </p:nvSpPr>
        <p:spPr>
          <a:xfrm>
            <a:off x="853161" y="2499103"/>
            <a:ext cx="5837925" cy="3720247"/>
          </a:xfrm>
          <a:prstGeom prst="rect">
            <a:avLst/>
          </a:prstGeom>
          <a:blipFill rotWithShape="1">
            <a:blip r:embed="rId3">
              <a:alphaModFix/>
            </a:blip>
            <a:stretch>
              <a:fillRect b="0" l="0" r="0" t="0"/>
            </a:stretch>
          </a:blipFill>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62">
              <a:solidFill>
                <a:schemeClr val="dk1"/>
              </a:solidFill>
              <a:latin typeface="Malgun Gothic"/>
              <a:ea typeface="Malgun Gothic"/>
              <a:cs typeface="Malgun Gothic"/>
              <a:sym typeface="Malgun Gothic"/>
            </a:endParaRPr>
          </a:p>
        </p:txBody>
      </p:sp>
      <p:grpSp>
        <p:nvGrpSpPr>
          <p:cNvPr id="3966" name="Google Shape;3966;p153"/>
          <p:cNvGrpSpPr/>
          <p:nvPr/>
        </p:nvGrpSpPr>
        <p:grpSpPr>
          <a:xfrm>
            <a:off x="558800" y="1877430"/>
            <a:ext cx="8785225" cy="215444"/>
            <a:chOff x="558800" y="2232686"/>
            <a:chExt cx="8785225" cy="215444"/>
          </a:xfrm>
        </p:grpSpPr>
        <p:sp>
          <p:nvSpPr>
            <p:cNvPr id="3967" name="Google Shape;3967;p153"/>
            <p:cNvSpPr/>
            <p:nvPr/>
          </p:nvSpPr>
          <p:spPr>
            <a:xfrm>
              <a:off x="558800" y="224405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68" name="Google Shape;3968;p153"/>
            <p:cNvSpPr/>
            <p:nvPr/>
          </p:nvSpPr>
          <p:spPr>
            <a:xfrm>
              <a:off x="711201" y="2232686"/>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Ngôn ngữ R và tính năng hiển thị</a:t>
              </a:r>
              <a:endParaRPr sz="1400">
                <a:solidFill>
                  <a:srgbClr val="262626"/>
                </a:solidFill>
                <a:latin typeface="Arial"/>
                <a:ea typeface="Arial"/>
                <a:cs typeface="Arial"/>
                <a:sym typeface="Arial"/>
              </a:endParaRPr>
            </a:p>
          </p:txBody>
        </p:sp>
      </p:grpSp>
      <p:grpSp>
        <p:nvGrpSpPr>
          <p:cNvPr id="3969" name="Google Shape;3969;p153"/>
          <p:cNvGrpSpPr/>
          <p:nvPr/>
        </p:nvGrpSpPr>
        <p:grpSpPr>
          <a:xfrm>
            <a:off x="416128" y="444901"/>
            <a:ext cx="9051872" cy="276999"/>
            <a:chOff x="416128" y="447433"/>
            <a:chExt cx="9051872" cy="276999"/>
          </a:xfrm>
        </p:grpSpPr>
        <p:sp>
          <p:nvSpPr>
            <p:cNvPr id="3970" name="Google Shape;3970;p15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71" name="Google Shape;3971;p15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972" name="Google Shape;3972;p153"/>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R</a:t>
            </a:r>
            <a:endParaRPr/>
          </a:p>
        </p:txBody>
      </p:sp>
      <p:sp>
        <p:nvSpPr>
          <p:cNvPr id="3973" name="Google Shape;3973;p153"/>
          <p:cNvSpPr/>
          <p:nvPr/>
        </p:nvSpPr>
        <p:spPr>
          <a:xfrm>
            <a:off x="711200" y="210082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Kết hợp phân tích và trực quan hóa</a:t>
            </a:r>
            <a:endParaRPr sz="1300">
              <a:solidFill>
                <a:srgbClr val="262626"/>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8" name="Shape 3978"/>
        <p:cNvGrpSpPr/>
        <p:nvPr/>
      </p:nvGrpSpPr>
      <p:grpSpPr>
        <a:xfrm>
          <a:off x="0" y="0"/>
          <a:ext cx="0" cy="0"/>
          <a:chOff x="0" y="0"/>
          <a:chExt cx="0" cy="0"/>
        </a:xfrm>
      </p:grpSpPr>
      <p:grpSp>
        <p:nvGrpSpPr>
          <p:cNvPr id="3979" name="Google Shape;3979;p154"/>
          <p:cNvGrpSpPr/>
          <p:nvPr/>
        </p:nvGrpSpPr>
        <p:grpSpPr>
          <a:xfrm>
            <a:off x="558800" y="1874879"/>
            <a:ext cx="8785225" cy="430887"/>
            <a:chOff x="1027113" y="2045625"/>
            <a:chExt cx="8785225" cy="430887"/>
          </a:xfrm>
        </p:grpSpPr>
        <p:sp>
          <p:nvSpPr>
            <p:cNvPr id="3980" name="Google Shape;3980;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1" name="Google Shape;3981;p154"/>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Graphite về cơ bản là một kho lưu trữ dữ liệu đặc biệt liên tục tích lũy thời gian và dữ liệu trong một không gian tên cụ thể. Nó cũng là một cơ sở dữ liệu chuỗi thời gian được tối ưu hóa để thu thập dữ liệu chuỗi thời gian.</a:t>
              </a:r>
              <a:endParaRPr sz="1400">
                <a:solidFill>
                  <a:srgbClr val="262626"/>
                </a:solidFill>
                <a:latin typeface="Arial"/>
                <a:ea typeface="Arial"/>
                <a:cs typeface="Arial"/>
                <a:sym typeface="Arial"/>
              </a:endParaRPr>
            </a:p>
          </p:txBody>
        </p:sp>
      </p:grpSp>
      <p:grpSp>
        <p:nvGrpSpPr>
          <p:cNvPr id="3982" name="Google Shape;3982;p154"/>
          <p:cNvGrpSpPr/>
          <p:nvPr/>
        </p:nvGrpSpPr>
        <p:grpSpPr>
          <a:xfrm>
            <a:off x="558800" y="2397394"/>
            <a:ext cx="8785225" cy="215444"/>
            <a:chOff x="1027113" y="2045625"/>
            <a:chExt cx="8785225" cy="215444"/>
          </a:xfrm>
        </p:grpSpPr>
        <p:sp>
          <p:nvSpPr>
            <p:cNvPr id="3983" name="Google Shape;3983;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4" name="Google Shape;3984;p15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Nó là một trong những công cụ hấp dẫn để thu thập số liệu hệ thống.</a:t>
              </a:r>
              <a:endParaRPr/>
            </a:p>
          </p:txBody>
        </p:sp>
      </p:grpSp>
      <p:grpSp>
        <p:nvGrpSpPr>
          <p:cNvPr id="3985" name="Google Shape;3985;p154"/>
          <p:cNvGrpSpPr/>
          <p:nvPr/>
        </p:nvGrpSpPr>
        <p:grpSpPr>
          <a:xfrm>
            <a:off x="558800" y="2702196"/>
            <a:ext cx="8785225" cy="646331"/>
            <a:chOff x="1027113" y="2045625"/>
            <a:chExt cx="8785225" cy="646331"/>
          </a:xfrm>
        </p:grpSpPr>
        <p:sp>
          <p:nvSpPr>
            <p:cNvPr id="3986" name="Google Shape;3986;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87" name="Google Shape;3987;p154"/>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số các dự án Graphite, có một mô-đun API cung cấp các tệp biểu đồ dưới dạng API có tên là Graphite-Web hoặc cung cấp dữ liệu số. Dựa trên điều này, nhiều ứng dụng bảng điều khiển mã nguồn mở đang được phát triển.</a:t>
              </a:r>
              <a:endParaRPr sz="1400">
                <a:solidFill>
                  <a:srgbClr val="262626"/>
                </a:solidFill>
                <a:latin typeface="Arial"/>
                <a:ea typeface="Arial"/>
                <a:cs typeface="Arial"/>
                <a:sym typeface="Arial"/>
              </a:endParaRPr>
            </a:p>
          </p:txBody>
        </p:sp>
      </p:grpSp>
      <p:grpSp>
        <p:nvGrpSpPr>
          <p:cNvPr id="3988" name="Google Shape;3988;p154"/>
          <p:cNvGrpSpPr/>
          <p:nvPr/>
        </p:nvGrpSpPr>
        <p:grpSpPr>
          <a:xfrm>
            <a:off x="558800" y="3471454"/>
            <a:ext cx="8785225" cy="215444"/>
            <a:chOff x="1027113" y="2045625"/>
            <a:chExt cx="8785225" cy="215444"/>
          </a:xfrm>
        </p:grpSpPr>
        <p:sp>
          <p:nvSpPr>
            <p:cNvPr id="3989" name="Google Shape;3989;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90" name="Google Shape;3990;p15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Tất cả những gì bạn cần làm là sắp xếp dữ liệu trên Graphite và tùy chỉnh bảng điều khiển theo ý thích của bạn.</a:t>
              </a:r>
              <a:endParaRPr/>
            </a:p>
          </p:txBody>
        </p:sp>
      </p:grpSp>
      <p:grpSp>
        <p:nvGrpSpPr>
          <p:cNvPr id="3991" name="Google Shape;3991;p154"/>
          <p:cNvGrpSpPr/>
          <p:nvPr/>
        </p:nvGrpSpPr>
        <p:grpSpPr>
          <a:xfrm>
            <a:off x="558800" y="3790769"/>
            <a:ext cx="8785225" cy="430887"/>
            <a:chOff x="1027113" y="2045625"/>
            <a:chExt cx="8785225" cy="430887"/>
          </a:xfrm>
        </p:grpSpPr>
        <p:sp>
          <p:nvSpPr>
            <p:cNvPr id="3992" name="Google Shape;3992;p15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93" name="Google Shape;3993;p154"/>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bài học này, chúng ta sẽ sử dụng một công cụ bảng điều khiển có tên là Grafana và xây dựng một hệ thống giám sát thông qua hình ảnh trực quan do công cụ này cung cấp.</a:t>
              </a:r>
              <a:endParaRPr/>
            </a:p>
          </p:txBody>
        </p:sp>
      </p:grpSp>
      <p:sp>
        <p:nvSpPr>
          <p:cNvPr id="3994" name="Google Shape;3994;p154"/>
          <p:cNvSpPr/>
          <p:nvPr/>
        </p:nvSpPr>
        <p:spPr>
          <a:xfrm>
            <a:off x="558800" y="1886249"/>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995" name="Google Shape;3995;p154"/>
          <p:cNvGrpSpPr/>
          <p:nvPr/>
        </p:nvGrpSpPr>
        <p:grpSpPr>
          <a:xfrm>
            <a:off x="416128" y="444901"/>
            <a:ext cx="9051872" cy="276999"/>
            <a:chOff x="416128" y="447433"/>
            <a:chExt cx="9051872" cy="276999"/>
          </a:xfrm>
        </p:grpSpPr>
        <p:sp>
          <p:nvSpPr>
            <p:cNvPr id="3996" name="Google Shape;3996;p15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3997" name="Google Shape;3997;p15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3998" name="Google Shape;3998;p154"/>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Graphite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3" name="Shape 4003"/>
        <p:cNvGrpSpPr/>
        <p:nvPr/>
      </p:nvGrpSpPr>
      <p:grpSpPr>
        <a:xfrm>
          <a:off x="0" y="0"/>
          <a:ext cx="0" cy="0"/>
          <a:chOff x="0" y="0"/>
          <a:chExt cx="0" cy="0"/>
        </a:xfrm>
      </p:grpSpPr>
      <p:grpSp>
        <p:nvGrpSpPr>
          <p:cNvPr id="4004" name="Google Shape;4004;p155"/>
          <p:cNvGrpSpPr/>
          <p:nvPr/>
        </p:nvGrpSpPr>
        <p:grpSpPr>
          <a:xfrm>
            <a:off x="917934" y="2443015"/>
            <a:ext cx="7881759" cy="3711294"/>
            <a:chOff x="1025125" y="2880097"/>
            <a:chExt cx="7620852" cy="3823974"/>
          </a:xfrm>
        </p:grpSpPr>
        <p:pic>
          <p:nvPicPr>
            <p:cNvPr id="4005" name="Google Shape;4005;p155"/>
            <p:cNvPicPr preferRelativeResize="0"/>
            <p:nvPr/>
          </p:nvPicPr>
          <p:blipFill rotWithShape="1">
            <a:blip r:embed="rId3">
              <a:alphaModFix/>
            </a:blip>
            <a:srcRect b="52964" l="75519" r="5866" t="13255"/>
            <a:stretch/>
          </p:blipFill>
          <p:spPr>
            <a:xfrm>
              <a:off x="6823397" y="3562409"/>
              <a:ext cx="1321912" cy="1290183"/>
            </a:xfrm>
            <a:prstGeom prst="rect">
              <a:avLst/>
            </a:prstGeom>
            <a:noFill/>
            <a:ln>
              <a:noFill/>
            </a:ln>
          </p:spPr>
        </p:pic>
        <p:grpSp>
          <p:nvGrpSpPr>
            <p:cNvPr id="4006" name="Google Shape;4006;p155"/>
            <p:cNvGrpSpPr/>
            <p:nvPr/>
          </p:nvGrpSpPr>
          <p:grpSpPr>
            <a:xfrm>
              <a:off x="6902922" y="5581218"/>
              <a:ext cx="1162050" cy="778574"/>
              <a:chOff x="6858761" y="4763597"/>
              <a:chExt cx="1162050" cy="778574"/>
            </a:xfrm>
          </p:grpSpPr>
          <p:sp>
            <p:nvSpPr>
              <p:cNvPr id="4007" name="Google Shape;4007;p155"/>
              <p:cNvSpPr/>
              <p:nvPr/>
            </p:nvSpPr>
            <p:spPr>
              <a:xfrm>
                <a:off x="6858761" y="4763597"/>
                <a:ext cx="1162050" cy="778574"/>
              </a:xfrm>
              <a:prstGeom prst="flowChartMagneticDisk">
                <a:avLst/>
              </a:prstGeom>
              <a:solidFill>
                <a:srgbClr val="D8D8D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08" name="Google Shape;4008;p155"/>
              <p:cNvSpPr/>
              <p:nvPr/>
            </p:nvSpPr>
            <p:spPr>
              <a:xfrm>
                <a:off x="6860014" y="5135367"/>
                <a:ext cx="1159544" cy="25047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Postgres</a:t>
                </a:r>
                <a:endParaRPr/>
              </a:p>
            </p:txBody>
          </p:sp>
        </p:grpSp>
        <p:grpSp>
          <p:nvGrpSpPr>
            <p:cNvPr id="4009" name="Google Shape;4009;p155"/>
            <p:cNvGrpSpPr/>
            <p:nvPr/>
          </p:nvGrpSpPr>
          <p:grpSpPr>
            <a:xfrm>
              <a:off x="4045484" y="5581218"/>
              <a:ext cx="1162050" cy="778574"/>
              <a:chOff x="3994974" y="4763597"/>
              <a:chExt cx="1162050" cy="778574"/>
            </a:xfrm>
          </p:grpSpPr>
          <p:sp>
            <p:nvSpPr>
              <p:cNvPr id="4010" name="Google Shape;4010;p155"/>
              <p:cNvSpPr/>
              <p:nvPr/>
            </p:nvSpPr>
            <p:spPr>
              <a:xfrm>
                <a:off x="3994974" y="4763597"/>
                <a:ext cx="1162050" cy="778574"/>
              </a:xfrm>
              <a:prstGeom prst="flowChartMagneticDisk">
                <a:avLst/>
              </a:prstGeom>
              <a:solidFill>
                <a:srgbClr val="D8D8D8"/>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1" name="Google Shape;4011;p155"/>
              <p:cNvSpPr/>
              <p:nvPr/>
            </p:nvSpPr>
            <p:spPr>
              <a:xfrm>
                <a:off x="3994974" y="5135367"/>
                <a:ext cx="1159544" cy="25047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Postgres</a:t>
                </a:r>
                <a:endParaRPr/>
              </a:p>
            </p:txBody>
          </p:sp>
        </p:grpSp>
        <p:sp>
          <p:nvSpPr>
            <p:cNvPr id="4012" name="Google Shape;4012;p155"/>
            <p:cNvSpPr/>
            <p:nvPr/>
          </p:nvSpPr>
          <p:spPr>
            <a:xfrm>
              <a:off x="6647322" y="3389371"/>
              <a:ext cx="1693112" cy="1628775"/>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013" name="Google Shape;4013;p155"/>
            <p:cNvGrpSpPr/>
            <p:nvPr/>
          </p:nvGrpSpPr>
          <p:grpSpPr>
            <a:xfrm>
              <a:off x="7440324" y="5018146"/>
              <a:ext cx="104775" cy="555588"/>
              <a:chOff x="7448550" y="4200525"/>
              <a:chExt cx="104775" cy="555588"/>
            </a:xfrm>
          </p:grpSpPr>
          <p:cxnSp>
            <p:nvCxnSpPr>
              <p:cNvPr id="4014" name="Google Shape;4014;p155"/>
              <p:cNvCxnSpPr/>
              <p:nvPr/>
            </p:nvCxnSpPr>
            <p:spPr>
              <a:xfrm>
                <a:off x="7553325" y="4200525"/>
                <a:ext cx="0" cy="555588"/>
              </a:xfrm>
              <a:prstGeom prst="straightConnector1">
                <a:avLst/>
              </a:prstGeom>
              <a:noFill/>
              <a:ln cap="flat" cmpd="sng" w="12700">
                <a:solidFill>
                  <a:srgbClr val="7F7F7F"/>
                </a:solidFill>
                <a:prstDash val="solid"/>
                <a:miter lim="800000"/>
                <a:headEnd len="sm" w="sm" type="none"/>
                <a:tailEnd len="med" w="med" type="triangle"/>
              </a:ln>
            </p:spPr>
          </p:cxnSp>
          <p:cxnSp>
            <p:nvCxnSpPr>
              <p:cNvPr id="4015" name="Google Shape;4015;p155"/>
              <p:cNvCxnSpPr/>
              <p:nvPr/>
            </p:nvCxnSpPr>
            <p:spPr>
              <a:xfrm rot="10800000">
                <a:off x="7448550" y="4200525"/>
                <a:ext cx="0" cy="555588"/>
              </a:xfrm>
              <a:prstGeom prst="straightConnector1">
                <a:avLst/>
              </a:prstGeom>
              <a:noFill/>
              <a:ln cap="flat" cmpd="sng" w="12700">
                <a:solidFill>
                  <a:srgbClr val="7F7F7F"/>
                </a:solidFill>
                <a:prstDash val="solid"/>
                <a:miter lim="800000"/>
                <a:headEnd len="sm" w="sm" type="none"/>
                <a:tailEnd len="med" w="med" type="triangle"/>
              </a:ln>
            </p:spPr>
          </p:cxnSp>
        </p:grpSp>
        <p:sp>
          <p:nvSpPr>
            <p:cNvPr id="4016" name="Google Shape;4016;p155"/>
            <p:cNvSpPr/>
            <p:nvPr/>
          </p:nvSpPr>
          <p:spPr>
            <a:xfrm>
              <a:off x="3781120" y="3389371"/>
              <a:ext cx="1693112" cy="1628775"/>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017" name="Google Shape;4017;p155"/>
            <p:cNvGrpSpPr/>
            <p:nvPr/>
          </p:nvGrpSpPr>
          <p:grpSpPr>
            <a:xfrm>
              <a:off x="4574122" y="5018146"/>
              <a:ext cx="104775" cy="555588"/>
              <a:chOff x="7448550" y="4200525"/>
              <a:chExt cx="104775" cy="555588"/>
            </a:xfrm>
          </p:grpSpPr>
          <p:cxnSp>
            <p:nvCxnSpPr>
              <p:cNvPr id="4018" name="Google Shape;4018;p155"/>
              <p:cNvCxnSpPr/>
              <p:nvPr/>
            </p:nvCxnSpPr>
            <p:spPr>
              <a:xfrm>
                <a:off x="7553325" y="4200525"/>
                <a:ext cx="0" cy="555588"/>
              </a:xfrm>
              <a:prstGeom prst="straightConnector1">
                <a:avLst/>
              </a:prstGeom>
              <a:noFill/>
              <a:ln cap="flat" cmpd="sng" w="12700">
                <a:solidFill>
                  <a:srgbClr val="7F7F7F"/>
                </a:solidFill>
                <a:prstDash val="solid"/>
                <a:miter lim="800000"/>
                <a:headEnd len="sm" w="sm" type="none"/>
                <a:tailEnd len="med" w="med" type="triangle"/>
              </a:ln>
            </p:spPr>
          </p:cxnSp>
          <p:cxnSp>
            <p:nvCxnSpPr>
              <p:cNvPr id="4019" name="Google Shape;4019;p155"/>
              <p:cNvCxnSpPr/>
              <p:nvPr/>
            </p:nvCxnSpPr>
            <p:spPr>
              <a:xfrm rot="10800000">
                <a:off x="7448550" y="4200525"/>
                <a:ext cx="0" cy="555588"/>
              </a:xfrm>
              <a:prstGeom prst="straightConnector1">
                <a:avLst/>
              </a:prstGeom>
              <a:noFill/>
              <a:ln cap="flat" cmpd="sng" w="12700">
                <a:solidFill>
                  <a:srgbClr val="7F7F7F"/>
                </a:solidFill>
                <a:prstDash val="solid"/>
                <a:miter lim="800000"/>
                <a:headEnd len="sm" w="sm" type="none"/>
                <a:tailEnd len="med" w="med" type="triangle"/>
              </a:ln>
            </p:spPr>
          </p:cxnSp>
        </p:grpSp>
        <p:grpSp>
          <p:nvGrpSpPr>
            <p:cNvPr id="4020" name="Google Shape;4020;p155"/>
            <p:cNvGrpSpPr/>
            <p:nvPr/>
          </p:nvGrpSpPr>
          <p:grpSpPr>
            <a:xfrm>
              <a:off x="3882306" y="3477824"/>
              <a:ext cx="1485900" cy="415925"/>
              <a:chOff x="4156347" y="2694060"/>
              <a:chExt cx="1707606" cy="415925"/>
            </a:xfrm>
          </p:grpSpPr>
          <p:sp>
            <p:nvSpPr>
              <p:cNvPr id="4021" name="Google Shape;4021;p155"/>
              <p:cNvSpPr/>
              <p:nvPr/>
            </p:nvSpPr>
            <p:spPr>
              <a:xfrm>
                <a:off x="4156347" y="2694060"/>
                <a:ext cx="1707606" cy="415925"/>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2" name="Google Shape;4022;p155"/>
              <p:cNvSpPr/>
              <p:nvPr/>
            </p:nvSpPr>
            <p:spPr>
              <a:xfrm>
                <a:off x="4293853" y="2794325"/>
                <a:ext cx="1432594" cy="2153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Graphite-Web</a:t>
                </a:r>
                <a:endParaRPr/>
              </a:p>
            </p:txBody>
          </p:sp>
        </p:grpSp>
        <p:grpSp>
          <p:nvGrpSpPr>
            <p:cNvPr id="4023" name="Google Shape;4023;p155"/>
            <p:cNvGrpSpPr/>
            <p:nvPr/>
          </p:nvGrpSpPr>
          <p:grpSpPr>
            <a:xfrm>
              <a:off x="3882306" y="4000827"/>
              <a:ext cx="1485900" cy="415925"/>
              <a:chOff x="4156347" y="2694060"/>
              <a:chExt cx="1707606" cy="415925"/>
            </a:xfrm>
          </p:grpSpPr>
          <p:sp>
            <p:nvSpPr>
              <p:cNvPr id="4024" name="Google Shape;4024;p155"/>
              <p:cNvSpPr/>
              <p:nvPr/>
            </p:nvSpPr>
            <p:spPr>
              <a:xfrm>
                <a:off x="4156347" y="2694060"/>
                <a:ext cx="1707606" cy="415925"/>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5" name="Google Shape;4025;p155"/>
              <p:cNvSpPr/>
              <p:nvPr/>
            </p:nvSpPr>
            <p:spPr>
              <a:xfrm>
                <a:off x="4293853" y="2794325"/>
                <a:ext cx="1432594" cy="2153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Whisper</a:t>
                </a:r>
                <a:endParaRPr/>
              </a:p>
            </p:txBody>
          </p:sp>
        </p:grpSp>
        <p:grpSp>
          <p:nvGrpSpPr>
            <p:cNvPr id="4026" name="Google Shape;4026;p155"/>
            <p:cNvGrpSpPr/>
            <p:nvPr/>
          </p:nvGrpSpPr>
          <p:grpSpPr>
            <a:xfrm>
              <a:off x="3882306" y="4523829"/>
              <a:ext cx="1485900" cy="415925"/>
              <a:chOff x="4156347" y="2694060"/>
              <a:chExt cx="1707606" cy="415925"/>
            </a:xfrm>
          </p:grpSpPr>
          <p:sp>
            <p:nvSpPr>
              <p:cNvPr id="4027" name="Google Shape;4027;p155"/>
              <p:cNvSpPr/>
              <p:nvPr/>
            </p:nvSpPr>
            <p:spPr>
              <a:xfrm>
                <a:off x="4156347" y="2694060"/>
                <a:ext cx="1707606" cy="415925"/>
              </a:xfrm>
              <a:prstGeom prst="rect">
                <a:avLst/>
              </a:prstGeom>
              <a:solidFill>
                <a:srgbClr val="F2F2F2"/>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28" name="Google Shape;4028;p155"/>
              <p:cNvSpPr/>
              <p:nvPr/>
            </p:nvSpPr>
            <p:spPr>
              <a:xfrm>
                <a:off x="4293853" y="2794325"/>
                <a:ext cx="1432594" cy="21539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Carbon-Cache</a:t>
                </a:r>
                <a:endParaRPr/>
              </a:p>
            </p:txBody>
          </p:sp>
        </p:grpSp>
        <p:sp>
          <p:nvSpPr>
            <p:cNvPr id="4029" name="Google Shape;4029;p155"/>
            <p:cNvSpPr/>
            <p:nvPr/>
          </p:nvSpPr>
          <p:spPr>
            <a:xfrm>
              <a:off x="4042978" y="3059030"/>
              <a:ext cx="1164556"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Graphite</a:t>
              </a:r>
              <a:endParaRPr/>
            </a:p>
          </p:txBody>
        </p:sp>
        <p:sp>
          <p:nvSpPr>
            <p:cNvPr id="4030" name="Google Shape;4030;p155"/>
            <p:cNvSpPr/>
            <p:nvPr/>
          </p:nvSpPr>
          <p:spPr>
            <a:xfrm>
              <a:off x="7123163" y="3059030"/>
              <a:ext cx="940555" cy="28243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Grafana</a:t>
              </a:r>
              <a:endParaRPr/>
            </a:p>
          </p:txBody>
        </p:sp>
        <p:sp>
          <p:nvSpPr>
            <p:cNvPr id="4031" name="Google Shape;4031;p155"/>
            <p:cNvSpPr/>
            <p:nvPr/>
          </p:nvSpPr>
          <p:spPr>
            <a:xfrm>
              <a:off x="3466129" y="2880097"/>
              <a:ext cx="5179848" cy="3823974"/>
            </a:xfrm>
            <a:prstGeom prst="rect">
              <a:avLst/>
            </a:prstGeom>
            <a:noFill/>
            <a:ln cap="flat" cmpd="sng" w="19050">
              <a:solidFill>
                <a:srgbClr val="A5A5A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4032" name="Google Shape;4032;p155"/>
            <p:cNvCxnSpPr/>
            <p:nvPr/>
          </p:nvCxnSpPr>
          <p:spPr>
            <a:xfrm>
              <a:off x="5369457" y="3689409"/>
              <a:ext cx="1260000" cy="0"/>
            </a:xfrm>
            <a:prstGeom prst="straightConnector1">
              <a:avLst/>
            </a:prstGeom>
            <a:noFill/>
            <a:ln cap="flat" cmpd="sng" w="12700">
              <a:solidFill>
                <a:srgbClr val="7F7F7F"/>
              </a:solidFill>
              <a:prstDash val="solid"/>
              <a:miter lim="800000"/>
              <a:headEnd len="med" w="med" type="triangle"/>
              <a:tailEnd len="med" w="med" type="triangle"/>
            </a:ln>
          </p:spPr>
        </p:cxnSp>
        <p:pic>
          <p:nvPicPr>
            <p:cNvPr id="4033" name="Google Shape;4033;p155"/>
            <p:cNvPicPr preferRelativeResize="0"/>
            <p:nvPr/>
          </p:nvPicPr>
          <p:blipFill rotWithShape="1">
            <a:blip r:embed="rId3">
              <a:alphaModFix/>
            </a:blip>
            <a:srcRect b="74322" l="6820" r="85733" t="13124"/>
            <a:stretch/>
          </p:blipFill>
          <p:spPr>
            <a:xfrm>
              <a:off x="1213355" y="3390959"/>
              <a:ext cx="578644" cy="524668"/>
            </a:xfrm>
            <a:prstGeom prst="rect">
              <a:avLst/>
            </a:prstGeom>
            <a:noFill/>
            <a:ln>
              <a:noFill/>
            </a:ln>
          </p:spPr>
        </p:pic>
        <p:cxnSp>
          <p:nvCxnSpPr>
            <p:cNvPr id="4034" name="Google Shape;4034;p155"/>
            <p:cNvCxnSpPr>
              <a:stCxn id="4033" idx="3"/>
              <a:endCxn id="4027" idx="1"/>
            </p:cNvCxnSpPr>
            <p:nvPr/>
          </p:nvCxnSpPr>
          <p:spPr>
            <a:xfrm>
              <a:off x="1791999" y="3653293"/>
              <a:ext cx="2090400" cy="1078500"/>
            </a:xfrm>
            <a:prstGeom prst="bentConnector3">
              <a:avLst>
                <a:gd fmla="val 21701" name="adj1"/>
              </a:avLst>
            </a:prstGeom>
            <a:noFill/>
            <a:ln cap="flat" cmpd="sng" w="12700">
              <a:solidFill>
                <a:srgbClr val="7F7F7F"/>
              </a:solidFill>
              <a:prstDash val="solid"/>
              <a:miter lim="800000"/>
              <a:headEnd len="sm" w="sm" type="none"/>
              <a:tailEnd len="med" w="med" type="triangle"/>
            </a:ln>
          </p:spPr>
        </p:cxnSp>
        <p:sp>
          <p:nvSpPr>
            <p:cNvPr id="4035" name="Google Shape;4035;p155"/>
            <p:cNvSpPr/>
            <p:nvPr/>
          </p:nvSpPr>
          <p:spPr>
            <a:xfrm>
              <a:off x="1025125" y="3976482"/>
              <a:ext cx="955104"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600">
                  <a:solidFill>
                    <a:srgbClr val="262626"/>
                  </a:solidFill>
                  <a:latin typeface="Arial"/>
                  <a:ea typeface="Arial"/>
                  <a:cs typeface="Arial"/>
                  <a:sym typeface="Arial"/>
                </a:rPr>
                <a:t>REST API</a:t>
              </a:r>
              <a:endParaRPr/>
            </a:p>
          </p:txBody>
        </p:sp>
        <p:grpSp>
          <p:nvGrpSpPr>
            <p:cNvPr id="4036" name="Google Shape;4036;p155"/>
            <p:cNvGrpSpPr/>
            <p:nvPr/>
          </p:nvGrpSpPr>
          <p:grpSpPr>
            <a:xfrm>
              <a:off x="1301572" y="4416753"/>
              <a:ext cx="1969432" cy="734290"/>
              <a:chOff x="3878508" y="2375696"/>
              <a:chExt cx="2263284" cy="734290"/>
            </a:xfrm>
          </p:grpSpPr>
          <p:sp>
            <p:nvSpPr>
              <p:cNvPr id="4037" name="Google Shape;4037;p155"/>
              <p:cNvSpPr/>
              <p:nvPr/>
            </p:nvSpPr>
            <p:spPr>
              <a:xfrm>
                <a:off x="3878508" y="2375696"/>
                <a:ext cx="2263284" cy="734290"/>
              </a:xfrm>
              <a:prstGeom prst="rect">
                <a:avLst/>
              </a:prstGeom>
              <a:noFill/>
              <a:ln cap="flat" cmpd="sng" w="19050">
                <a:solidFill>
                  <a:srgbClr val="193E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38" name="Google Shape;4038;p155"/>
              <p:cNvSpPr/>
              <p:nvPr/>
            </p:nvSpPr>
            <p:spPr>
              <a:xfrm>
                <a:off x="4005401" y="2794325"/>
                <a:ext cx="2009498"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Metric-Collector</a:t>
                </a:r>
                <a:endParaRPr/>
              </a:p>
            </p:txBody>
          </p:sp>
          <p:sp>
            <p:nvSpPr>
              <p:cNvPr id="4039" name="Google Shape;4039;p155"/>
              <p:cNvSpPr/>
              <p:nvPr/>
            </p:nvSpPr>
            <p:spPr>
              <a:xfrm>
                <a:off x="4074733" y="2468478"/>
                <a:ext cx="2009498" cy="153888"/>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00">
                    <a:solidFill>
                      <a:srgbClr val="262626"/>
                    </a:solidFill>
                    <a:latin typeface="Arial"/>
                    <a:ea typeface="Arial"/>
                    <a:cs typeface="Arial"/>
                    <a:sym typeface="Arial"/>
                  </a:rPr>
                  <a:t>Collector metrics</a:t>
                </a:r>
                <a:endParaRPr/>
              </a:p>
            </p:txBody>
          </p:sp>
        </p:grpSp>
      </p:grpSp>
      <p:grpSp>
        <p:nvGrpSpPr>
          <p:cNvPr id="4040" name="Google Shape;4040;p155"/>
          <p:cNvGrpSpPr/>
          <p:nvPr/>
        </p:nvGrpSpPr>
        <p:grpSpPr>
          <a:xfrm>
            <a:off x="558800" y="1875088"/>
            <a:ext cx="8785225" cy="215444"/>
            <a:chOff x="1027113" y="2045625"/>
            <a:chExt cx="8785225" cy="215444"/>
          </a:xfrm>
        </p:grpSpPr>
        <p:sp>
          <p:nvSpPr>
            <p:cNvPr id="4041" name="Google Shape;4041;p1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42" name="Google Shape;4042;p15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Kiến trúc</a:t>
              </a:r>
              <a:endParaRPr sz="1400">
                <a:solidFill>
                  <a:srgbClr val="262626"/>
                </a:solidFill>
                <a:latin typeface="Arial"/>
                <a:ea typeface="Arial"/>
                <a:cs typeface="Arial"/>
                <a:sym typeface="Arial"/>
              </a:endParaRPr>
            </a:p>
          </p:txBody>
        </p:sp>
      </p:grpSp>
      <p:grpSp>
        <p:nvGrpSpPr>
          <p:cNvPr id="4043" name="Google Shape;4043;p155"/>
          <p:cNvGrpSpPr/>
          <p:nvPr/>
        </p:nvGrpSpPr>
        <p:grpSpPr>
          <a:xfrm>
            <a:off x="416128" y="444901"/>
            <a:ext cx="9051872" cy="276999"/>
            <a:chOff x="416128" y="447433"/>
            <a:chExt cx="9051872" cy="276999"/>
          </a:xfrm>
        </p:grpSpPr>
        <p:sp>
          <p:nvSpPr>
            <p:cNvPr id="4044" name="Google Shape;4044;p15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4045" name="Google Shape;4045;p15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046" name="Google Shape;4046;p155"/>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Graphite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1" name="Shape 4051"/>
        <p:cNvGrpSpPr/>
        <p:nvPr/>
      </p:nvGrpSpPr>
      <p:grpSpPr>
        <a:xfrm>
          <a:off x="0" y="0"/>
          <a:ext cx="0" cy="0"/>
          <a:chOff x="0" y="0"/>
          <a:chExt cx="0" cy="0"/>
        </a:xfrm>
      </p:grpSpPr>
      <p:grpSp>
        <p:nvGrpSpPr>
          <p:cNvPr id="4052" name="Google Shape;4052;p156"/>
          <p:cNvGrpSpPr/>
          <p:nvPr/>
        </p:nvGrpSpPr>
        <p:grpSpPr>
          <a:xfrm>
            <a:off x="558800" y="2267710"/>
            <a:ext cx="8785225" cy="1039533"/>
            <a:chOff x="558800" y="2232686"/>
            <a:chExt cx="8785225" cy="1039533"/>
          </a:xfrm>
        </p:grpSpPr>
        <p:grpSp>
          <p:nvGrpSpPr>
            <p:cNvPr id="4053" name="Google Shape;4053;p156"/>
            <p:cNvGrpSpPr/>
            <p:nvPr/>
          </p:nvGrpSpPr>
          <p:grpSpPr>
            <a:xfrm>
              <a:off x="558800" y="2232686"/>
              <a:ext cx="8785225" cy="215444"/>
              <a:chOff x="1027113" y="2045625"/>
              <a:chExt cx="8785225" cy="215444"/>
            </a:xfrm>
          </p:grpSpPr>
          <p:sp>
            <p:nvSpPr>
              <p:cNvPr id="4054" name="Google Shape;4054;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55" name="Google Shape;4055;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Collector</a:t>
                </a:r>
                <a:endParaRPr/>
              </a:p>
            </p:txBody>
          </p:sp>
        </p:grpSp>
        <p:sp>
          <p:nvSpPr>
            <p:cNvPr id="4056" name="Google Shape;4056;p156"/>
            <p:cNvSpPr/>
            <p:nvPr/>
          </p:nvSpPr>
          <p:spPr>
            <a:xfrm>
              <a:off x="711200" y="2424056"/>
              <a:ext cx="8632825" cy="84816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Module để tích lũy dữ liệu trên graphite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tính chất của cơ sở dữ liệu chuỗi thời gian, cần có ba loại dữ liệu: dữ liệu, không gian tên, thời gian, dữ liệu và thông tin này được gửi đến Carbon-cache.</a:t>
              </a:r>
              <a:endParaRPr sz="1300">
                <a:solidFill>
                  <a:srgbClr val="262626"/>
                </a:solidFill>
                <a:latin typeface="Arial"/>
                <a:ea typeface="Arial"/>
                <a:cs typeface="Arial"/>
                <a:sym typeface="Arial"/>
              </a:endParaRPr>
            </a:p>
          </p:txBody>
        </p:sp>
      </p:grpSp>
      <p:grpSp>
        <p:nvGrpSpPr>
          <p:cNvPr id="4057" name="Google Shape;4057;p156"/>
          <p:cNvGrpSpPr/>
          <p:nvPr/>
        </p:nvGrpSpPr>
        <p:grpSpPr>
          <a:xfrm>
            <a:off x="558800" y="3340353"/>
            <a:ext cx="8785225" cy="560905"/>
            <a:chOff x="558800" y="2232686"/>
            <a:chExt cx="8785225" cy="560905"/>
          </a:xfrm>
        </p:grpSpPr>
        <p:grpSp>
          <p:nvGrpSpPr>
            <p:cNvPr id="4058" name="Google Shape;4058;p156"/>
            <p:cNvGrpSpPr/>
            <p:nvPr/>
          </p:nvGrpSpPr>
          <p:grpSpPr>
            <a:xfrm>
              <a:off x="558800" y="2232686"/>
              <a:ext cx="8785225" cy="215444"/>
              <a:chOff x="1027113" y="2045625"/>
              <a:chExt cx="8785225" cy="215444"/>
            </a:xfrm>
          </p:grpSpPr>
          <p:sp>
            <p:nvSpPr>
              <p:cNvPr id="4059" name="Google Shape;4059;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60" name="Google Shape;4060;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Carbon-cache</a:t>
                </a:r>
                <a:endParaRPr/>
              </a:p>
            </p:txBody>
          </p:sp>
        </p:grpSp>
        <p:sp>
          <p:nvSpPr>
            <p:cNvPr id="4061" name="Google Shape;4061;p156"/>
            <p:cNvSpPr/>
            <p:nvPr/>
          </p:nvSpPr>
          <p:spPr>
            <a:xfrm>
              <a:off x="711200" y="244813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Bộ thu thập dữ liệu nhận dữ liệu do bộ thu thập gửi và lưu trữ trong Whisper</a:t>
              </a:r>
              <a:endParaRPr sz="1300">
                <a:solidFill>
                  <a:srgbClr val="262626"/>
                </a:solidFill>
                <a:latin typeface="Arial"/>
                <a:ea typeface="Arial"/>
                <a:cs typeface="Arial"/>
                <a:sym typeface="Arial"/>
              </a:endParaRPr>
            </a:p>
          </p:txBody>
        </p:sp>
      </p:grpSp>
      <p:grpSp>
        <p:nvGrpSpPr>
          <p:cNvPr id="4062" name="Google Shape;4062;p156"/>
          <p:cNvGrpSpPr/>
          <p:nvPr/>
        </p:nvGrpSpPr>
        <p:grpSpPr>
          <a:xfrm>
            <a:off x="558800" y="3989320"/>
            <a:ext cx="8785225" cy="591762"/>
            <a:chOff x="558800" y="2232686"/>
            <a:chExt cx="8785225" cy="591762"/>
          </a:xfrm>
        </p:grpSpPr>
        <p:grpSp>
          <p:nvGrpSpPr>
            <p:cNvPr id="4063" name="Google Shape;4063;p156"/>
            <p:cNvGrpSpPr/>
            <p:nvPr/>
          </p:nvGrpSpPr>
          <p:grpSpPr>
            <a:xfrm>
              <a:off x="558800" y="2232686"/>
              <a:ext cx="8785225" cy="215444"/>
              <a:chOff x="1027113" y="2045625"/>
              <a:chExt cx="8785225" cy="215444"/>
            </a:xfrm>
          </p:grpSpPr>
          <p:sp>
            <p:nvSpPr>
              <p:cNvPr id="4064" name="Google Shape;4064;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65" name="Google Shape;4065;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Whisper </a:t>
                </a:r>
                <a:endParaRPr/>
              </a:p>
            </p:txBody>
          </p:sp>
        </p:grpSp>
        <p:sp>
          <p:nvSpPr>
            <p:cNvPr id="4066" name="Google Shape;4066;p156"/>
            <p:cNvSpPr/>
            <p:nvPr/>
          </p:nvSpPr>
          <p:spPr>
            <a:xfrm>
              <a:off x="711200" y="247898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mô-đun thực sự lưu trữ và đọc dữ liệu trong hệ thống tệp</a:t>
              </a:r>
              <a:endParaRPr sz="1300">
                <a:solidFill>
                  <a:srgbClr val="262626"/>
                </a:solidFill>
                <a:latin typeface="Arial"/>
                <a:ea typeface="Arial"/>
                <a:cs typeface="Arial"/>
                <a:sym typeface="Arial"/>
              </a:endParaRPr>
            </a:p>
          </p:txBody>
        </p:sp>
      </p:grpSp>
      <p:grpSp>
        <p:nvGrpSpPr>
          <p:cNvPr id="4067" name="Google Shape;4067;p156"/>
          <p:cNvGrpSpPr/>
          <p:nvPr/>
        </p:nvGrpSpPr>
        <p:grpSpPr>
          <a:xfrm>
            <a:off x="558800" y="4697903"/>
            <a:ext cx="8785225" cy="871141"/>
            <a:chOff x="558800" y="2232686"/>
            <a:chExt cx="8785225" cy="871141"/>
          </a:xfrm>
        </p:grpSpPr>
        <p:grpSp>
          <p:nvGrpSpPr>
            <p:cNvPr id="4068" name="Google Shape;4068;p156"/>
            <p:cNvGrpSpPr/>
            <p:nvPr/>
          </p:nvGrpSpPr>
          <p:grpSpPr>
            <a:xfrm>
              <a:off x="558800" y="2232686"/>
              <a:ext cx="8785225" cy="215444"/>
              <a:chOff x="1027113" y="2045625"/>
              <a:chExt cx="8785225" cy="215444"/>
            </a:xfrm>
          </p:grpSpPr>
          <p:sp>
            <p:nvSpPr>
              <p:cNvPr id="4069" name="Google Shape;4069;p1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70" name="Google Shape;4070;p15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Graphite-Web</a:t>
                </a:r>
                <a:endParaRPr/>
              </a:p>
            </p:txBody>
          </p:sp>
        </p:grpSp>
        <p:sp>
          <p:nvSpPr>
            <p:cNvPr id="4071" name="Google Shape;4071;p156"/>
            <p:cNvSpPr/>
            <p:nvPr/>
          </p:nvSpPr>
          <p:spPr>
            <a:xfrm>
              <a:off x="711200" y="2455719"/>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Đọc dữ liệu được lưu trữ trong Whisper thông qua giao thức HTTP và xuất ra ở định dạng tệp hình ảnh hoặc dữ liệu.</a:t>
              </a:r>
              <a:endParaRPr sz="13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Cung cấp chức năng API và bảng điều khiển để cung cấp dữ liệu theo mặc định</a:t>
              </a:r>
              <a:endParaRPr sz="1300">
                <a:solidFill>
                  <a:srgbClr val="262626"/>
                </a:solidFill>
                <a:latin typeface="Arial"/>
                <a:ea typeface="Arial"/>
                <a:cs typeface="Arial"/>
                <a:sym typeface="Arial"/>
              </a:endParaRPr>
            </a:p>
          </p:txBody>
        </p:sp>
      </p:grpSp>
      <p:sp>
        <p:nvSpPr>
          <p:cNvPr id="4072" name="Google Shape;4072;p156"/>
          <p:cNvSpPr/>
          <p:nvPr/>
        </p:nvSpPr>
        <p:spPr>
          <a:xfrm>
            <a:off x="480755" y="1753215"/>
            <a:ext cx="8797130"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C0C0C"/>
                </a:solidFill>
                <a:latin typeface="Arial"/>
                <a:ea typeface="Arial"/>
                <a:cs typeface="Arial"/>
                <a:sym typeface="Arial"/>
              </a:rPr>
              <a:t>Components of Architecture</a:t>
            </a:r>
            <a:endParaRPr/>
          </a:p>
        </p:txBody>
      </p:sp>
      <p:grpSp>
        <p:nvGrpSpPr>
          <p:cNvPr id="4073" name="Google Shape;4073;p156"/>
          <p:cNvGrpSpPr/>
          <p:nvPr/>
        </p:nvGrpSpPr>
        <p:grpSpPr>
          <a:xfrm>
            <a:off x="416128" y="444901"/>
            <a:ext cx="9051872" cy="276999"/>
            <a:chOff x="416128" y="447433"/>
            <a:chExt cx="9051872" cy="276999"/>
          </a:xfrm>
        </p:grpSpPr>
        <p:sp>
          <p:nvSpPr>
            <p:cNvPr id="4074" name="Google Shape;4074;p15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4.1. Khái niệm trực quan hóa và tầm quan trọng</a:t>
              </a:r>
              <a:endParaRPr sz="1800">
                <a:solidFill>
                  <a:schemeClr val="lt1"/>
                </a:solidFill>
                <a:latin typeface="Arial"/>
                <a:ea typeface="Arial"/>
                <a:cs typeface="Arial"/>
                <a:sym typeface="Arial"/>
              </a:endParaRPr>
            </a:p>
          </p:txBody>
        </p:sp>
        <p:sp>
          <p:nvSpPr>
            <p:cNvPr id="4075" name="Google Shape;4075;p15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076" name="Google Shape;4076;p156"/>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trực quan hóa mã nguồn mở … Graphite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sp>
        <p:nvSpPr>
          <p:cNvPr id="4082" name="Google Shape;4082;p157"/>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Trực quan hóa dữ liệu</a:t>
            </a:r>
            <a:endParaRPr sz="3600">
              <a:solidFill>
                <a:schemeClr val="dk1"/>
              </a:solidFill>
              <a:latin typeface="Arial"/>
              <a:ea typeface="Arial"/>
              <a:cs typeface="Arial"/>
              <a:sym typeface="Arial"/>
            </a:endParaRPr>
          </a:p>
        </p:txBody>
      </p:sp>
      <p:sp>
        <p:nvSpPr>
          <p:cNvPr id="4083" name="Google Shape;4083;p157"/>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4.</a:t>
            </a:r>
            <a:endParaRPr/>
          </a:p>
        </p:txBody>
      </p:sp>
      <p:grpSp>
        <p:nvGrpSpPr>
          <p:cNvPr id="4084" name="Google Shape;4084;p157"/>
          <p:cNvGrpSpPr/>
          <p:nvPr/>
        </p:nvGrpSpPr>
        <p:grpSpPr>
          <a:xfrm>
            <a:off x="1051644" y="4314142"/>
            <a:ext cx="5702300" cy="278172"/>
            <a:chOff x="1051644" y="4437133"/>
            <a:chExt cx="5702300" cy="278172"/>
          </a:xfrm>
        </p:grpSpPr>
        <p:sp>
          <p:nvSpPr>
            <p:cNvPr id="4085" name="Google Shape;4085;p157"/>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4.2  Công cụ trực quan hóa mã nguồn mở: Grafana</a:t>
              </a:r>
              <a:endParaRPr/>
            </a:p>
          </p:txBody>
        </p:sp>
        <p:sp>
          <p:nvSpPr>
            <p:cNvPr id="4086" name="Google Shape;4086;p157"/>
            <p:cNvSpPr/>
            <p:nvPr/>
          </p:nvSpPr>
          <p:spPr>
            <a:xfrm>
              <a:off x="1051644" y="443713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4087" name="Google Shape;4087;p157"/>
          <p:cNvGrpSpPr/>
          <p:nvPr/>
        </p:nvGrpSpPr>
        <p:grpSpPr>
          <a:xfrm>
            <a:off x="1051644" y="3883135"/>
            <a:ext cx="5702300" cy="278172"/>
            <a:chOff x="1051644" y="4866967"/>
            <a:chExt cx="5702300" cy="278172"/>
          </a:xfrm>
        </p:grpSpPr>
        <p:sp>
          <p:nvSpPr>
            <p:cNvPr id="4088" name="Google Shape;4088;p157"/>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4.1  Khái niệm trực quan hóa và tầm quan trọng</a:t>
              </a:r>
              <a:endParaRPr sz="1800">
                <a:solidFill>
                  <a:srgbClr val="A5A5A5"/>
                </a:solidFill>
                <a:latin typeface="Arial"/>
                <a:ea typeface="Arial"/>
                <a:cs typeface="Arial"/>
                <a:sym typeface="Arial"/>
              </a:endParaRPr>
            </a:p>
          </p:txBody>
        </p:sp>
        <p:sp>
          <p:nvSpPr>
            <p:cNvPr id="4089" name="Google Shape;4089;p157"/>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grpSp>
        <p:nvGrpSpPr>
          <p:cNvPr id="4095" name="Google Shape;4095;p158"/>
          <p:cNvGrpSpPr/>
          <p:nvPr/>
        </p:nvGrpSpPr>
        <p:grpSpPr>
          <a:xfrm>
            <a:off x="558800" y="1876935"/>
            <a:ext cx="8785225" cy="215444"/>
            <a:chOff x="1027113" y="2045625"/>
            <a:chExt cx="8785225" cy="215444"/>
          </a:xfrm>
        </p:grpSpPr>
        <p:sp>
          <p:nvSpPr>
            <p:cNvPr id="4096" name="Google Shape;4096;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97" name="Google Shape;4097;p15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Bảng điều khiển đa năng mã nguồn mở, Trình tạo đồ thị</a:t>
              </a:r>
              <a:endParaRPr sz="1400">
                <a:solidFill>
                  <a:srgbClr val="262626"/>
                </a:solidFill>
                <a:latin typeface="Arial"/>
                <a:ea typeface="Arial"/>
                <a:cs typeface="Arial"/>
                <a:sym typeface="Arial"/>
              </a:endParaRPr>
            </a:p>
          </p:txBody>
        </p:sp>
      </p:grpSp>
      <p:grpSp>
        <p:nvGrpSpPr>
          <p:cNvPr id="4098" name="Google Shape;4098;p158"/>
          <p:cNvGrpSpPr/>
          <p:nvPr/>
        </p:nvGrpSpPr>
        <p:grpSpPr>
          <a:xfrm>
            <a:off x="558800" y="2198708"/>
            <a:ext cx="8785225" cy="215444"/>
            <a:chOff x="1027113" y="2045625"/>
            <a:chExt cx="8785225" cy="215444"/>
          </a:xfrm>
        </p:grpSpPr>
        <p:sp>
          <p:nvSpPr>
            <p:cNvPr id="4099" name="Google Shape;4099;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0" name="Google Shape;4100;p15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Bảng điều khiển đa năng mã nguồn mở, Trình tạo đồ thị</a:t>
              </a:r>
              <a:endParaRPr sz="1400">
                <a:solidFill>
                  <a:srgbClr val="262626"/>
                </a:solidFill>
                <a:latin typeface="Arial"/>
                <a:ea typeface="Arial"/>
                <a:cs typeface="Arial"/>
                <a:sym typeface="Arial"/>
              </a:endParaRPr>
            </a:p>
          </p:txBody>
        </p:sp>
      </p:grpSp>
      <p:grpSp>
        <p:nvGrpSpPr>
          <p:cNvPr id="4101" name="Google Shape;4101;p158"/>
          <p:cNvGrpSpPr/>
          <p:nvPr/>
        </p:nvGrpSpPr>
        <p:grpSpPr>
          <a:xfrm>
            <a:off x="558800" y="2520481"/>
            <a:ext cx="8785225" cy="215444"/>
            <a:chOff x="1027113" y="2045625"/>
            <a:chExt cx="8785225" cy="215444"/>
          </a:xfrm>
        </p:grpSpPr>
        <p:sp>
          <p:nvSpPr>
            <p:cNvPr id="4102" name="Google Shape;4102;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3" name="Google Shape;4103;p15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Hỗ trợ graphite, influxdb và opentsdb làm nền tảng phụ trợ</a:t>
              </a:r>
              <a:endParaRPr sz="1400">
                <a:solidFill>
                  <a:srgbClr val="262626"/>
                </a:solidFill>
                <a:latin typeface="Arial"/>
                <a:ea typeface="Arial"/>
                <a:cs typeface="Arial"/>
                <a:sym typeface="Arial"/>
              </a:endParaRPr>
            </a:p>
          </p:txBody>
        </p:sp>
      </p:grpSp>
      <p:grpSp>
        <p:nvGrpSpPr>
          <p:cNvPr id="4104" name="Google Shape;4104;p158"/>
          <p:cNvGrpSpPr/>
          <p:nvPr/>
        </p:nvGrpSpPr>
        <p:grpSpPr>
          <a:xfrm>
            <a:off x="558800" y="2842254"/>
            <a:ext cx="8785225" cy="430887"/>
            <a:chOff x="1027113" y="2045625"/>
            <a:chExt cx="8785225" cy="430887"/>
          </a:xfrm>
        </p:grpSpPr>
        <p:sp>
          <p:nvSpPr>
            <p:cNvPr id="4105" name="Google Shape;4105;p1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6" name="Google Shape;4106;p158"/>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Ngày càng xuất hiện nhiều công cụ hơn những dấu gạch ngang dựa trên graphite nhưng ngày nay Grappana là công cụ phổ biến nhất. </a:t>
              </a:r>
              <a:endParaRPr/>
            </a:p>
          </p:txBody>
        </p:sp>
      </p:grpSp>
      <p:grpSp>
        <p:nvGrpSpPr>
          <p:cNvPr id="4107" name="Google Shape;4107;p158"/>
          <p:cNvGrpSpPr/>
          <p:nvPr/>
        </p:nvGrpSpPr>
        <p:grpSpPr>
          <a:xfrm>
            <a:off x="703263" y="3288753"/>
            <a:ext cx="8424169" cy="2436186"/>
            <a:chOff x="11776982" y="3716150"/>
            <a:chExt cx="8172451" cy="2363392"/>
          </a:xfrm>
        </p:grpSpPr>
        <p:pic>
          <p:nvPicPr>
            <p:cNvPr id="4108" name="Google Shape;4108;p158"/>
            <p:cNvPicPr preferRelativeResize="0"/>
            <p:nvPr/>
          </p:nvPicPr>
          <p:blipFill rotWithShape="1">
            <a:blip r:embed="rId3">
              <a:alphaModFix/>
            </a:blip>
            <a:srcRect b="0" l="0" r="0" t="0"/>
            <a:stretch/>
          </p:blipFill>
          <p:spPr>
            <a:xfrm>
              <a:off x="11776982" y="3716150"/>
              <a:ext cx="3668550" cy="2363392"/>
            </a:xfrm>
            <a:prstGeom prst="rect">
              <a:avLst/>
            </a:prstGeom>
            <a:noFill/>
            <a:ln>
              <a:noFill/>
            </a:ln>
          </p:spPr>
        </p:pic>
        <p:pic>
          <p:nvPicPr>
            <p:cNvPr descr="Bildergebnis fÃ¼r ê·¸ë¼íë" id="4109" name="Google Shape;4109;p158"/>
            <p:cNvPicPr preferRelativeResize="0"/>
            <p:nvPr/>
          </p:nvPicPr>
          <p:blipFill rotWithShape="1">
            <a:blip r:embed="rId4">
              <a:alphaModFix/>
            </a:blip>
            <a:srcRect b="0" l="0" r="0" t="0"/>
            <a:stretch/>
          </p:blipFill>
          <p:spPr>
            <a:xfrm>
              <a:off x="15584104" y="3716150"/>
              <a:ext cx="4365329" cy="2363392"/>
            </a:xfrm>
            <a:prstGeom prst="rect">
              <a:avLst/>
            </a:prstGeom>
            <a:noFill/>
            <a:ln>
              <a:noFill/>
            </a:ln>
          </p:spPr>
        </p:pic>
      </p:grpSp>
      <p:sp>
        <p:nvSpPr>
          <p:cNvPr id="4110" name="Google Shape;4110;p158"/>
          <p:cNvSpPr txBox="1"/>
          <p:nvPr/>
        </p:nvSpPr>
        <p:spPr>
          <a:xfrm>
            <a:off x="3495014" y="5817494"/>
            <a:ext cx="269016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Thiết kế bảng điều khiển với Grafana </a:t>
            </a:r>
            <a:endParaRPr/>
          </a:p>
        </p:txBody>
      </p:sp>
      <p:pic>
        <p:nvPicPr>
          <p:cNvPr descr="Bildergebnis fÃ¼r grafana" id="4111" name="Google Shape;4111;p158"/>
          <p:cNvPicPr preferRelativeResize="0"/>
          <p:nvPr/>
        </p:nvPicPr>
        <p:blipFill rotWithShape="1">
          <a:blip r:embed="rId5">
            <a:alphaModFix/>
          </a:blip>
          <a:srcRect b="0" l="0" r="0" t="0"/>
          <a:stretch/>
        </p:blipFill>
        <p:spPr>
          <a:xfrm>
            <a:off x="7911548" y="1597056"/>
            <a:ext cx="1381139" cy="1263595"/>
          </a:xfrm>
          <a:prstGeom prst="rect">
            <a:avLst/>
          </a:prstGeom>
          <a:noFill/>
          <a:ln>
            <a:noFill/>
          </a:ln>
        </p:spPr>
      </p:pic>
      <p:grpSp>
        <p:nvGrpSpPr>
          <p:cNvPr id="4112" name="Google Shape;4112;p158"/>
          <p:cNvGrpSpPr/>
          <p:nvPr/>
        </p:nvGrpSpPr>
        <p:grpSpPr>
          <a:xfrm>
            <a:off x="416128" y="444901"/>
            <a:ext cx="9051872" cy="276999"/>
            <a:chOff x="416128" y="447433"/>
            <a:chExt cx="9051872" cy="276999"/>
          </a:xfrm>
        </p:grpSpPr>
        <p:sp>
          <p:nvSpPr>
            <p:cNvPr id="4113" name="Google Shape;4113;p158"/>
            <p:cNvSpPr/>
            <p:nvPr/>
          </p:nvSpPr>
          <p:spPr>
            <a:xfrm>
              <a:off x="416128" y="447433"/>
              <a:ext cx="627343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14" name="Google Shape;4114;p15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15" name="Google Shape;4115;p15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Tổng quan</a:t>
            </a:r>
            <a:endParaRPr sz="2400">
              <a:solidFill>
                <a:srgbClr val="0C0C0C"/>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grpSp>
        <p:nvGrpSpPr>
          <p:cNvPr id="4121" name="Google Shape;4121;p159"/>
          <p:cNvGrpSpPr/>
          <p:nvPr/>
        </p:nvGrpSpPr>
        <p:grpSpPr>
          <a:xfrm>
            <a:off x="558800" y="1874878"/>
            <a:ext cx="8785225" cy="215444"/>
            <a:chOff x="1027113" y="2045625"/>
            <a:chExt cx="8785225" cy="215444"/>
          </a:xfrm>
        </p:grpSpPr>
        <p:sp>
          <p:nvSpPr>
            <p:cNvPr id="4122" name="Google Shape;4122;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23" name="Google Shape;4123;p15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tiên, bạn cần Elasticsearch để chạy Grafana.</a:t>
              </a:r>
              <a:endParaRPr/>
            </a:p>
          </p:txBody>
        </p:sp>
      </p:grpSp>
      <p:grpSp>
        <p:nvGrpSpPr>
          <p:cNvPr id="4124" name="Google Shape;4124;p159"/>
          <p:cNvGrpSpPr/>
          <p:nvPr/>
        </p:nvGrpSpPr>
        <p:grpSpPr>
          <a:xfrm>
            <a:off x="558800" y="2196651"/>
            <a:ext cx="8785225" cy="215444"/>
            <a:chOff x="1027113" y="2045625"/>
            <a:chExt cx="8785225" cy="215444"/>
          </a:xfrm>
        </p:grpSpPr>
        <p:sp>
          <p:nvSpPr>
            <p:cNvPr id="4125" name="Google Shape;4125;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26" name="Google Shape;4126;p15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Elasticsearch được dùng để lưu trữ cấu hình, không phải lưu trữ dữ liệu. </a:t>
              </a:r>
              <a:endParaRPr/>
            </a:p>
          </p:txBody>
        </p:sp>
      </p:grpSp>
      <p:sp>
        <p:nvSpPr>
          <p:cNvPr id="4127" name="Google Shape;4127;p159"/>
          <p:cNvSpPr/>
          <p:nvPr/>
        </p:nvSpPr>
        <p:spPr>
          <a:xfrm>
            <a:off x="711201" y="2473348"/>
            <a:ext cx="8632824" cy="54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pull dockerfile/elasticsearch</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9200:9200 -p 9300:9300 dockerfile/elasticsearch</a:t>
            </a:r>
            <a:endParaRPr sz="1300">
              <a:solidFill>
                <a:schemeClr val="dk1"/>
              </a:solidFill>
              <a:latin typeface="Arial"/>
              <a:ea typeface="Arial"/>
              <a:cs typeface="Arial"/>
              <a:sym typeface="Arial"/>
            </a:endParaRPr>
          </a:p>
        </p:txBody>
      </p:sp>
      <p:grpSp>
        <p:nvGrpSpPr>
          <p:cNvPr id="4128" name="Google Shape;4128;p159"/>
          <p:cNvGrpSpPr/>
          <p:nvPr/>
        </p:nvGrpSpPr>
        <p:grpSpPr>
          <a:xfrm>
            <a:off x="558800" y="3175697"/>
            <a:ext cx="8785225" cy="215444"/>
            <a:chOff x="1027113" y="2045625"/>
            <a:chExt cx="8785225" cy="215444"/>
          </a:xfrm>
        </p:grpSpPr>
        <p:sp>
          <p:nvSpPr>
            <p:cNvPr id="4129" name="Google Shape;4129;p15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30" name="Google Shape;4130;p15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Chạy Grafana</a:t>
              </a:r>
              <a:endParaRPr/>
            </a:p>
          </p:txBody>
        </p:sp>
      </p:grpSp>
      <p:sp>
        <p:nvSpPr>
          <p:cNvPr id="4131" name="Google Shape;4131;p159"/>
          <p:cNvSpPr/>
          <p:nvPr/>
        </p:nvSpPr>
        <p:spPr>
          <a:xfrm>
            <a:off x="711201" y="3452394"/>
            <a:ext cx="8632824" cy="540000"/>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pull nacyot/grafana</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8001:8000 nacyot/grafana</a:t>
            </a:r>
            <a:endParaRPr/>
          </a:p>
        </p:txBody>
      </p:sp>
      <p:grpSp>
        <p:nvGrpSpPr>
          <p:cNvPr id="4132" name="Google Shape;4132;p159"/>
          <p:cNvGrpSpPr/>
          <p:nvPr/>
        </p:nvGrpSpPr>
        <p:grpSpPr>
          <a:xfrm>
            <a:off x="416128" y="444901"/>
            <a:ext cx="9051872" cy="276999"/>
            <a:chOff x="416128" y="447433"/>
            <a:chExt cx="9051872" cy="276999"/>
          </a:xfrm>
        </p:grpSpPr>
        <p:sp>
          <p:nvSpPr>
            <p:cNvPr id="4133" name="Google Shape;4133;p159"/>
            <p:cNvSpPr/>
            <p:nvPr/>
          </p:nvSpPr>
          <p:spPr>
            <a:xfrm>
              <a:off x="416128" y="447433"/>
              <a:ext cx="6456310"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34" name="Google Shape;4134;p15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35" name="Google Shape;4135;p159"/>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Grafana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6"/>
          <p:cNvSpPr/>
          <p:nvPr/>
        </p:nvSpPr>
        <p:spPr>
          <a:xfrm>
            <a:off x="711200" y="2144572"/>
            <a:ext cx="8632825" cy="21818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dùng làm bộ lọc tìm kiếm trong quá trình Tìm kiếm</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chỉ trả lại kết quả những tài nguyên phù hợp</a:t>
            </a:r>
            <a:endParaRPr b="0" i="0" sz="1200" u="none" cap="none" strike="noStrike">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Truy xuất, Cập nhật, Xóa theo điều kiện</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chỉ khi đáp ứng tiêu chí lọc, nơi nhận mới thực hiện yêu cầu</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điều kiện lọc</a:t>
            </a:r>
            <a:endParaRPr sz="1300">
              <a:solidFill>
                <a:srgbClr val="262626"/>
              </a:solidFill>
              <a:latin typeface="Arial"/>
              <a:ea typeface="Arial"/>
              <a:cs typeface="Arial"/>
              <a:sym typeface="Arial"/>
            </a:endParaRPr>
          </a:p>
          <a:p>
            <a:pPr indent="-179387" lvl="1" marL="355600" marR="0" rtl="0" algn="l">
              <a:spcBef>
                <a:spcPts val="8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createdBefore, createdAfter, modifiedSince, unmodifiedSince, stateTagSmaller, stateTagBigger, expireBefore, expireAfter, sizeAbove, sizeBelow, labels, resourceType, contentType, attribute, filterUsage, filterOperation, limit, level, offset, semanticsFilter, contentFilterSyntax, contentFilterQuery</a:t>
            </a:r>
            <a:endParaRPr b="0" i="0" sz="1200" u="none" cap="none" strike="noStrike">
              <a:solidFill>
                <a:srgbClr val="262626"/>
              </a:solidFill>
              <a:latin typeface="Arial"/>
              <a:ea typeface="Arial"/>
              <a:cs typeface="Arial"/>
              <a:sym typeface="Arial"/>
            </a:endParaRPr>
          </a:p>
        </p:txBody>
      </p:sp>
      <p:grpSp>
        <p:nvGrpSpPr>
          <p:cNvPr id="507" name="Google Shape;507;p16"/>
          <p:cNvGrpSpPr/>
          <p:nvPr/>
        </p:nvGrpSpPr>
        <p:grpSpPr>
          <a:xfrm>
            <a:off x="558800" y="4424840"/>
            <a:ext cx="3268895" cy="215444"/>
            <a:chOff x="1027113" y="2045625"/>
            <a:chExt cx="3268895" cy="215444"/>
          </a:xfrm>
        </p:grpSpPr>
        <p:sp>
          <p:nvSpPr>
            <p:cNvPr id="508" name="Google Shape;508;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09" name="Google Shape;509;p16"/>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kết quả</a:t>
              </a:r>
              <a:endParaRPr/>
            </a:p>
          </p:txBody>
        </p:sp>
      </p:grpSp>
      <p:sp>
        <p:nvSpPr>
          <p:cNvPr id="510" name="Google Shape;510;p16"/>
          <p:cNvSpPr/>
          <p:nvPr/>
        </p:nvSpPr>
        <p:spPr>
          <a:xfrm>
            <a:off x="711200" y="465162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kiểu kết quả yêu cầu có trong tham số Nội dung của thông báo phản hồi</a:t>
            </a:r>
            <a:endParaRPr sz="1300">
              <a:solidFill>
                <a:srgbClr val="262626"/>
              </a:solidFill>
              <a:latin typeface="Arial"/>
              <a:ea typeface="Arial"/>
              <a:cs typeface="Arial"/>
              <a:sym typeface="Arial"/>
            </a:endParaRPr>
          </a:p>
        </p:txBody>
      </p:sp>
      <p:grpSp>
        <p:nvGrpSpPr>
          <p:cNvPr id="511" name="Google Shape;511;p16"/>
          <p:cNvGrpSpPr/>
          <p:nvPr/>
        </p:nvGrpSpPr>
        <p:grpSpPr>
          <a:xfrm>
            <a:off x="416128" y="447433"/>
            <a:ext cx="9051872" cy="276999"/>
            <a:chOff x="416128" y="447433"/>
            <a:chExt cx="9051872" cy="276999"/>
          </a:xfrm>
        </p:grpSpPr>
        <p:sp>
          <p:nvSpPr>
            <p:cNvPr id="512" name="Google Shape;512;p1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13" name="Google Shape;513;p1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14" name="Google Shape;514;p16"/>
          <p:cNvGrpSpPr/>
          <p:nvPr/>
        </p:nvGrpSpPr>
        <p:grpSpPr>
          <a:xfrm>
            <a:off x="558800" y="1915298"/>
            <a:ext cx="8785225" cy="215444"/>
            <a:chOff x="1027113" y="2045625"/>
            <a:chExt cx="8785225" cy="215444"/>
          </a:xfrm>
        </p:grpSpPr>
        <p:sp>
          <p:nvSpPr>
            <p:cNvPr id="515" name="Google Shape;515;p1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6" name="Google Shape;516;p1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Tiêu chí lọc</a:t>
              </a:r>
              <a:endParaRPr sz="1400">
                <a:solidFill>
                  <a:srgbClr val="262626"/>
                </a:solidFill>
                <a:latin typeface="Arial"/>
                <a:ea typeface="Arial"/>
                <a:cs typeface="Arial"/>
                <a:sym typeface="Arial"/>
              </a:endParaRPr>
            </a:p>
          </p:txBody>
        </p:sp>
      </p:grpSp>
      <p:sp>
        <p:nvSpPr>
          <p:cNvPr id="517" name="Google Shape;517;p1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yêu cầu (3/3)</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grpSp>
        <p:nvGrpSpPr>
          <p:cNvPr id="4141" name="Google Shape;4141;p160"/>
          <p:cNvGrpSpPr/>
          <p:nvPr/>
        </p:nvGrpSpPr>
        <p:grpSpPr>
          <a:xfrm>
            <a:off x="558800" y="1873138"/>
            <a:ext cx="8785225" cy="215444"/>
            <a:chOff x="1027113" y="2045625"/>
            <a:chExt cx="8785225" cy="215444"/>
          </a:xfrm>
        </p:grpSpPr>
        <p:sp>
          <p:nvSpPr>
            <p:cNvPr id="4142" name="Google Shape;4142;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43" name="Google Shape;4143;p16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Grafana là ứng dụng web được xây dựng trên AngularJS, được tạo ra dưới dạng dự án JavaScript.</a:t>
              </a:r>
              <a:endParaRPr/>
            </a:p>
          </p:txBody>
        </p:sp>
      </p:grpSp>
      <p:grpSp>
        <p:nvGrpSpPr>
          <p:cNvPr id="4144" name="Google Shape;4144;p160"/>
          <p:cNvGrpSpPr/>
          <p:nvPr/>
        </p:nvGrpSpPr>
        <p:grpSpPr>
          <a:xfrm>
            <a:off x="558800" y="2194911"/>
            <a:ext cx="8785225" cy="215444"/>
            <a:chOff x="1027113" y="2045625"/>
            <a:chExt cx="8785225" cy="215444"/>
          </a:xfrm>
        </p:grpSpPr>
        <p:sp>
          <p:nvSpPr>
            <p:cNvPr id="4145" name="Google Shape;4145;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46" name="Google Shape;4146;p16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không có tầng máy chủ như Rails hoặc Django.</a:t>
              </a:r>
              <a:endParaRPr/>
            </a:p>
          </p:txBody>
        </p:sp>
      </p:grpSp>
      <p:grpSp>
        <p:nvGrpSpPr>
          <p:cNvPr id="4147" name="Google Shape;4147;p160"/>
          <p:cNvGrpSpPr/>
          <p:nvPr/>
        </p:nvGrpSpPr>
        <p:grpSpPr>
          <a:xfrm>
            <a:off x="558800" y="2516684"/>
            <a:ext cx="8785225" cy="215444"/>
            <a:chOff x="1027113" y="2045625"/>
            <a:chExt cx="8785225" cy="215444"/>
          </a:xfrm>
        </p:grpSpPr>
        <p:sp>
          <p:nvSpPr>
            <p:cNvPr id="4148" name="Google Shape;4148;p16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49" name="Google Shape;4149;p16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Nhìn vào quá trình cài đặt, tải ứng dụng Grafana, cài đặt tại vị trí thích hợp và chạy dựa trên máy chủ Apache.</a:t>
              </a:r>
              <a:endParaRPr/>
            </a:p>
          </p:txBody>
        </p:sp>
      </p:grpSp>
      <p:grpSp>
        <p:nvGrpSpPr>
          <p:cNvPr id="4150" name="Google Shape;4150;p160"/>
          <p:cNvGrpSpPr/>
          <p:nvPr/>
        </p:nvGrpSpPr>
        <p:grpSpPr>
          <a:xfrm>
            <a:off x="416128" y="444901"/>
            <a:ext cx="9051872" cy="276999"/>
            <a:chOff x="416128" y="447433"/>
            <a:chExt cx="9051872" cy="276999"/>
          </a:xfrm>
        </p:grpSpPr>
        <p:sp>
          <p:nvSpPr>
            <p:cNvPr id="4151" name="Google Shape;4151;p160"/>
            <p:cNvSpPr/>
            <p:nvPr/>
          </p:nvSpPr>
          <p:spPr>
            <a:xfrm>
              <a:off x="416128" y="447433"/>
              <a:ext cx="6562188"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52" name="Google Shape;4152;p16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53" name="Google Shape;4153;p160"/>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Dockerfile</a:t>
            </a:r>
            <a:endParaRPr sz="2400">
              <a:solidFill>
                <a:srgbClr val="0C0C0C"/>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8" name="Shape 4158"/>
        <p:cNvGrpSpPr/>
        <p:nvPr/>
      </p:nvGrpSpPr>
      <p:grpSpPr>
        <a:xfrm>
          <a:off x="0" y="0"/>
          <a:ext cx="0" cy="0"/>
          <a:chOff x="0" y="0"/>
          <a:chExt cx="0" cy="0"/>
        </a:xfrm>
      </p:grpSpPr>
      <p:sp>
        <p:nvSpPr>
          <p:cNvPr id="4159" name="Google Shape;4159;p161"/>
          <p:cNvSpPr/>
          <p:nvPr/>
        </p:nvSpPr>
        <p:spPr>
          <a:xfrm>
            <a:off x="480755" y="4934019"/>
            <a:ext cx="8863270" cy="75214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run -i -t ubuntu bash</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root@1f27c50b400d:/# date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Fri Sep 10 01:05:48 UTC 2019</a:t>
            </a:r>
            <a:endParaRPr/>
          </a:p>
        </p:txBody>
      </p:sp>
      <p:grpSp>
        <p:nvGrpSpPr>
          <p:cNvPr id="4160" name="Google Shape;4160;p161"/>
          <p:cNvGrpSpPr/>
          <p:nvPr/>
        </p:nvGrpSpPr>
        <p:grpSpPr>
          <a:xfrm>
            <a:off x="480755" y="1842391"/>
            <a:ext cx="8863270" cy="2372391"/>
            <a:chOff x="711201" y="2241549"/>
            <a:chExt cx="8863270" cy="2372391"/>
          </a:xfrm>
        </p:grpSpPr>
        <p:sp>
          <p:nvSpPr>
            <p:cNvPr id="4161" name="Google Shape;4161;p161"/>
            <p:cNvSpPr/>
            <p:nvPr/>
          </p:nvSpPr>
          <p:spPr>
            <a:xfrm>
              <a:off x="711201" y="2241549"/>
              <a:ext cx="8863270" cy="237239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FROM centos:centos6</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MAINTAINER Name &lt;email&gt;</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rpm -iUvh http://dl.fedoraproject.org/pub/epel/6/x86_64/epel-release-6-8.noarch.rpm</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yum update -y</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yum -y install httpd git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cd /opt; git clone https://github.com/grafana/grafana.git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cd /opt/grafana; git checkout $(git describe --tags `git rev-list --tags --max-count=1`)</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rm -f /etc/localtime</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RUN cp -p /usr/share/zoneinfo/Japan /etc/localtime</a:t>
              </a:r>
              <a:endParaRPr sz="1300">
                <a:solidFill>
                  <a:schemeClr val="dk1"/>
                </a:solidFill>
                <a:latin typeface="Arial"/>
                <a:ea typeface="Arial"/>
                <a:cs typeface="Arial"/>
                <a:sym typeface="Arial"/>
              </a:endParaRPr>
            </a:p>
          </p:txBody>
        </p:sp>
        <p:sp>
          <p:nvSpPr>
            <p:cNvPr id="4162" name="Google Shape;4162;p161"/>
            <p:cNvSpPr/>
            <p:nvPr/>
          </p:nvSpPr>
          <p:spPr>
            <a:xfrm>
              <a:off x="711201" y="4034828"/>
              <a:ext cx="4552421" cy="56007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4163" name="Google Shape;4163;p161"/>
          <p:cNvGrpSpPr/>
          <p:nvPr/>
        </p:nvGrpSpPr>
        <p:grpSpPr>
          <a:xfrm>
            <a:off x="416128" y="444901"/>
            <a:ext cx="9051872" cy="276999"/>
            <a:chOff x="416128" y="447433"/>
            <a:chExt cx="9051872" cy="276999"/>
          </a:xfrm>
        </p:grpSpPr>
        <p:sp>
          <p:nvSpPr>
            <p:cNvPr id="4164" name="Google Shape;4164;p161"/>
            <p:cNvSpPr/>
            <p:nvPr/>
          </p:nvSpPr>
          <p:spPr>
            <a:xfrm>
              <a:off x="416128" y="447433"/>
              <a:ext cx="6263805"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65" name="Google Shape;4165;p16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66" name="Google Shape;4166;p161"/>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Dockerfile</a:t>
            </a:r>
            <a:endParaRPr sz="2400">
              <a:solidFill>
                <a:srgbClr val="0C0C0C"/>
              </a:solidFill>
              <a:latin typeface="Arial"/>
              <a:ea typeface="Arial"/>
              <a:cs typeface="Arial"/>
              <a:sym typeface="Arial"/>
            </a:endParaRPr>
          </a:p>
        </p:txBody>
      </p:sp>
      <p:grpSp>
        <p:nvGrpSpPr>
          <p:cNvPr id="4167" name="Google Shape;4167;p161"/>
          <p:cNvGrpSpPr/>
          <p:nvPr/>
        </p:nvGrpSpPr>
        <p:grpSpPr>
          <a:xfrm>
            <a:off x="558800" y="4402499"/>
            <a:ext cx="8785225" cy="430887"/>
            <a:chOff x="1027113" y="2045625"/>
            <a:chExt cx="8785225" cy="430887"/>
          </a:xfrm>
        </p:grpSpPr>
        <p:sp>
          <p:nvSpPr>
            <p:cNvPr id="4168" name="Google Shape;4168;p1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69" name="Google Shape;4169;p161"/>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Mặc dù các phần khác nhìn chung tương tự nhau nhưng bạn có thể đặt giờ địa phương trong Dockerfile. Nếu không sử dụng giờ địa phương thì vùng chứa Docker sẽ sử dụng thời gian UTC.</a:t>
              </a:r>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sp>
        <p:nvSpPr>
          <p:cNvPr id="4175" name="Google Shape;4175;p162"/>
          <p:cNvSpPr/>
          <p:nvPr/>
        </p:nvSpPr>
        <p:spPr>
          <a:xfrm>
            <a:off x="480755" y="1816114"/>
            <a:ext cx="8863270" cy="3395926"/>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RUN mkdir -p /opt/grafana/src/config</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./config.js /opt/grafana/src/config.js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./grafana.conf /etc/httpd/conf.d/grafana.conf</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./setup_configs.sh /opt/grafana/setup_configs.sh</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ADD ./run.sh /opt/grafana/run.sh</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ES_API_HOST 172.17.42.1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ES_API_PORT 9200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GRAPHITE_API_HOST 172.17.42.1</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ENV GRAPHITE_API_PORT 8000</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WORKDIR /opt/grafana</a:t>
            </a:r>
            <a:endParaRPr sz="1300">
              <a:solidFill>
                <a:schemeClr val="dk1"/>
              </a:solidFill>
              <a:latin typeface="Arial"/>
              <a:ea typeface="Arial"/>
              <a:cs typeface="Arial"/>
              <a:sym typeface="Arial"/>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EXPOSE 8000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CMD ./setup_configs.sh &amp;&amp; ./run.sh</a:t>
            </a:r>
            <a:endParaRPr/>
          </a:p>
        </p:txBody>
      </p:sp>
      <p:grpSp>
        <p:nvGrpSpPr>
          <p:cNvPr id="4176" name="Google Shape;4176;p162"/>
          <p:cNvGrpSpPr/>
          <p:nvPr/>
        </p:nvGrpSpPr>
        <p:grpSpPr>
          <a:xfrm>
            <a:off x="416128" y="444901"/>
            <a:ext cx="9051872" cy="276999"/>
            <a:chOff x="416128" y="447433"/>
            <a:chExt cx="9051872" cy="276999"/>
          </a:xfrm>
        </p:grpSpPr>
        <p:sp>
          <p:nvSpPr>
            <p:cNvPr id="4177" name="Google Shape;4177;p162"/>
            <p:cNvSpPr/>
            <p:nvPr/>
          </p:nvSpPr>
          <p:spPr>
            <a:xfrm>
              <a:off x="416128" y="447433"/>
              <a:ext cx="650443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78" name="Google Shape;4178;p16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79" name="Google Shape;4179;p162"/>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Tệp Dockerfile(2)</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p163"/>
          <p:cNvSpPr/>
          <p:nvPr/>
        </p:nvSpPr>
        <p:spPr>
          <a:xfrm>
            <a:off x="4293704" y="1886249"/>
            <a:ext cx="5050320" cy="4385903"/>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define(['settings'],</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function (Settings)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"use strict";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return new Settings({</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elasticsearch: "ES_API_HOST:ES_API_PORT",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datasources: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graphite: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type: 'graphite',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url: 'GRAPHITE_API_HOST:GRAPHITE_API_PORT',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default: true,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render_method: 'GET'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default_route: '/dashboard/file/default.json',</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timezoneOffset: null,</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grafana_index: "grafana-dash",</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panel_names: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'text',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'graphite'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endParaRPr/>
          </a:p>
        </p:txBody>
      </p:sp>
      <p:grpSp>
        <p:nvGrpSpPr>
          <p:cNvPr id="4186" name="Google Shape;4186;p163"/>
          <p:cNvGrpSpPr/>
          <p:nvPr/>
        </p:nvGrpSpPr>
        <p:grpSpPr>
          <a:xfrm>
            <a:off x="416128" y="444901"/>
            <a:ext cx="9051872" cy="276999"/>
            <a:chOff x="416128" y="447433"/>
            <a:chExt cx="9051872" cy="276999"/>
          </a:xfrm>
        </p:grpSpPr>
        <p:sp>
          <p:nvSpPr>
            <p:cNvPr id="4187" name="Google Shape;4187;p163"/>
            <p:cNvSpPr/>
            <p:nvPr/>
          </p:nvSpPr>
          <p:spPr>
            <a:xfrm>
              <a:off x="416128" y="447433"/>
              <a:ext cx="6552563"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188" name="Google Shape;4188;p16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189" name="Google Shape;4189;p163"/>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config.js và setup_configs.js</a:t>
            </a:r>
            <a:endParaRPr/>
          </a:p>
        </p:txBody>
      </p:sp>
      <p:grpSp>
        <p:nvGrpSpPr>
          <p:cNvPr id="4190" name="Google Shape;4190;p163"/>
          <p:cNvGrpSpPr/>
          <p:nvPr/>
        </p:nvGrpSpPr>
        <p:grpSpPr>
          <a:xfrm>
            <a:off x="558800" y="1874879"/>
            <a:ext cx="8785225" cy="215444"/>
            <a:chOff x="1027113" y="2045625"/>
            <a:chExt cx="8785225" cy="215444"/>
          </a:xfrm>
        </p:grpSpPr>
        <p:sp>
          <p:nvSpPr>
            <p:cNvPr id="4191" name="Google Shape;4191;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92" name="Google Shape;4192;p163"/>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config.js</a:t>
              </a:r>
              <a:endParaRPr/>
            </a:p>
          </p:txBody>
        </p:sp>
      </p:grpSp>
      <p:grpSp>
        <p:nvGrpSpPr>
          <p:cNvPr id="4193" name="Google Shape;4193;p163"/>
          <p:cNvGrpSpPr/>
          <p:nvPr/>
        </p:nvGrpSpPr>
        <p:grpSpPr>
          <a:xfrm>
            <a:off x="558800" y="2193933"/>
            <a:ext cx="3734904" cy="646331"/>
            <a:chOff x="1027113" y="2045625"/>
            <a:chExt cx="3734904" cy="646331"/>
          </a:xfrm>
        </p:grpSpPr>
        <p:sp>
          <p:nvSpPr>
            <p:cNvPr id="4194" name="Google Shape;4194;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95" name="Google Shape;4195;p163"/>
            <p:cNvSpPr/>
            <p:nvPr/>
          </p:nvSpPr>
          <p:spPr>
            <a:xfrm>
              <a:off x="1179514" y="2045625"/>
              <a:ext cx="3582503"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Máy chủ Elaticsearch mà nó chỉ định ở đây được sử dụng đơn giản để lưu trữ cấu hình môi trường</a:t>
              </a:r>
              <a:endParaRPr sz="1400">
                <a:solidFill>
                  <a:srgbClr val="262626"/>
                </a:solidFill>
                <a:latin typeface="Arial"/>
                <a:ea typeface="Arial"/>
                <a:cs typeface="Arial"/>
                <a:sym typeface="Arial"/>
              </a:endParaRPr>
            </a:p>
          </p:txBody>
        </p:sp>
      </p:grpSp>
      <p:grpSp>
        <p:nvGrpSpPr>
          <p:cNvPr id="4196" name="Google Shape;4196;p163"/>
          <p:cNvGrpSpPr/>
          <p:nvPr/>
        </p:nvGrpSpPr>
        <p:grpSpPr>
          <a:xfrm>
            <a:off x="558800" y="2925658"/>
            <a:ext cx="4633402" cy="215444"/>
            <a:chOff x="1027113" y="2045625"/>
            <a:chExt cx="4633402" cy="215444"/>
          </a:xfrm>
        </p:grpSpPr>
        <p:sp>
          <p:nvSpPr>
            <p:cNvPr id="4197" name="Google Shape;4197;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98" name="Google Shape;4198;p163"/>
            <p:cNvSpPr/>
            <p:nvPr/>
          </p:nvSpPr>
          <p:spPr>
            <a:xfrm>
              <a:off x="1179514" y="2045625"/>
              <a:ext cx="448100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Dữ liệu từ Graphite.</a:t>
              </a:r>
              <a:endParaRPr/>
            </a:p>
          </p:txBody>
        </p:sp>
      </p:grpSp>
      <p:grpSp>
        <p:nvGrpSpPr>
          <p:cNvPr id="4199" name="Google Shape;4199;p163"/>
          <p:cNvGrpSpPr/>
          <p:nvPr/>
        </p:nvGrpSpPr>
        <p:grpSpPr>
          <a:xfrm>
            <a:off x="558800" y="3238896"/>
            <a:ext cx="3618504" cy="646331"/>
            <a:chOff x="1027113" y="2045625"/>
            <a:chExt cx="3618504" cy="646331"/>
          </a:xfrm>
        </p:grpSpPr>
        <p:sp>
          <p:nvSpPr>
            <p:cNvPr id="4200" name="Google Shape;4200;p1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01" name="Google Shape;4201;p163"/>
            <p:cNvSpPr/>
            <p:nvPr/>
          </p:nvSpPr>
          <p:spPr>
            <a:xfrm>
              <a:off x="1179515" y="2045625"/>
              <a:ext cx="3466102"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Thông tin máy chủ được lưu trữ trong các biến môi trường được thay thế trong config.js</a:t>
              </a:r>
              <a:endParaRPr/>
            </a:p>
          </p:txBody>
        </p:sp>
      </p:gr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grpSp>
        <p:nvGrpSpPr>
          <p:cNvPr id="4207" name="Google Shape;4207;p164"/>
          <p:cNvGrpSpPr/>
          <p:nvPr/>
        </p:nvGrpSpPr>
        <p:grpSpPr>
          <a:xfrm>
            <a:off x="558800" y="1874879"/>
            <a:ext cx="8785225" cy="215444"/>
            <a:chOff x="1027113" y="2045625"/>
            <a:chExt cx="8785225" cy="215444"/>
          </a:xfrm>
        </p:grpSpPr>
        <p:sp>
          <p:nvSpPr>
            <p:cNvPr id="4208" name="Google Shape;4208;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09" name="Google Shape;4209;p164"/>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setup_configs.conf</a:t>
              </a:r>
              <a:endParaRPr sz="1400">
                <a:solidFill>
                  <a:srgbClr val="262626"/>
                </a:solidFill>
                <a:latin typeface="Arial"/>
                <a:ea typeface="Arial"/>
                <a:cs typeface="Arial"/>
                <a:sym typeface="Arial"/>
              </a:endParaRPr>
            </a:p>
          </p:txBody>
        </p:sp>
      </p:grpSp>
      <p:grpSp>
        <p:nvGrpSpPr>
          <p:cNvPr id="4210" name="Google Shape;4210;p164"/>
          <p:cNvGrpSpPr/>
          <p:nvPr/>
        </p:nvGrpSpPr>
        <p:grpSpPr>
          <a:xfrm>
            <a:off x="558800" y="4290212"/>
            <a:ext cx="8785225" cy="215444"/>
            <a:chOff x="1027113" y="2045625"/>
            <a:chExt cx="8785225" cy="215444"/>
          </a:xfrm>
        </p:grpSpPr>
        <p:sp>
          <p:nvSpPr>
            <p:cNvPr id="4211" name="Google Shape;4211;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12" name="Google Shape;4212;p1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trường hợp gắn tệp cấu hình riêng biệt, hãy đảm bảo ưu tiên tệp config.js tương ứng </a:t>
              </a:r>
              <a:endParaRPr/>
            </a:p>
          </p:txBody>
        </p:sp>
      </p:grpSp>
      <p:grpSp>
        <p:nvGrpSpPr>
          <p:cNvPr id="4213" name="Google Shape;4213;p164"/>
          <p:cNvGrpSpPr/>
          <p:nvPr/>
        </p:nvGrpSpPr>
        <p:grpSpPr>
          <a:xfrm>
            <a:off x="558800" y="4611985"/>
            <a:ext cx="8785225" cy="430887"/>
            <a:chOff x="1027113" y="2045625"/>
            <a:chExt cx="8785225" cy="430887"/>
          </a:xfrm>
        </p:grpSpPr>
        <p:sp>
          <p:nvSpPr>
            <p:cNvPr id="4214" name="Google Shape;4214;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15" name="Google Shape;4215;p164"/>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Theo mặc định, hình ảnh này giả định kết nối với máy chủ Elasticsearch và Graphite, tuy nhiên Graphite có thể chỉ định nhiều máy chủ làm phần mềm phụ trợ dữ liệu hoặc InfluxDB.</a:t>
              </a:r>
              <a:endParaRPr/>
            </a:p>
          </p:txBody>
        </p:sp>
      </p:grpSp>
      <p:grpSp>
        <p:nvGrpSpPr>
          <p:cNvPr id="4216" name="Google Shape;4216;p164"/>
          <p:cNvGrpSpPr/>
          <p:nvPr/>
        </p:nvGrpSpPr>
        <p:grpSpPr>
          <a:xfrm>
            <a:off x="558800" y="5150632"/>
            <a:ext cx="8785225" cy="215444"/>
            <a:chOff x="1027113" y="2045625"/>
            <a:chExt cx="8785225" cy="215444"/>
          </a:xfrm>
        </p:grpSpPr>
        <p:sp>
          <p:nvSpPr>
            <p:cNvPr id="4217" name="Google Shape;4217;p1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18" name="Google Shape;4218;p1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Phần còn lại thay thế cấu hình máy chủ.</a:t>
              </a:r>
              <a:endParaRPr/>
            </a:p>
          </p:txBody>
        </p:sp>
      </p:grpSp>
      <p:sp>
        <p:nvSpPr>
          <p:cNvPr id="4219" name="Google Shape;4219;p164"/>
          <p:cNvSpPr/>
          <p:nvPr/>
        </p:nvSpPr>
        <p:spPr>
          <a:xfrm>
            <a:off x="711201" y="2185974"/>
            <a:ext cx="8632824" cy="1929077"/>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#!/bin/bash</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 -f /opt/grafana/src/config/config.js ] &amp;&amp; cp /opt/grafana/src/config/config.js /opt/grafana/src/config.js</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"s/ES_API_HOST/${ES_API_HOST}/g" ./src/config.js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"s/ES_API_PORT/${ES_API_PORT}/g" ./src/config.js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"s/GRAPHITE_API_HOST/${GRAPHITE_API_HOST}/g" ./src/config.js</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sed -i -e "s/GRAPHITE_API_PORT/${GRAPHITE_API_PORT}/g" ./src/config.js</a:t>
            </a:r>
            <a:endParaRPr/>
          </a:p>
        </p:txBody>
      </p:sp>
      <p:grpSp>
        <p:nvGrpSpPr>
          <p:cNvPr id="4220" name="Google Shape;4220;p164"/>
          <p:cNvGrpSpPr/>
          <p:nvPr/>
        </p:nvGrpSpPr>
        <p:grpSpPr>
          <a:xfrm>
            <a:off x="416128" y="444901"/>
            <a:ext cx="9051872" cy="276999"/>
            <a:chOff x="416128" y="447433"/>
            <a:chExt cx="9051872" cy="276999"/>
          </a:xfrm>
        </p:grpSpPr>
        <p:sp>
          <p:nvSpPr>
            <p:cNvPr id="4221" name="Google Shape;4221;p164"/>
            <p:cNvSpPr/>
            <p:nvPr/>
          </p:nvSpPr>
          <p:spPr>
            <a:xfrm>
              <a:off x="416128" y="447433"/>
              <a:ext cx="690869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22" name="Google Shape;4222;p16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23" name="Google Shape;4223;p164"/>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config.js vừa setup_configs.js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8" name="Shape 4228"/>
        <p:cNvGrpSpPr/>
        <p:nvPr/>
      </p:nvGrpSpPr>
      <p:grpSpPr>
        <a:xfrm>
          <a:off x="0" y="0"/>
          <a:ext cx="0" cy="0"/>
          <a:chOff x="0" y="0"/>
          <a:chExt cx="0" cy="0"/>
        </a:xfrm>
      </p:grpSpPr>
      <p:grpSp>
        <p:nvGrpSpPr>
          <p:cNvPr id="4229" name="Google Shape;4229;p165"/>
          <p:cNvGrpSpPr/>
          <p:nvPr/>
        </p:nvGrpSpPr>
        <p:grpSpPr>
          <a:xfrm>
            <a:off x="558800" y="1879723"/>
            <a:ext cx="8785225" cy="215444"/>
            <a:chOff x="1027113" y="2045625"/>
            <a:chExt cx="8785225" cy="215444"/>
          </a:xfrm>
        </p:grpSpPr>
        <p:sp>
          <p:nvSpPr>
            <p:cNvPr id="4230" name="Google Shape;4230;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31" name="Google Shape;4231;p16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Apache</a:t>
              </a:r>
              <a:endParaRPr/>
            </a:p>
          </p:txBody>
        </p:sp>
      </p:grpSp>
      <p:grpSp>
        <p:nvGrpSpPr>
          <p:cNvPr id="4232" name="Google Shape;4232;p165"/>
          <p:cNvGrpSpPr/>
          <p:nvPr/>
        </p:nvGrpSpPr>
        <p:grpSpPr>
          <a:xfrm>
            <a:off x="558800" y="3829083"/>
            <a:ext cx="8785225" cy="215444"/>
            <a:chOff x="1027113" y="2045625"/>
            <a:chExt cx="8785225" cy="215444"/>
          </a:xfrm>
        </p:grpSpPr>
        <p:sp>
          <p:nvSpPr>
            <p:cNvPr id="4233" name="Google Shape;4233;p16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34" name="Google Shape;4234;p16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run.sh</a:t>
              </a:r>
              <a:endParaRPr/>
            </a:p>
          </p:txBody>
        </p:sp>
      </p:grpSp>
      <p:sp>
        <p:nvSpPr>
          <p:cNvPr id="4235" name="Google Shape;4235;p165"/>
          <p:cNvSpPr/>
          <p:nvPr/>
        </p:nvSpPr>
        <p:spPr>
          <a:xfrm>
            <a:off x="711200" y="484658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run.ch là tệp chạy phần mềm Apache. - Tùy chọn </a:t>
            </a:r>
            <a:r>
              <a:rPr lang="en-US" sz="1300">
                <a:solidFill>
                  <a:srgbClr val="00B050"/>
                </a:solidFill>
                <a:latin typeface="Arial"/>
                <a:ea typeface="Arial"/>
                <a:cs typeface="Arial"/>
                <a:sym typeface="Arial"/>
              </a:rPr>
              <a:t>DFOREGROUND</a:t>
            </a:r>
            <a:r>
              <a:rPr lang="en-US" sz="1300">
                <a:solidFill>
                  <a:srgbClr val="262626"/>
                </a:solidFill>
                <a:latin typeface="Arial"/>
                <a:ea typeface="Arial"/>
                <a:cs typeface="Arial"/>
                <a:sym typeface="Arial"/>
              </a:rPr>
              <a:t> chạy Apache ở nền trước, không phải trình nền.</a:t>
            </a:r>
            <a:endParaRPr/>
          </a:p>
        </p:txBody>
      </p:sp>
      <p:sp>
        <p:nvSpPr>
          <p:cNvPr id="4236" name="Google Shape;4236;p165"/>
          <p:cNvSpPr/>
          <p:nvPr/>
        </p:nvSpPr>
        <p:spPr>
          <a:xfrm>
            <a:off x="711201" y="2178273"/>
            <a:ext cx="8632824" cy="1175663"/>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Listen 80</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&lt;VirtualHost *:80&gt;</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ServerName grafana</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DocumentRoot "/opt/grafana/src"</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&lt;/VirtualHost&gt;</a:t>
            </a:r>
            <a:endParaRPr/>
          </a:p>
        </p:txBody>
      </p:sp>
      <p:sp>
        <p:nvSpPr>
          <p:cNvPr id="4237" name="Google Shape;4237;p165"/>
          <p:cNvSpPr/>
          <p:nvPr/>
        </p:nvSpPr>
        <p:spPr>
          <a:xfrm>
            <a:off x="711200" y="339920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Grafana không có máy chủ web riêng, bạn nên chạy ứng dụng bằng công cụ x hoặc apache.</a:t>
            </a:r>
            <a:endParaRPr/>
          </a:p>
        </p:txBody>
      </p:sp>
      <p:sp>
        <p:nvSpPr>
          <p:cNvPr id="4238" name="Google Shape;4238;p165"/>
          <p:cNvSpPr/>
          <p:nvPr/>
        </p:nvSpPr>
        <p:spPr>
          <a:xfrm>
            <a:off x="711201" y="4106751"/>
            <a:ext cx="8632824" cy="739835"/>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#!/bin/bash</a:t>
            </a:r>
            <a:endParaRPr/>
          </a:p>
          <a:p>
            <a:pPr indent="0" lvl="0" marL="0" marR="0" rtl="0" algn="l">
              <a:spcBef>
                <a:spcPts val="0"/>
              </a:spcBef>
              <a:spcAft>
                <a:spcPts val="0"/>
              </a:spcAft>
              <a:buNone/>
            </a:pPr>
            <a:r>
              <a:t/>
            </a:r>
            <a:endParaRPr sz="1300">
              <a:solidFill>
                <a:schemeClr val="dk1"/>
              </a:solidFill>
              <a:latin typeface="Arial"/>
              <a:ea typeface="Arial"/>
              <a:cs typeface="Arial"/>
              <a:sym typeface="Arial"/>
            </a:endParaRPr>
          </a:p>
          <a:p>
            <a:pPr indent="0" lvl="0" marL="0" marR="0" rtl="0" algn="l">
              <a:spcBef>
                <a:spcPts val="0"/>
              </a:spcBef>
              <a:spcAft>
                <a:spcPts val="0"/>
              </a:spcAft>
              <a:buNone/>
            </a:pPr>
            <a:r>
              <a:rPr lang="en-US" sz="1300">
                <a:solidFill>
                  <a:schemeClr val="dk1"/>
                </a:solidFill>
                <a:latin typeface="Arial"/>
                <a:ea typeface="Arial"/>
                <a:cs typeface="Arial"/>
                <a:sym typeface="Arial"/>
              </a:rPr>
              <a:t>/usr/sbin/httpd -d . -f /etc/httpd/conf/httpd.conf -e info -DFOREGROUND</a:t>
            </a:r>
            <a:endParaRPr/>
          </a:p>
        </p:txBody>
      </p:sp>
      <p:grpSp>
        <p:nvGrpSpPr>
          <p:cNvPr id="4239" name="Google Shape;4239;p165"/>
          <p:cNvGrpSpPr/>
          <p:nvPr/>
        </p:nvGrpSpPr>
        <p:grpSpPr>
          <a:xfrm>
            <a:off x="416128" y="444901"/>
            <a:ext cx="9051872" cy="276999"/>
            <a:chOff x="416128" y="447433"/>
            <a:chExt cx="9051872" cy="276999"/>
          </a:xfrm>
        </p:grpSpPr>
        <p:sp>
          <p:nvSpPr>
            <p:cNvPr id="4240" name="Google Shape;4240;p165"/>
            <p:cNvSpPr/>
            <p:nvPr/>
          </p:nvSpPr>
          <p:spPr>
            <a:xfrm>
              <a:off x="416128" y="447433"/>
              <a:ext cx="6745068"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41" name="Google Shape;4241;p16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42" name="Google Shape;4242;p165"/>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grafana.conf và run.sh</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7" name="Shape 4247"/>
        <p:cNvGrpSpPr/>
        <p:nvPr/>
      </p:nvGrpSpPr>
      <p:grpSpPr>
        <a:xfrm>
          <a:off x="0" y="0"/>
          <a:ext cx="0" cy="0"/>
          <a:chOff x="0" y="0"/>
          <a:chExt cx="0" cy="0"/>
        </a:xfrm>
      </p:grpSpPr>
      <p:grpSp>
        <p:nvGrpSpPr>
          <p:cNvPr id="4248" name="Google Shape;4248;p166"/>
          <p:cNvGrpSpPr/>
          <p:nvPr/>
        </p:nvGrpSpPr>
        <p:grpSpPr>
          <a:xfrm>
            <a:off x="558800" y="1823133"/>
            <a:ext cx="8785225" cy="430887"/>
            <a:chOff x="1027113" y="2045625"/>
            <a:chExt cx="8785225" cy="430887"/>
          </a:xfrm>
        </p:grpSpPr>
        <p:sp>
          <p:nvSpPr>
            <p:cNvPr id="4249" name="Google Shape;4249;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50" name="Google Shape;4250;p166"/>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Trước đó, chúng ta đã kết nối nội bộ với cổng 8001 khi chạy phần mềm. Truy cập 0.0.0.0:8001 trên trình duyệt web.</a:t>
              </a:r>
              <a:endParaRPr/>
            </a:p>
          </p:txBody>
        </p:sp>
      </p:grpSp>
      <p:grpSp>
        <p:nvGrpSpPr>
          <p:cNvPr id="4251" name="Google Shape;4251;p166"/>
          <p:cNvGrpSpPr/>
          <p:nvPr/>
        </p:nvGrpSpPr>
        <p:grpSpPr>
          <a:xfrm>
            <a:off x="558800" y="2233943"/>
            <a:ext cx="8785225" cy="215444"/>
            <a:chOff x="1027113" y="2045625"/>
            <a:chExt cx="8785225" cy="215444"/>
          </a:xfrm>
        </p:grpSpPr>
        <p:sp>
          <p:nvSpPr>
            <p:cNvPr id="4252" name="Google Shape;4252;p1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53" name="Google Shape;4253;p16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xem có hoạt động bình thường không.</a:t>
              </a:r>
              <a:endParaRPr/>
            </a:p>
          </p:txBody>
        </p:sp>
      </p:grpSp>
      <p:pic>
        <p:nvPicPr>
          <p:cNvPr descr="ê·¸ë¼íë - ëë¤ìí¬ ê·¸ëí" id="4254" name="Google Shape;4254;p166"/>
          <p:cNvPicPr preferRelativeResize="0"/>
          <p:nvPr/>
        </p:nvPicPr>
        <p:blipFill rotWithShape="1">
          <a:blip r:embed="rId3">
            <a:alphaModFix/>
          </a:blip>
          <a:srcRect b="0" l="0" r="0" t="0"/>
          <a:stretch/>
        </p:blipFill>
        <p:spPr>
          <a:xfrm>
            <a:off x="2212021" y="2571168"/>
            <a:ext cx="5532550" cy="3531433"/>
          </a:xfrm>
          <a:prstGeom prst="rect">
            <a:avLst/>
          </a:prstGeom>
          <a:noFill/>
          <a:ln>
            <a:noFill/>
          </a:ln>
        </p:spPr>
      </p:pic>
      <p:sp>
        <p:nvSpPr>
          <p:cNvPr id="4255" name="Google Shape;4255;p166"/>
          <p:cNvSpPr txBox="1"/>
          <p:nvPr/>
        </p:nvSpPr>
        <p:spPr>
          <a:xfrm>
            <a:off x="3896108" y="6078933"/>
            <a:ext cx="216437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Grafana - đồ thị randomWalk</a:t>
            </a:r>
            <a:endParaRPr sz="1200">
              <a:solidFill>
                <a:schemeClr val="dk1"/>
              </a:solidFill>
              <a:latin typeface="Arial"/>
              <a:ea typeface="Arial"/>
              <a:cs typeface="Arial"/>
              <a:sym typeface="Arial"/>
            </a:endParaRPr>
          </a:p>
        </p:txBody>
      </p:sp>
      <p:grpSp>
        <p:nvGrpSpPr>
          <p:cNvPr id="4256" name="Google Shape;4256;p166"/>
          <p:cNvGrpSpPr/>
          <p:nvPr/>
        </p:nvGrpSpPr>
        <p:grpSpPr>
          <a:xfrm>
            <a:off x="416128" y="444901"/>
            <a:ext cx="9051872" cy="276999"/>
            <a:chOff x="416128" y="447433"/>
            <a:chExt cx="9051872" cy="276999"/>
          </a:xfrm>
        </p:grpSpPr>
        <p:sp>
          <p:nvSpPr>
            <p:cNvPr id="4257" name="Google Shape;4257;p166"/>
            <p:cNvSpPr/>
            <p:nvPr/>
          </p:nvSpPr>
          <p:spPr>
            <a:xfrm>
              <a:off x="416128" y="447433"/>
              <a:ext cx="6350432"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58" name="Google Shape;4258;p16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59" name="Google Shape;4259;p166"/>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Sử dụng Grafana</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4" name="Shape 4264"/>
        <p:cNvGrpSpPr/>
        <p:nvPr/>
      </p:nvGrpSpPr>
      <p:grpSpPr>
        <a:xfrm>
          <a:off x="0" y="0"/>
          <a:ext cx="0" cy="0"/>
          <a:chOff x="0" y="0"/>
          <a:chExt cx="0" cy="0"/>
        </a:xfrm>
      </p:grpSpPr>
      <p:grpSp>
        <p:nvGrpSpPr>
          <p:cNvPr id="4265" name="Google Shape;4265;p167"/>
          <p:cNvGrpSpPr/>
          <p:nvPr/>
        </p:nvGrpSpPr>
        <p:grpSpPr>
          <a:xfrm>
            <a:off x="558800" y="1874398"/>
            <a:ext cx="8785225" cy="560905"/>
            <a:chOff x="558800" y="2232686"/>
            <a:chExt cx="8785225" cy="560905"/>
          </a:xfrm>
        </p:grpSpPr>
        <p:grpSp>
          <p:nvGrpSpPr>
            <p:cNvPr id="4266" name="Google Shape;4266;p167"/>
            <p:cNvGrpSpPr/>
            <p:nvPr/>
          </p:nvGrpSpPr>
          <p:grpSpPr>
            <a:xfrm>
              <a:off x="558800" y="2232686"/>
              <a:ext cx="8785225" cy="215444"/>
              <a:chOff x="1027113" y="2045625"/>
              <a:chExt cx="8785225" cy="215444"/>
            </a:xfrm>
          </p:grpSpPr>
          <p:sp>
            <p:nvSpPr>
              <p:cNvPr id="4267" name="Google Shape;4267;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68" name="Google Shape;4268;p1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Tệp Dockerfile</a:t>
                </a:r>
                <a:endParaRPr sz="1400">
                  <a:solidFill>
                    <a:srgbClr val="262626"/>
                  </a:solidFill>
                  <a:latin typeface="Arial"/>
                  <a:ea typeface="Arial"/>
                  <a:cs typeface="Arial"/>
                  <a:sym typeface="Arial"/>
                </a:endParaRPr>
              </a:p>
            </p:txBody>
          </p:sp>
        </p:grpSp>
        <p:sp>
          <p:nvSpPr>
            <p:cNvPr id="4269" name="Google Shape;4269;p167"/>
            <p:cNvSpPr/>
            <p:nvPr/>
          </p:nvSpPr>
          <p:spPr>
            <a:xfrm>
              <a:off x="711200" y="244813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https://github.com/nacyot/docker-graphite</a:t>
              </a:r>
              <a:endParaRPr/>
            </a:p>
          </p:txBody>
        </p:sp>
      </p:grpSp>
      <p:grpSp>
        <p:nvGrpSpPr>
          <p:cNvPr id="4270" name="Google Shape;4270;p167"/>
          <p:cNvGrpSpPr/>
          <p:nvPr/>
        </p:nvGrpSpPr>
        <p:grpSpPr>
          <a:xfrm>
            <a:off x="558800" y="2557199"/>
            <a:ext cx="8785225" cy="1468846"/>
            <a:chOff x="558800" y="2232686"/>
            <a:chExt cx="8785225" cy="1468846"/>
          </a:xfrm>
        </p:grpSpPr>
        <p:grpSp>
          <p:nvGrpSpPr>
            <p:cNvPr id="4271" name="Google Shape;4271;p167"/>
            <p:cNvGrpSpPr/>
            <p:nvPr/>
          </p:nvGrpSpPr>
          <p:grpSpPr>
            <a:xfrm>
              <a:off x="558800" y="2232686"/>
              <a:ext cx="8785225" cy="215444"/>
              <a:chOff x="1027113" y="2045625"/>
              <a:chExt cx="8785225" cy="215444"/>
            </a:xfrm>
          </p:grpSpPr>
          <p:sp>
            <p:nvSpPr>
              <p:cNvPr id="4272" name="Google Shape;4272;p1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73" name="Google Shape;4273;p1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Hình ảnh Docker tham khảo</a:t>
                </a:r>
                <a:endParaRPr/>
              </a:p>
            </p:txBody>
          </p:sp>
        </p:grpSp>
        <p:sp>
          <p:nvSpPr>
            <p:cNvPr id="4274" name="Google Shape;4274;p167"/>
            <p:cNvSpPr/>
            <p:nvPr/>
          </p:nvSpPr>
          <p:spPr>
            <a:xfrm>
              <a:off x="711200" y="2448130"/>
              <a:ext cx="8632825" cy="1253402"/>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https://registry.hub.docker.com/u/nacyot/whisper/</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https://registry.hub.docker.com/u/nacyot/carbon-cache/</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https://registry.hub.docker.com/u/nacyot/graphite-web/</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https://registry.hub.docker.com/u/nacyot/grafana/</a:t>
              </a:r>
              <a:endParaRPr/>
            </a:p>
          </p:txBody>
        </p:sp>
      </p:grpSp>
      <p:grpSp>
        <p:nvGrpSpPr>
          <p:cNvPr id="4275" name="Google Shape;4275;p167"/>
          <p:cNvGrpSpPr/>
          <p:nvPr/>
        </p:nvGrpSpPr>
        <p:grpSpPr>
          <a:xfrm>
            <a:off x="416128" y="444901"/>
            <a:ext cx="9051872" cy="276999"/>
            <a:chOff x="416128" y="447433"/>
            <a:chExt cx="9051872" cy="276999"/>
          </a:xfrm>
        </p:grpSpPr>
        <p:sp>
          <p:nvSpPr>
            <p:cNvPr id="4276" name="Google Shape;4276;p167"/>
            <p:cNvSpPr/>
            <p:nvPr/>
          </p:nvSpPr>
          <p:spPr>
            <a:xfrm>
              <a:off x="416128" y="447433"/>
              <a:ext cx="6408184"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77" name="Google Shape;4277;p16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278" name="Google Shape;4278;p167"/>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nguồn Grafana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grpSp>
        <p:nvGrpSpPr>
          <p:cNvPr id="4284" name="Google Shape;4284;p168"/>
          <p:cNvGrpSpPr/>
          <p:nvPr/>
        </p:nvGrpSpPr>
        <p:grpSpPr>
          <a:xfrm>
            <a:off x="558800" y="1879722"/>
            <a:ext cx="8785225" cy="215444"/>
            <a:chOff x="1027113" y="2045625"/>
            <a:chExt cx="8785225" cy="215444"/>
          </a:xfrm>
        </p:grpSpPr>
        <p:sp>
          <p:nvSpPr>
            <p:cNvPr id="4285" name="Google Shape;4285;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86" name="Google Shape;4286;p1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Bạn sẽ không gặp vấn đề gì lớn khi sử dụng những hình ảnh để thử nghiệm.</a:t>
              </a:r>
              <a:endParaRPr/>
            </a:p>
          </p:txBody>
        </p:sp>
      </p:grpSp>
      <p:grpSp>
        <p:nvGrpSpPr>
          <p:cNvPr id="4287" name="Google Shape;4287;p168"/>
          <p:cNvGrpSpPr/>
          <p:nvPr/>
        </p:nvGrpSpPr>
        <p:grpSpPr>
          <a:xfrm>
            <a:off x="558800" y="2201495"/>
            <a:ext cx="8785225" cy="215444"/>
            <a:chOff x="1027113" y="2045625"/>
            <a:chExt cx="8785225" cy="215444"/>
          </a:xfrm>
        </p:grpSpPr>
        <p:sp>
          <p:nvSpPr>
            <p:cNvPr id="4288" name="Google Shape;4288;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89" name="Google Shape;4289;p16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Với Docker, mọi thứ mô tả ở trên đều được nén thành năm câu lệnh sau.</a:t>
              </a:r>
              <a:endParaRPr/>
            </a:p>
          </p:txBody>
        </p:sp>
      </p:grpSp>
      <p:grpSp>
        <p:nvGrpSpPr>
          <p:cNvPr id="4290" name="Google Shape;4290;p168"/>
          <p:cNvGrpSpPr/>
          <p:nvPr/>
        </p:nvGrpSpPr>
        <p:grpSpPr>
          <a:xfrm>
            <a:off x="558800" y="4210644"/>
            <a:ext cx="8785225" cy="215444"/>
            <a:chOff x="1027113" y="2045625"/>
            <a:chExt cx="8785225" cy="215444"/>
          </a:xfrm>
        </p:grpSpPr>
        <p:sp>
          <p:nvSpPr>
            <p:cNvPr id="4291" name="Google Shape;4291;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2" name="Google Shape;4292;p1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Graphite là công cụ giám sát mã nguồn mở, cùng nhiều công cụ khác thiết lập lên một hệ sinh thái khá tốt.</a:t>
              </a:r>
              <a:endParaRPr/>
            </a:p>
          </p:txBody>
        </p:sp>
      </p:grpSp>
      <p:grpSp>
        <p:nvGrpSpPr>
          <p:cNvPr id="4293" name="Google Shape;4293;p168"/>
          <p:cNvGrpSpPr/>
          <p:nvPr/>
        </p:nvGrpSpPr>
        <p:grpSpPr>
          <a:xfrm>
            <a:off x="558800" y="4532417"/>
            <a:ext cx="8785225" cy="646331"/>
            <a:chOff x="1027113" y="2045625"/>
            <a:chExt cx="8785225" cy="646331"/>
          </a:xfrm>
        </p:grpSpPr>
        <p:sp>
          <p:nvSpPr>
            <p:cNvPr id="4294" name="Google Shape;4294;p1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5" name="Google Shape;4295;p168"/>
            <p:cNvSpPr/>
            <p:nvPr/>
          </p:nvSpPr>
          <p:spPr>
            <a:xfrm>
              <a:off x="1179513" y="2045625"/>
              <a:ext cx="8632825"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sử dụng các công cụ như Collected, Diamond, Metricsd và Sensu để thu thập số liệu từ tất cả máy chủ được quản lý và nếu tải nặng hơn, bạn có thể mở rộng quy mô như đã đề cập ở trên hoặc sử dụng Statsd làm máy chủ đệm.</a:t>
              </a:r>
              <a:endParaRPr/>
            </a:p>
          </p:txBody>
        </p:sp>
      </p:grpSp>
      <p:sp>
        <p:nvSpPr>
          <p:cNvPr id="4296" name="Google Shape;4296;p168"/>
          <p:cNvSpPr/>
          <p:nvPr/>
        </p:nvSpPr>
        <p:spPr>
          <a:xfrm>
            <a:off x="711201" y="2523268"/>
            <a:ext cx="8632824" cy="153045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no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 docker run --name whisper nacyot/whisper</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2003:2003 -p 2004:2004 -p 7002:7002 --volumes-from whisper -e NODE_NAME=cache nacyot/carbon-cache</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8000:80 -e CARBONLINK_HOSTS="172.17.42.1:7002" --volumes-from whisper nacyot/graphite-web</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9200:9200 -p 9300:9300 dockerfile/elasticsearch</a:t>
            </a:r>
            <a:endParaRPr/>
          </a:p>
          <a:p>
            <a:pPr indent="0" lvl="0" marL="0" marR="0" rtl="0" algn="l">
              <a:spcBef>
                <a:spcPts val="0"/>
              </a:spcBef>
              <a:spcAft>
                <a:spcPts val="0"/>
              </a:spcAft>
              <a:buNone/>
            </a:pPr>
            <a:r>
              <a:rPr lang="en-US" sz="1300">
                <a:solidFill>
                  <a:schemeClr val="dk1"/>
                </a:solidFill>
                <a:latin typeface="Arial"/>
                <a:ea typeface="Arial"/>
                <a:cs typeface="Arial"/>
                <a:sym typeface="Arial"/>
              </a:rPr>
              <a:t>$ docker run -d -p 8001:8000 nacyot/grafana</a:t>
            </a:r>
            <a:endParaRPr/>
          </a:p>
        </p:txBody>
      </p:sp>
      <p:grpSp>
        <p:nvGrpSpPr>
          <p:cNvPr id="4297" name="Google Shape;4297;p168"/>
          <p:cNvGrpSpPr/>
          <p:nvPr/>
        </p:nvGrpSpPr>
        <p:grpSpPr>
          <a:xfrm>
            <a:off x="416128" y="444901"/>
            <a:ext cx="9051872" cy="276999"/>
            <a:chOff x="416128" y="447433"/>
            <a:chExt cx="9051872" cy="276999"/>
          </a:xfrm>
        </p:grpSpPr>
        <p:sp>
          <p:nvSpPr>
            <p:cNvPr id="4298" name="Google Shape;4298;p168"/>
            <p:cNvSpPr/>
            <p:nvPr/>
          </p:nvSpPr>
          <p:spPr>
            <a:xfrm>
              <a:off x="416128" y="447433"/>
              <a:ext cx="6485186"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4.2  Công cụ trực quan hóa mã nguồn mở: Grafana</a:t>
              </a:r>
              <a:endParaRPr/>
            </a:p>
          </p:txBody>
        </p:sp>
        <p:sp>
          <p:nvSpPr>
            <p:cNvPr id="4299" name="Google Shape;4299;p16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04</a:t>
              </a:r>
              <a:endParaRPr/>
            </a:p>
          </p:txBody>
        </p:sp>
      </p:grpSp>
      <p:sp>
        <p:nvSpPr>
          <p:cNvPr id="4300" name="Google Shape;4300;p168"/>
          <p:cNvSpPr/>
          <p:nvPr/>
        </p:nvSpPr>
        <p:spPr>
          <a:xfrm>
            <a:off x="480755" y="1366156"/>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Công cụ giám sát mã nguồn mở</a:t>
            </a:r>
            <a:endParaRPr sz="2400">
              <a:solidFill>
                <a:srgbClr val="0C0C0C"/>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5" name="Shape 4305"/>
        <p:cNvGrpSpPr/>
        <p:nvPr/>
      </p:nvGrpSpPr>
      <p:grpSpPr>
        <a:xfrm>
          <a:off x="0" y="0"/>
          <a:ext cx="0" cy="0"/>
          <a:chOff x="0" y="0"/>
          <a:chExt cx="0" cy="0"/>
        </a:xfrm>
      </p:grpSpPr>
      <p:grpSp>
        <p:nvGrpSpPr>
          <p:cNvPr id="4306" name="Google Shape;4306;p169"/>
          <p:cNvGrpSpPr/>
          <p:nvPr/>
        </p:nvGrpSpPr>
        <p:grpSpPr>
          <a:xfrm>
            <a:off x="1586" y="1099"/>
            <a:ext cx="9899652" cy="6855802"/>
            <a:chOff x="-1" y="0"/>
            <a:chExt cx="9902826" cy="6858000"/>
          </a:xfrm>
        </p:grpSpPr>
        <p:pic>
          <p:nvPicPr>
            <p:cNvPr id="4307" name="Google Shape;4307;p169"/>
            <p:cNvPicPr preferRelativeResize="0"/>
            <p:nvPr/>
          </p:nvPicPr>
          <p:blipFill rotWithShape="1">
            <a:blip r:embed="rId3">
              <a:alphaModFix/>
            </a:blip>
            <a:srcRect b="0" l="0" r="0" t="0"/>
            <a:stretch/>
          </p:blipFill>
          <p:spPr>
            <a:xfrm>
              <a:off x="0" y="2198"/>
              <a:ext cx="9902825" cy="6855802"/>
            </a:xfrm>
            <a:prstGeom prst="rect">
              <a:avLst/>
            </a:prstGeom>
            <a:noFill/>
            <a:ln>
              <a:noFill/>
            </a:ln>
          </p:spPr>
        </p:pic>
        <p:sp>
          <p:nvSpPr>
            <p:cNvPr id="4308" name="Google Shape;4308;p169"/>
            <p:cNvSpPr/>
            <p:nvPr/>
          </p:nvSpPr>
          <p:spPr>
            <a:xfrm>
              <a:off x="-1" y="0"/>
              <a:ext cx="9902826"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99">
                <a:solidFill>
                  <a:srgbClr val="FFFFFF"/>
                </a:solidFill>
                <a:latin typeface="Arial"/>
                <a:ea typeface="Arial"/>
                <a:cs typeface="Arial"/>
                <a:sym typeface="Arial"/>
              </a:endParaRPr>
            </a:p>
          </p:txBody>
        </p:sp>
        <p:cxnSp>
          <p:nvCxnSpPr>
            <p:cNvPr id="4309" name="Google Shape;4309;p169"/>
            <p:cNvCxnSpPr/>
            <p:nvPr/>
          </p:nvCxnSpPr>
          <p:spPr>
            <a:xfrm>
              <a:off x="656391" y="2327183"/>
              <a:ext cx="0" cy="1976055"/>
            </a:xfrm>
            <a:prstGeom prst="straightConnector1">
              <a:avLst/>
            </a:prstGeom>
            <a:noFill/>
            <a:ln cap="flat" cmpd="sng" w="38100">
              <a:solidFill>
                <a:schemeClr val="lt1"/>
              </a:solidFill>
              <a:prstDash val="solid"/>
              <a:miter lim="800000"/>
              <a:headEnd len="sm" w="sm" type="none"/>
              <a:tailEnd len="sm" w="sm" type="none"/>
            </a:ln>
          </p:spPr>
        </p:cxnSp>
        <p:sp>
          <p:nvSpPr>
            <p:cNvPr id="4310" name="Google Shape;4310;p169"/>
            <p:cNvSpPr/>
            <p:nvPr/>
          </p:nvSpPr>
          <p:spPr>
            <a:xfrm>
              <a:off x="945928" y="2892042"/>
              <a:ext cx="8398097" cy="84633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5498">
                  <a:solidFill>
                    <a:srgbClr val="FFFFFF"/>
                  </a:solidFill>
                  <a:latin typeface="Arial"/>
                  <a:ea typeface="Arial"/>
                  <a:cs typeface="Arial"/>
                  <a:sym typeface="Arial"/>
                </a:rPr>
                <a:t>Kết thúc tài liệu</a:t>
              </a:r>
              <a:endParaRPr sz="5498">
                <a:solidFill>
                  <a:srgbClr val="FFFFFF"/>
                </a:solidFill>
                <a:latin typeface="Arial"/>
                <a:ea typeface="Arial"/>
                <a:cs typeface="Arial"/>
                <a:sym typeface="Arial"/>
              </a:endParaRPr>
            </a:p>
          </p:txBody>
        </p:sp>
      </p:grpSp>
      <p:sp>
        <p:nvSpPr>
          <p:cNvPr id="4311" name="Google Shape;4311;p169"/>
          <p:cNvSpPr/>
          <p:nvPr/>
        </p:nvSpPr>
        <p:spPr>
          <a:xfrm>
            <a:off x="572597" y="6355371"/>
            <a:ext cx="2888788" cy="20000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US" sz="1300">
                <a:solidFill>
                  <a:schemeClr val="lt1"/>
                </a:solidFill>
                <a:latin typeface="Arial"/>
                <a:ea typeface="Arial"/>
                <a:cs typeface="Arial"/>
                <a:sym typeface="Arial"/>
              </a:rPr>
              <a:t>Samsung Innovation Campus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7"/>
          <p:cNvSpPr/>
          <p:nvPr/>
        </p:nvSpPr>
        <p:spPr>
          <a:xfrm>
            <a:off x="711200" y="216142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chuyển tiếp yêu cầu, xử lý yêu cầu hết hạn</a:t>
            </a:r>
            <a:endParaRPr sz="1300">
              <a:solidFill>
                <a:srgbClr val="262626"/>
              </a:solidFill>
              <a:latin typeface="Arial"/>
              <a:ea typeface="Arial"/>
              <a:cs typeface="Arial"/>
              <a:sym typeface="Arial"/>
            </a:endParaRPr>
          </a:p>
        </p:txBody>
      </p:sp>
      <p:grpSp>
        <p:nvGrpSpPr>
          <p:cNvPr id="524" name="Google Shape;524;p17"/>
          <p:cNvGrpSpPr/>
          <p:nvPr/>
        </p:nvGrpSpPr>
        <p:grpSpPr>
          <a:xfrm>
            <a:off x="558800" y="2581121"/>
            <a:ext cx="3268895" cy="215444"/>
            <a:chOff x="1027113" y="2045625"/>
            <a:chExt cx="3268895" cy="215444"/>
          </a:xfrm>
        </p:grpSpPr>
        <p:sp>
          <p:nvSpPr>
            <p:cNvPr id="525" name="Google Shape;525;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6" name="Google Shape;526;p17"/>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Xử lý bằng CSE lưu trữ</a:t>
              </a:r>
              <a:endParaRPr/>
            </a:p>
          </p:txBody>
        </p:sp>
      </p:grpSp>
      <p:sp>
        <p:nvSpPr>
          <p:cNvPr id="527" name="Google Shape;527;p17"/>
          <p:cNvSpPr/>
          <p:nvPr/>
        </p:nvSpPr>
        <p:spPr>
          <a:xfrm>
            <a:off x="711200" y="281815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xử lý tác vụ theo yêu cầu (CRUDN)</a:t>
            </a:r>
            <a:endParaRPr/>
          </a:p>
        </p:txBody>
      </p:sp>
      <p:grpSp>
        <p:nvGrpSpPr>
          <p:cNvPr id="528" name="Google Shape;528;p17"/>
          <p:cNvGrpSpPr/>
          <p:nvPr/>
        </p:nvGrpSpPr>
        <p:grpSpPr>
          <a:xfrm>
            <a:off x="416128" y="447433"/>
            <a:ext cx="9051872" cy="276999"/>
            <a:chOff x="416128" y="447433"/>
            <a:chExt cx="9051872" cy="276999"/>
          </a:xfrm>
        </p:grpSpPr>
        <p:sp>
          <p:nvSpPr>
            <p:cNvPr id="529" name="Google Shape;529;p1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30" name="Google Shape;530;p1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31" name="Google Shape;531;p17"/>
          <p:cNvGrpSpPr/>
          <p:nvPr/>
        </p:nvGrpSpPr>
        <p:grpSpPr>
          <a:xfrm>
            <a:off x="558800" y="1915298"/>
            <a:ext cx="8785225" cy="215444"/>
            <a:chOff x="1027113" y="2045625"/>
            <a:chExt cx="8785225" cy="215444"/>
          </a:xfrm>
        </p:grpSpPr>
        <p:sp>
          <p:nvSpPr>
            <p:cNvPr id="532" name="Google Shape;532;p1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3" name="Google Shape;533;p1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Xử lý bằng CSE chuyển tiếp</a:t>
              </a:r>
              <a:endParaRPr sz="1400">
                <a:solidFill>
                  <a:srgbClr val="262626"/>
                </a:solidFill>
                <a:latin typeface="Arial"/>
                <a:ea typeface="Arial"/>
                <a:cs typeface="Arial"/>
                <a:sym typeface="Arial"/>
              </a:endParaRPr>
            </a:p>
          </p:txBody>
        </p:sp>
      </p:grpSp>
      <p:sp>
        <p:nvSpPr>
          <p:cNvPr id="534" name="Google Shape;534;p1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tham số yêu cầu</a:t>
            </a:r>
            <a:endParaRPr sz="2400">
              <a:solidFill>
                <a:srgbClr val="0C0C0C"/>
              </a:solidFill>
              <a:latin typeface="Arial"/>
              <a:ea typeface="Arial"/>
              <a:cs typeface="Arial"/>
              <a:sym typeface="Arial"/>
            </a:endParaRPr>
          </a:p>
        </p:txBody>
      </p:sp>
      <p:grpSp>
        <p:nvGrpSpPr>
          <p:cNvPr id="535" name="Google Shape;535;p17"/>
          <p:cNvGrpSpPr/>
          <p:nvPr/>
        </p:nvGrpSpPr>
        <p:grpSpPr>
          <a:xfrm>
            <a:off x="4207193" y="2506888"/>
            <a:ext cx="5260807" cy="3738202"/>
            <a:chOff x="4207193" y="2410491"/>
            <a:chExt cx="5260807" cy="3738202"/>
          </a:xfrm>
        </p:grpSpPr>
        <p:sp>
          <p:nvSpPr>
            <p:cNvPr id="536" name="Google Shape;536;p17"/>
            <p:cNvSpPr/>
            <p:nvPr/>
          </p:nvSpPr>
          <p:spPr>
            <a:xfrm>
              <a:off x="4789121" y="5871694"/>
              <a:ext cx="417774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AE/CSE truy cập tài nguyên tại CSE lưu trữ (Một bước nhảy)</a:t>
              </a:r>
              <a:endParaRPr/>
            </a:p>
          </p:txBody>
        </p:sp>
        <p:grpSp>
          <p:nvGrpSpPr>
            <p:cNvPr id="537" name="Google Shape;537;p17"/>
            <p:cNvGrpSpPr/>
            <p:nvPr/>
          </p:nvGrpSpPr>
          <p:grpSpPr>
            <a:xfrm>
              <a:off x="4207193" y="2410491"/>
              <a:ext cx="5260807" cy="3324387"/>
              <a:chOff x="4239520" y="2305595"/>
              <a:chExt cx="5260807" cy="3324387"/>
            </a:xfrm>
          </p:grpSpPr>
          <p:grpSp>
            <p:nvGrpSpPr>
              <p:cNvPr id="538" name="Google Shape;538;p17"/>
              <p:cNvGrpSpPr/>
              <p:nvPr/>
            </p:nvGrpSpPr>
            <p:grpSpPr>
              <a:xfrm>
                <a:off x="4239520" y="2305595"/>
                <a:ext cx="5260807" cy="3324387"/>
                <a:chOff x="1979712" y="2626451"/>
                <a:chExt cx="4688582" cy="2962789"/>
              </a:xfrm>
            </p:grpSpPr>
            <p:pic>
              <p:nvPicPr>
                <p:cNvPr id="539" name="Google Shape;539;p17"/>
                <p:cNvPicPr preferRelativeResize="0"/>
                <p:nvPr/>
              </p:nvPicPr>
              <p:blipFill rotWithShape="1">
                <a:blip r:embed="rId3">
                  <a:alphaModFix/>
                </a:blip>
                <a:srcRect b="16385" l="0" r="0" t="0"/>
                <a:stretch/>
              </p:blipFill>
              <p:spPr>
                <a:xfrm>
                  <a:off x="2051720" y="2673246"/>
                  <a:ext cx="4616574" cy="2915994"/>
                </a:xfrm>
                <a:prstGeom prst="rect">
                  <a:avLst/>
                </a:prstGeom>
                <a:noFill/>
                <a:ln>
                  <a:noFill/>
                </a:ln>
              </p:spPr>
            </p:pic>
            <p:sp>
              <p:nvSpPr>
                <p:cNvPr id="540" name="Google Shape;540;p17"/>
                <p:cNvSpPr/>
                <p:nvPr/>
              </p:nvSpPr>
              <p:spPr>
                <a:xfrm>
                  <a:off x="1979712" y="2629345"/>
                  <a:ext cx="1007109" cy="50405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ADN-AE</a:t>
                  </a:r>
                  <a:endParaRPr sz="1200">
                    <a:solidFill>
                      <a:srgbClr val="3F3F3F"/>
                    </a:solidFill>
                    <a:latin typeface="Arial"/>
                    <a:ea typeface="Arial"/>
                    <a:cs typeface="Arial"/>
                    <a:sym typeface="Arial"/>
                  </a:endParaRPr>
                </a:p>
              </p:txBody>
            </p:sp>
            <p:sp>
              <p:nvSpPr>
                <p:cNvPr id="541" name="Google Shape;541;p17"/>
                <p:cNvSpPr/>
                <p:nvPr/>
              </p:nvSpPr>
              <p:spPr>
                <a:xfrm>
                  <a:off x="3203848" y="2636912"/>
                  <a:ext cx="1800200" cy="50405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MN-CSE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(Cơ quan đăng ký ADN-AE)</a:t>
                  </a:r>
                  <a:endParaRPr/>
                </a:p>
              </p:txBody>
            </p:sp>
            <p:sp>
              <p:nvSpPr>
                <p:cNvPr id="542" name="Google Shape;542;p17"/>
                <p:cNvSpPr/>
                <p:nvPr/>
              </p:nvSpPr>
              <p:spPr>
                <a:xfrm>
                  <a:off x="5284930" y="2626451"/>
                  <a:ext cx="1118633" cy="50405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IN-CSE</a:t>
                  </a:r>
                  <a:endParaRPr sz="1200">
                    <a:solidFill>
                      <a:srgbClr val="3F3F3F"/>
                    </a:solidFill>
                    <a:latin typeface="Arial"/>
                    <a:ea typeface="Arial"/>
                    <a:cs typeface="Arial"/>
                    <a:sym typeface="Arial"/>
                  </a:endParaRPr>
                </a:p>
              </p:txBody>
            </p:sp>
            <p:sp>
              <p:nvSpPr>
                <p:cNvPr id="543" name="Google Shape;543;p17"/>
                <p:cNvSpPr/>
                <p:nvPr/>
              </p:nvSpPr>
              <p:spPr>
                <a:xfrm>
                  <a:off x="5045957" y="3269454"/>
                  <a:ext cx="1576329" cy="541738"/>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Lưu trữ tài nguyên đã định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địa chỉ ở đây</a:t>
                  </a:r>
                  <a:endParaRPr/>
                </a:p>
              </p:txBody>
            </p:sp>
            <p:sp>
              <p:nvSpPr>
                <p:cNvPr id="544" name="Google Shape;544;p17"/>
                <p:cNvSpPr/>
                <p:nvPr/>
              </p:nvSpPr>
              <p:spPr>
                <a:xfrm>
                  <a:off x="3203848" y="3938061"/>
                  <a:ext cx="1725784" cy="555208"/>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1" marL="457200" marR="0" rtl="0" algn="r">
                    <a:spcBef>
                      <a:spcPts val="0"/>
                    </a:spcBef>
                    <a:spcAft>
                      <a:spcPts val="0"/>
                    </a:spcAft>
                    <a:buNone/>
                  </a:pPr>
                  <a:r>
                    <a:rPr b="0" i="0" lang="en-US" sz="1200" u="none" cap="none" strike="noStrike">
                      <a:solidFill>
                        <a:srgbClr val="3F3F3F"/>
                      </a:solidFill>
                      <a:latin typeface="Arial"/>
                      <a:ea typeface="Arial"/>
                      <a:cs typeface="Arial"/>
                      <a:sym typeface="Arial"/>
                    </a:rPr>
                    <a:t>Cơ quan đăng ký CSE không </a:t>
                  </a:r>
                  <a:endParaRPr b="0" i="0" sz="1200" u="none" cap="none" strike="noStrike">
                    <a:solidFill>
                      <a:srgbClr val="3F3F3F"/>
                    </a:solidFill>
                    <a:latin typeface="Arial"/>
                    <a:ea typeface="Arial"/>
                    <a:cs typeface="Arial"/>
                    <a:sym typeface="Arial"/>
                  </a:endParaRPr>
                </a:p>
                <a:p>
                  <a:pPr indent="0" lvl="1" marL="457200" marR="0" rtl="0" algn="r">
                    <a:spcBef>
                      <a:spcPts val="0"/>
                    </a:spcBef>
                    <a:spcAft>
                      <a:spcPts val="0"/>
                    </a:spcAft>
                    <a:buNone/>
                  </a:pPr>
                  <a:r>
                    <a:rPr b="0" i="0" lang="en-US" sz="1200" u="none" cap="none" strike="noStrike">
                      <a:solidFill>
                        <a:srgbClr val="3F3F3F"/>
                      </a:solidFill>
                      <a:latin typeface="Arial"/>
                      <a:ea typeface="Arial"/>
                      <a:cs typeface="Arial"/>
                      <a:sym typeface="Arial"/>
                    </a:rPr>
                    <a:t>có tài nguyên đã định địa chỉ</a:t>
                  </a:r>
                  <a:endParaRPr/>
                </a:p>
              </p:txBody>
            </p:sp>
            <p:sp>
              <p:nvSpPr>
                <p:cNvPr id="545" name="Google Shape;545;p17"/>
                <p:cNvSpPr/>
                <p:nvPr/>
              </p:nvSpPr>
              <p:spPr>
                <a:xfrm>
                  <a:off x="3203848" y="4535331"/>
                  <a:ext cx="1725784" cy="683483"/>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Chuyển tiếp Yêu cầu đến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CSE đã đăng ký làm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CSE lưu trữ</a:t>
                  </a:r>
                  <a:endParaRPr/>
                </a:p>
              </p:txBody>
            </p:sp>
          </p:grpSp>
          <p:sp>
            <p:nvSpPr>
              <p:cNvPr id="546" name="Google Shape;546;p17"/>
              <p:cNvSpPr txBox="1"/>
              <p:nvPr/>
            </p:nvSpPr>
            <p:spPr>
              <a:xfrm>
                <a:off x="4813826" y="3227707"/>
                <a:ext cx="1775900" cy="392109"/>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Yêu cầu (tài nguyên truy cập)</a:t>
                </a:r>
                <a:endParaRPr/>
              </a:p>
            </p:txBody>
          </p:sp>
          <p:sp>
            <p:nvSpPr>
              <p:cNvPr id="547" name="Google Shape;547;p17"/>
              <p:cNvSpPr txBox="1"/>
              <p:nvPr/>
            </p:nvSpPr>
            <p:spPr>
              <a:xfrm>
                <a:off x="6788446" y="5245364"/>
                <a:ext cx="1775900" cy="21159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Yêu cầu (tài nguyên truy cập)</a:t>
                </a:r>
                <a:endParaRPr/>
              </a:p>
            </p:txBody>
          </p:sp>
        </p:grpSp>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6" name="Shape 431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8"/>
          <p:cNvSpPr/>
          <p:nvPr/>
        </p:nvSpPr>
        <p:spPr>
          <a:xfrm>
            <a:off x="711199" y="2146557"/>
            <a:ext cx="8632825" cy="86868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quá trình xử lý yêu cầu thành công, không thành công hay đã xác nhận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khi xử lý không thành công sẽ chỉ ra mã lỗi cụ thể</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mã xác nhận được dùng cho chế độ đồng bộ không tuần tự hoặc không đồng bộ</a:t>
            </a:r>
            <a:endParaRPr/>
          </a:p>
        </p:txBody>
      </p:sp>
      <p:grpSp>
        <p:nvGrpSpPr>
          <p:cNvPr id="554" name="Google Shape;554;p18"/>
          <p:cNvGrpSpPr/>
          <p:nvPr/>
        </p:nvGrpSpPr>
        <p:grpSpPr>
          <a:xfrm>
            <a:off x="558799" y="3099211"/>
            <a:ext cx="8785225" cy="577550"/>
            <a:chOff x="558800" y="2232686"/>
            <a:chExt cx="8785225" cy="577550"/>
          </a:xfrm>
        </p:grpSpPr>
        <p:grpSp>
          <p:nvGrpSpPr>
            <p:cNvPr id="555" name="Google Shape;555;p18"/>
            <p:cNvGrpSpPr/>
            <p:nvPr/>
          </p:nvGrpSpPr>
          <p:grpSpPr>
            <a:xfrm>
              <a:off x="558800" y="2232686"/>
              <a:ext cx="3268895" cy="215444"/>
              <a:chOff x="1027113" y="2045625"/>
              <a:chExt cx="3268895" cy="215444"/>
            </a:xfrm>
          </p:grpSpPr>
          <p:sp>
            <p:nvSpPr>
              <p:cNvPr id="556" name="Google Shape;556;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7" name="Google Shape;557;p18"/>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định danh yêu cầu</a:t>
                </a:r>
                <a:endParaRPr sz="1400">
                  <a:solidFill>
                    <a:srgbClr val="262626"/>
                  </a:solidFill>
                  <a:latin typeface="Arial"/>
                  <a:ea typeface="Arial"/>
                  <a:cs typeface="Arial"/>
                  <a:sym typeface="Arial"/>
                </a:endParaRPr>
              </a:p>
            </p:txBody>
          </p:sp>
        </p:grpSp>
        <p:sp>
          <p:nvSpPr>
            <p:cNvPr id="558" name="Google Shape;558;p18"/>
            <p:cNvSpPr/>
            <p:nvPr/>
          </p:nvSpPr>
          <p:spPr>
            <a:xfrm>
              <a:off x="711200" y="246477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cùng mã định danh sao chép từ thông báo yêu cầu</a:t>
              </a:r>
              <a:endParaRPr sz="1300">
                <a:solidFill>
                  <a:srgbClr val="262626"/>
                </a:solidFill>
                <a:latin typeface="Arial"/>
                <a:ea typeface="Arial"/>
                <a:cs typeface="Arial"/>
                <a:sym typeface="Arial"/>
              </a:endParaRPr>
            </a:p>
          </p:txBody>
        </p:sp>
      </p:grpSp>
      <p:grpSp>
        <p:nvGrpSpPr>
          <p:cNvPr id="559" name="Google Shape;559;p18"/>
          <p:cNvGrpSpPr/>
          <p:nvPr/>
        </p:nvGrpSpPr>
        <p:grpSpPr>
          <a:xfrm>
            <a:off x="558799" y="3803101"/>
            <a:ext cx="8785225" cy="578285"/>
            <a:chOff x="558800" y="2232686"/>
            <a:chExt cx="8785225" cy="578285"/>
          </a:xfrm>
        </p:grpSpPr>
        <p:grpSp>
          <p:nvGrpSpPr>
            <p:cNvPr id="560" name="Google Shape;560;p18"/>
            <p:cNvGrpSpPr/>
            <p:nvPr/>
          </p:nvGrpSpPr>
          <p:grpSpPr>
            <a:xfrm>
              <a:off x="558800" y="2232686"/>
              <a:ext cx="3268895" cy="215444"/>
              <a:chOff x="1027113" y="2045625"/>
              <a:chExt cx="3268895" cy="215444"/>
            </a:xfrm>
          </p:grpSpPr>
          <p:sp>
            <p:nvSpPr>
              <p:cNvPr id="561" name="Google Shape;561;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2" name="Google Shape;562;p18"/>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a:t>
                </a:r>
                <a:endParaRPr/>
              </a:p>
            </p:txBody>
          </p:sp>
        </p:grpSp>
        <p:sp>
          <p:nvSpPr>
            <p:cNvPr id="563" name="Google Shape;563;p18"/>
            <p:cNvSpPr/>
            <p:nvPr/>
          </p:nvSpPr>
          <p:spPr>
            <a:xfrm>
              <a:off x="711200" y="24655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phần đầu/phần thân thông báo phản hồi</a:t>
              </a:r>
              <a:endParaRPr sz="1300">
                <a:solidFill>
                  <a:srgbClr val="262626"/>
                </a:solidFill>
                <a:latin typeface="Arial"/>
                <a:ea typeface="Arial"/>
                <a:cs typeface="Arial"/>
                <a:sym typeface="Arial"/>
              </a:endParaRPr>
            </a:p>
          </p:txBody>
        </p:sp>
      </p:grpSp>
      <p:grpSp>
        <p:nvGrpSpPr>
          <p:cNvPr id="564" name="Google Shape;564;p18"/>
          <p:cNvGrpSpPr/>
          <p:nvPr/>
        </p:nvGrpSpPr>
        <p:grpSpPr>
          <a:xfrm>
            <a:off x="416128" y="447433"/>
            <a:ext cx="9051872" cy="276999"/>
            <a:chOff x="416128" y="447433"/>
            <a:chExt cx="9051872" cy="276999"/>
          </a:xfrm>
        </p:grpSpPr>
        <p:sp>
          <p:nvSpPr>
            <p:cNvPr id="565" name="Google Shape;565;p1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66" name="Google Shape;566;p1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67" name="Google Shape;567;p18"/>
          <p:cNvGrpSpPr/>
          <p:nvPr/>
        </p:nvGrpSpPr>
        <p:grpSpPr>
          <a:xfrm>
            <a:off x="558800" y="1915298"/>
            <a:ext cx="8785225" cy="215444"/>
            <a:chOff x="1027113" y="2045625"/>
            <a:chExt cx="8785225" cy="215444"/>
          </a:xfrm>
        </p:grpSpPr>
        <p:sp>
          <p:nvSpPr>
            <p:cNvPr id="568" name="Google Shape;568;p1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69" name="Google Shape;569;p1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trạng thái phản hồi</a:t>
              </a:r>
              <a:endParaRPr sz="1400">
                <a:solidFill>
                  <a:srgbClr val="262626"/>
                </a:solidFill>
                <a:latin typeface="Arial"/>
                <a:ea typeface="Arial"/>
                <a:cs typeface="Arial"/>
                <a:sym typeface="Arial"/>
              </a:endParaRPr>
            </a:p>
          </p:txBody>
        </p:sp>
      </p:grpSp>
      <p:sp>
        <p:nvSpPr>
          <p:cNvPr id="570" name="Google Shape;570;p1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phản hồi</a:t>
            </a:r>
            <a:endParaRPr sz="2400">
              <a:solidFill>
                <a:srgbClr val="0C0C0C"/>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pSp>
        <p:nvGrpSpPr>
          <p:cNvPr id="576" name="Google Shape;576;p19"/>
          <p:cNvGrpSpPr/>
          <p:nvPr/>
        </p:nvGrpSpPr>
        <p:grpSpPr>
          <a:xfrm>
            <a:off x="558800" y="2232686"/>
            <a:ext cx="8909199" cy="507831"/>
            <a:chOff x="1027113" y="2045625"/>
            <a:chExt cx="8909199" cy="507831"/>
          </a:xfrm>
        </p:grpSpPr>
        <p:sp>
          <p:nvSpPr>
            <p:cNvPr id="577" name="Google Shape;577;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8" name="Google Shape;578;p19"/>
            <p:cNvSpPr/>
            <p:nvPr/>
          </p:nvSpPr>
          <p:spPr>
            <a:xfrm>
              <a:off x="1179513" y="2045625"/>
              <a:ext cx="8756799"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nhà phát triển ứng dụng không phải triển khai và thay vào đó có thể sử dụng các chức năng phổ biến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của oneM2M (API) </a:t>
              </a:r>
              <a:endParaRPr/>
            </a:p>
          </p:txBody>
        </p:sp>
      </p:grpSp>
      <p:grpSp>
        <p:nvGrpSpPr>
          <p:cNvPr id="579" name="Google Shape;579;p19"/>
          <p:cNvGrpSpPr/>
          <p:nvPr/>
        </p:nvGrpSpPr>
        <p:grpSpPr>
          <a:xfrm>
            <a:off x="558800" y="2765230"/>
            <a:ext cx="8461225" cy="215444"/>
            <a:chOff x="1027113" y="2045625"/>
            <a:chExt cx="8461225" cy="215444"/>
          </a:xfrm>
        </p:grpSpPr>
        <p:sp>
          <p:nvSpPr>
            <p:cNvPr id="580" name="Google Shape;580;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1" name="Google Shape;581;p19"/>
            <p:cNvSpPr/>
            <p:nvPr/>
          </p:nvSpPr>
          <p:spPr>
            <a:xfrm>
              <a:off x="1179514" y="2045625"/>
              <a:ext cx="8308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có thể tương thích khi sử dụng cùng các chức năng phổ biến</a:t>
              </a:r>
              <a:endParaRPr/>
            </a:p>
          </p:txBody>
        </p:sp>
      </p:grpSp>
      <p:grpSp>
        <p:nvGrpSpPr>
          <p:cNvPr id="582" name="Google Shape;582;p19"/>
          <p:cNvGrpSpPr/>
          <p:nvPr/>
        </p:nvGrpSpPr>
        <p:grpSpPr>
          <a:xfrm>
            <a:off x="416128" y="447433"/>
            <a:ext cx="9051872" cy="276999"/>
            <a:chOff x="416128" y="447433"/>
            <a:chExt cx="9051872" cy="276999"/>
          </a:xfrm>
        </p:grpSpPr>
        <p:sp>
          <p:nvSpPr>
            <p:cNvPr id="583" name="Google Shape;583;p1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584" name="Google Shape;584;p1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585" name="Google Shape;585;p19"/>
          <p:cNvGrpSpPr/>
          <p:nvPr/>
        </p:nvGrpSpPr>
        <p:grpSpPr>
          <a:xfrm>
            <a:off x="558800" y="1915298"/>
            <a:ext cx="8785225" cy="215444"/>
            <a:chOff x="1027113" y="2045625"/>
            <a:chExt cx="8785225" cy="215444"/>
          </a:xfrm>
        </p:grpSpPr>
        <p:sp>
          <p:nvSpPr>
            <p:cNvPr id="586" name="Google Shape;586;p1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7" name="Google Shape;587;p1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chức năng ứng dụng thường dùng cho dịch vụ IoT</a:t>
              </a:r>
              <a:endParaRPr/>
            </a:p>
          </p:txBody>
        </p:sp>
      </p:grpSp>
      <p:sp>
        <p:nvSpPr>
          <p:cNvPr id="588" name="Google Shape;588;p1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oneM2M có chức năng như CSF</a:t>
            </a:r>
            <a:endParaRPr/>
          </a:p>
        </p:txBody>
      </p:sp>
      <p:grpSp>
        <p:nvGrpSpPr>
          <p:cNvPr id="589" name="Google Shape;589;p19"/>
          <p:cNvGrpSpPr/>
          <p:nvPr/>
        </p:nvGrpSpPr>
        <p:grpSpPr>
          <a:xfrm>
            <a:off x="1454444" y="3127672"/>
            <a:ext cx="7132556" cy="3241028"/>
            <a:chOff x="1560242" y="3068320"/>
            <a:chExt cx="7132556" cy="3317064"/>
          </a:xfrm>
        </p:grpSpPr>
        <p:sp>
          <p:nvSpPr>
            <p:cNvPr id="590" name="Google Shape;590;p19"/>
            <p:cNvSpPr txBox="1"/>
            <p:nvPr/>
          </p:nvSpPr>
          <p:spPr>
            <a:xfrm>
              <a:off x="1560242" y="3794760"/>
              <a:ext cx="836152"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rgbClr val="000000"/>
                  </a:solidFill>
                  <a:latin typeface="Arial"/>
                  <a:ea typeface="Arial"/>
                  <a:cs typeface="Arial"/>
                  <a:sym typeface="Arial"/>
                </a:rPr>
                <a:t>CSFs</a:t>
              </a:r>
              <a:endParaRPr sz="1400">
                <a:solidFill>
                  <a:srgbClr val="000000"/>
                </a:solidFill>
                <a:latin typeface="Arial"/>
                <a:ea typeface="Arial"/>
                <a:cs typeface="Arial"/>
                <a:sym typeface="Arial"/>
              </a:endParaRPr>
            </a:p>
          </p:txBody>
        </p:sp>
        <p:cxnSp>
          <p:nvCxnSpPr>
            <p:cNvPr id="591" name="Google Shape;591;p19"/>
            <p:cNvCxnSpPr>
              <a:stCxn id="590" idx="3"/>
              <a:endCxn id="592" idx="1"/>
            </p:cNvCxnSpPr>
            <p:nvPr/>
          </p:nvCxnSpPr>
          <p:spPr>
            <a:xfrm>
              <a:off x="2396394" y="3948649"/>
              <a:ext cx="771600" cy="210900"/>
            </a:xfrm>
            <a:prstGeom prst="straightConnector1">
              <a:avLst/>
            </a:prstGeom>
            <a:noFill/>
            <a:ln cap="flat" cmpd="sng" w="12700">
              <a:solidFill>
                <a:srgbClr val="193EB0"/>
              </a:solidFill>
              <a:prstDash val="solid"/>
              <a:miter lim="800000"/>
              <a:headEnd len="sm" w="sm" type="none"/>
              <a:tailEnd len="med" w="med" type="triangle"/>
            </a:ln>
          </p:spPr>
        </p:cxnSp>
        <p:cxnSp>
          <p:nvCxnSpPr>
            <p:cNvPr id="593" name="Google Shape;593;p19"/>
            <p:cNvCxnSpPr>
              <a:stCxn id="590" idx="3"/>
              <a:endCxn id="594" idx="1"/>
            </p:cNvCxnSpPr>
            <p:nvPr/>
          </p:nvCxnSpPr>
          <p:spPr>
            <a:xfrm>
              <a:off x="2396394" y="3948649"/>
              <a:ext cx="771600" cy="688200"/>
            </a:xfrm>
            <a:prstGeom prst="straightConnector1">
              <a:avLst/>
            </a:prstGeom>
            <a:noFill/>
            <a:ln cap="flat" cmpd="sng" w="12700">
              <a:solidFill>
                <a:srgbClr val="193EB0"/>
              </a:solidFill>
              <a:prstDash val="solid"/>
              <a:miter lim="800000"/>
              <a:headEnd len="sm" w="sm" type="none"/>
              <a:tailEnd len="med" w="med" type="triangle"/>
            </a:ln>
          </p:spPr>
        </p:cxnSp>
        <p:cxnSp>
          <p:nvCxnSpPr>
            <p:cNvPr id="595" name="Google Shape;595;p19"/>
            <p:cNvCxnSpPr>
              <a:stCxn id="590" idx="3"/>
              <a:endCxn id="596" idx="1"/>
            </p:cNvCxnSpPr>
            <p:nvPr/>
          </p:nvCxnSpPr>
          <p:spPr>
            <a:xfrm>
              <a:off x="2396394" y="3948649"/>
              <a:ext cx="766500" cy="1143000"/>
            </a:xfrm>
            <a:prstGeom prst="straightConnector1">
              <a:avLst/>
            </a:prstGeom>
            <a:noFill/>
            <a:ln cap="flat" cmpd="sng" w="12700">
              <a:solidFill>
                <a:srgbClr val="193EB0"/>
              </a:solidFill>
              <a:prstDash val="solid"/>
              <a:miter lim="800000"/>
              <a:headEnd len="sm" w="sm" type="none"/>
              <a:tailEnd len="med" w="med" type="triangle"/>
            </a:ln>
          </p:spPr>
        </p:cxnSp>
        <p:sp>
          <p:nvSpPr>
            <p:cNvPr id="597" name="Google Shape;597;p19"/>
            <p:cNvSpPr/>
            <p:nvPr/>
          </p:nvSpPr>
          <p:spPr>
            <a:xfrm>
              <a:off x="3720434" y="6117637"/>
              <a:ext cx="2994826" cy="2677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Chức năng dịch  chung</a:t>
              </a:r>
              <a:endParaRPr sz="1100">
                <a:solidFill>
                  <a:srgbClr val="3F3F3F"/>
                </a:solidFill>
                <a:latin typeface="Arial"/>
                <a:ea typeface="Arial"/>
                <a:cs typeface="Arial"/>
                <a:sym typeface="Arial"/>
              </a:endParaRPr>
            </a:p>
          </p:txBody>
        </p:sp>
        <p:sp>
          <p:nvSpPr>
            <p:cNvPr id="598" name="Google Shape;598;p19"/>
            <p:cNvSpPr/>
            <p:nvPr/>
          </p:nvSpPr>
          <p:spPr>
            <a:xfrm>
              <a:off x="4633345" y="3068320"/>
              <a:ext cx="1122301" cy="4064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Thực thể ứng dụng (AE)</a:t>
              </a:r>
              <a:endParaRPr/>
            </a:p>
          </p:txBody>
        </p:sp>
        <p:sp>
          <p:nvSpPr>
            <p:cNvPr id="592" name="Google Shape;592;p19"/>
            <p:cNvSpPr/>
            <p:nvPr/>
          </p:nvSpPr>
          <p:spPr>
            <a:xfrm>
              <a:off x="3167945" y="3957802"/>
              <a:ext cx="999704" cy="403262"/>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ứng dụng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và tầng dịch vụ</a:t>
              </a:r>
              <a:endParaRPr sz="1000">
                <a:solidFill>
                  <a:srgbClr val="3F3F3F"/>
                </a:solidFill>
                <a:latin typeface="Arial"/>
                <a:ea typeface="Arial"/>
                <a:cs typeface="Arial"/>
                <a:sym typeface="Arial"/>
              </a:endParaRPr>
            </a:p>
          </p:txBody>
        </p:sp>
        <p:sp>
          <p:nvSpPr>
            <p:cNvPr id="599" name="Google Shape;599;p19"/>
            <p:cNvSpPr txBox="1"/>
            <p:nvPr/>
          </p:nvSpPr>
          <p:spPr>
            <a:xfrm>
              <a:off x="5295115" y="3473683"/>
              <a:ext cx="1482212" cy="20828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tham chiếu Mca</a:t>
              </a:r>
              <a:endParaRPr sz="1100">
                <a:solidFill>
                  <a:schemeClr val="dk1"/>
                </a:solidFill>
                <a:latin typeface="Arial"/>
                <a:ea typeface="Arial"/>
                <a:cs typeface="Arial"/>
                <a:sym typeface="Arial"/>
              </a:endParaRPr>
            </a:p>
          </p:txBody>
        </p:sp>
        <p:sp>
          <p:nvSpPr>
            <p:cNvPr id="600" name="Google Shape;600;p19"/>
            <p:cNvSpPr txBox="1"/>
            <p:nvPr/>
          </p:nvSpPr>
          <p:spPr>
            <a:xfrm>
              <a:off x="3181136" y="3745682"/>
              <a:ext cx="1842984" cy="145598"/>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Thực thể dịch vụ chung (CSE)</a:t>
              </a:r>
              <a:endParaRPr/>
            </a:p>
          </p:txBody>
        </p:sp>
        <p:sp>
          <p:nvSpPr>
            <p:cNvPr id="594" name="Google Shape;594;p19"/>
            <p:cNvSpPr/>
            <p:nvPr/>
          </p:nvSpPr>
          <p:spPr>
            <a:xfrm>
              <a:off x="3167945" y="4458097"/>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Tìm kiếm</a:t>
              </a:r>
              <a:endParaRPr sz="1000">
                <a:solidFill>
                  <a:srgbClr val="3F3F3F"/>
                </a:solidFill>
                <a:latin typeface="Arial"/>
                <a:ea typeface="Arial"/>
                <a:cs typeface="Arial"/>
                <a:sym typeface="Arial"/>
              </a:endParaRPr>
            </a:p>
          </p:txBody>
        </p:sp>
        <p:sp>
          <p:nvSpPr>
            <p:cNvPr id="596" name="Google Shape;596;p19"/>
            <p:cNvSpPr/>
            <p:nvPr/>
          </p:nvSpPr>
          <p:spPr>
            <a:xfrm>
              <a:off x="3162865" y="4912873"/>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Đăng ký</a:t>
              </a:r>
              <a:endParaRPr sz="1000">
                <a:solidFill>
                  <a:srgbClr val="3F3F3F"/>
                </a:solidFill>
                <a:latin typeface="Arial"/>
                <a:ea typeface="Arial"/>
                <a:cs typeface="Arial"/>
                <a:sym typeface="Arial"/>
              </a:endParaRPr>
            </a:p>
          </p:txBody>
        </p:sp>
        <p:sp>
          <p:nvSpPr>
            <p:cNvPr id="601" name="Google Shape;601;p19"/>
            <p:cNvSpPr/>
            <p:nvPr/>
          </p:nvSpPr>
          <p:spPr>
            <a:xfrm>
              <a:off x="4193041" y="3955891"/>
              <a:ext cx="999704" cy="403262"/>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liên lạc/</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Gửi thông báo</a:t>
              </a:r>
              <a:endParaRPr sz="1000">
                <a:solidFill>
                  <a:srgbClr val="3F3F3F"/>
                </a:solidFill>
                <a:latin typeface="Arial"/>
                <a:ea typeface="Arial"/>
                <a:cs typeface="Arial"/>
                <a:sym typeface="Arial"/>
              </a:endParaRPr>
            </a:p>
          </p:txBody>
        </p:sp>
        <p:sp>
          <p:nvSpPr>
            <p:cNvPr id="602" name="Google Shape;602;p19"/>
            <p:cNvSpPr/>
            <p:nvPr/>
          </p:nvSpPr>
          <p:spPr>
            <a:xfrm>
              <a:off x="5227270" y="3955891"/>
              <a:ext cx="999704" cy="403262"/>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dữ liệu và </a:t>
              </a:r>
              <a:endParaRPr sz="1000">
                <a:solidFill>
                  <a:srgbClr val="3F3F3F"/>
                </a:solidFill>
                <a:latin typeface="Arial"/>
                <a:ea typeface="Arial"/>
                <a:cs typeface="Arial"/>
                <a:sym typeface="Arial"/>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Kho lưu trữ</a:t>
              </a:r>
              <a:endParaRPr/>
            </a:p>
          </p:txBody>
        </p:sp>
        <p:sp>
          <p:nvSpPr>
            <p:cNvPr id="603" name="Google Shape;603;p19"/>
            <p:cNvSpPr/>
            <p:nvPr/>
          </p:nvSpPr>
          <p:spPr>
            <a:xfrm>
              <a:off x="6261499" y="3948647"/>
              <a:ext cx="999704" cy="408451"/>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thiết bị</a:t>
              </a:r>
              <a:endParaRPr/>
            </a:p>
          </p:txBody>
        </p:sp>
        <p:sp>
          <p:nvSpPr>
            <p:cNvPr id="604" name="Google Shape;604;p19"/>
            <p:cNvSpPr/>
            <p:nvPr/>
          </p:nvSpPr>
          <p:spPr>
            <a:xfrm>
              <a:off x="4193041" y="4458097"/>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Quản lý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theo nhóm</a:t>
              </a:r>
              <a:endParaRPr sz="1000">
                <a:solidFill>
                  <a:srgbClr val="3F3F3F"/>
                </a:solidFill>
                <a:latin typeface="Arial"/>
                <a:ea typeface="Arial"/>
                <a:cs typeface="Arial"/>
                <a:sym typeface="Arial"/>
              </a:endParaRPr>
            </a:p>
          </p:txBody>
        </p:sp>
        <p:sp>
          <p:nvSpPr>
            <p:cNvPr id="605" name="Google Shape;605;p19"/>
            <p:cNvSpPr/>
            <p:nvPr/>
          </p:nvSpPr>
          <p:spPr>
            <a:xfrm>
              <a:off x="4193041" y="4912872"/>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Bảo mật</a:t>
              </a:r>
              <a:endParaRPr sz="1000">
                <a:solidFill>
                  <a:srgbClr val="3F3F3F"/>
                </a:solidFill>
                <a:latin typeface="Arial"/>
                <a:ea typeface="Arial"/>
                <a:cs typeface="Arial"/>
                <a:sym typeface="Arial"/>
              </a:endParaRPr>
            </a:p>
          </p:txBody>
        </p:sp>
        <p:sp>
          <p:nvSpPr>
            <p:cNvPr id="606" name="Google Shape;606;p19"/>
            <p:cNvSpPr/>
            <p:nvPr/>
          </p:nvSpPr>
          <p:spPr>
            <a:xfrm>
              <a:off x="5227270" y="4458096"/>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Vị trí</a:t>
              </a:r>
              <a:endParaRPr sz="1000">
                <a:solidFill>
                  <a:srgbClr val="3F3F3F"/>
                </a:solidFill>
                <a:latin typeface="Arial"/>
                <a:ea typeface="Arial"/>
                <a:cs typeface="Arial"/>
                <a:sym typeface="Arial"/>
              </a:endParaRPr>
            </a:p>
          </p:txBody>
        </p:sp>
        <p:sp>
          <p:nvSpPr>
            <p:cNvPr id="607" name="Google Shape;607;p19"/>
            <p:cNvSpPr/>
            <p:nvPr/>
          </p:nvSpPr>
          <p:spPr>
            <a:xfrm>
              <a:off x="5223217" y="4914189"/>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Tính phí dịch vụ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và thanh toán</a:t>
              </a:r>
              <a:endParaRPr sz="1000">
                <a:solidFill>
                  <a:srgbClr val="3F3F3F"/>
                </a:solidFill>
                <a:latin typeface="Arial"/>
                <a:ea typeface="Arial"/>
                <a:cs typeface="Arial"/>
                <a:sym typeface="Arial"/>
              </a:endParaRPr>
            </a:p>
          </p:txBody>
        </p:sp>
        <p:sp>
          <p:nvSpPr>
            <p:cNvPr id="608" name="Google Shape;608;p19"/>
            <p:cNvSpPr/>
            <p:nvPr/>
          </p:nvSpPr>
          <p:spPr>
            <a:xfrm>
              <a:off x="6261499" y="4458095"/>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Truy cập dịch vụ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mạng/Thực hiện +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kích hoạt dịch vụ</a:t>
              </a:r>
              <a:endParaRPr sz="1000">
                <a:solidFill>
                  <a:srgbClr val="3F3F3F"/>
                </a:solidFill>
                <a:latin typeface="Arial"/>
                <a:ea typeface="Arial"/>
                <a:cs typeface="Arial"/>
                <a:sym typeface="Arial"/>
              </a:endParaRPr>
            </a:p>
          </p:txBody>
        </p:sp>
        <p:sp>
          <p:nvSpPr>
            <p:cNvPr id="609" name="Google Shape;609;p19"/>
            <p:cNvSpPr/>
            <p:nvPr/>
          </p:nvSpPr>
          <p:spPr>
            <a:xfrm>
              <a:off x="6261499" y="4912871"/>
              <a:ext cx="999704" cy="357743"/>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Đăng ký và </a:t>
              </a:r>
              <a:endParaRPr/>
            </a:p>
            <a:p>
              <a:pPr indent="0" lvl="0" marL="0" marR="0" rtl="0" algn="ctr">
                <a:lnSpc>
                  <a:spcPct val="90000"/>
                </a:lnSpc>
                <a:spcBef>
                  <a:spcPts val="0"/>
                </a:spcBef>
                <a:spcAft>
                  <a:spcPts val="0"/>
                </a:spcAft>
                <a:buNone/>
              </a:pPr>
              <a:r>
                <a:rPr lang="en-US" sz="1000">
                  <a:solidFill>
                    <a:srgbClr val="3F3F3F"/>
                  </a:solidFill>
                  <a:latin typeface="Arial"/>
                  <a:ea typeface="Arial"/>
                  <a:cs typeface="Arial"/>
                  <a:sym typeface="Arial"/>
                </a:rPr>
                <a:t>thông báo</a:t>
              </a:r>
              <a:endParaRPr sz="1000">
                <a:solidFill>
                  <a:srgbClr val="3F3F3F"/>
                </a:solidFill>
                <a:latin typeface="Arial"/>
                <a:ea typeface="Arial"/>
                <a:cs typeface="Arial"/>
                <a:sym typeface="Arial"/>
              </a:endParaRPr>
            </a:p>
          </p:txBody>
        </p:sp>
        <p:sp>
          <p:nvSpPr>
            <p:cNvPr id="610" name="Google Shape;610;p19"/>
            <p:cNvSpPr txBox="1"/>
            <p:nvPr/>
          </p:nvSpPr>
          <p:spPr>
            <a:xfrm>
              <a:off x="7397397" y="4893309"/>
              <a:ext cx="1295401" cy="220497"/>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tham chiếu Mcc</a:t>
              </a:r>
              <a:endParaRPr sz="1100">
                <a:solidFill>
                  <a:schemeClr val="dk1"/>
                </a:solidFill>
                <a:latin typeface="Arial"/>
                <a:ea typeface="Arial"/>
                <a:cs typeface="Arial"/>
                <a:sym typeface="Arial"/>
              </a:endParaRPr>
            </a:p>
          </p:txBody>
        </p:sp>
        <p:sp>
          <p:nvSpPr>
            <p:cNvPr id="611" name="Google Shape;611;p19"/>
            <p:cNvSpPr txBox="1"/>
            <p:nvPr/>
          </p:nvSpPr>
          <p:spPr>
            <a:xfrm>
              <a:off x="5303519" y="5503349"/>
              <a:ext cx="1295401" cy="132080"/>
            </a:xfrm>
            <a:prstGeom prst="rect">
              <a:avLst/>
            </a:prstGeom>
            <a:solidFill>
              <a:schemeClr val="lt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Điểm tham chiếu Mcn</a:t>
              </a:r>
              <a:endParaRPr sz="1100">
                <a:solidFill>
                  <a:schemeClr val="dk1"/>
                </a:solidFill>
                <a:latin typeface="Arial"/>
                <a:ea typeface="Arial"/>
                <a:cs typeface="Arial"/>
                <a:sym typeface="Arial"/>
              </a:endParaRPr>
            </a:p>
          </p:txBody>
        </p:sp>
        <p:sp>
          <p:nvSpPr>
            <p:cNvPr id="612" name="Google Shape;612;p19"/>
            <p:cNvSpPr/>
            <p:nvPr/>
          </p:nvSpPr>
          <p:spPr>
            <a:xfrm>
              <a:off x="4244340" y="5706695"/>
              <a:ext cx="1869058" cy="4064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Thực thể vụdịch vụ </a:t>
              </a:r>
              <a:endParaRPr/>
            </a:p>
            <a:p>
              <a:pPr indent="0" lvl="0" marL="0" marR="0" rtl="0" algn="ctr">
                <a:spcBef>
                  <a:spcPts val="0"/>
                </a:spcBef>
                <a:spcAft>
                  <a:spcPts val="0"/>
                </a:spcAft>
                <a:buNone/>
              </a:pPr>
              <a:r>
                <a:rPr lang="en-US" sz="1200">
                  <a:solidFill>
                    <a:srgbClr val="3F3F3F"/>
                  </a:solidFill>
                  <a:latin typeface="Arial"/>
                  <a:ea typeface="Arial"/>
                  <a:cs typeface="Arial"/>
                  <a:sym typeface="Arial"/>
                </a:rPr>
                <a:t>mạng cơ sở (NSE)</a:t>
              </a:r>
              <a:endParaRPr/>
            </a:p>
          </p:txBody>
        </p:sp>
        <p:sp>
          <p:nvSpPr>
            <p:cNvPr id="613" name="Google Shape;613;p19"/>
            <p:cNvSpPr/>
            <p:nvPr/>
          </p:nvSpPr>
          <p:spPr>
            <a:xfrm>
              <a:off x="3048000" y="3683000"/>
              <a:ext cx="4288941" cy="1696720"/>
            </a:xfrm>
            <a:prstGeom prst="roundRect">
              <a:avLst>
                <a:gd fmla="val 4435"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614" name="Google Shape;614;p19"/>
            <p:cNvCxnSpPr>
              <a:stCxn id="598" idx="2"/>
              <a:endCxn id="613" idx="0"/>
            </p:cNvCxnSpPr>
            <p:nvPr/>
          </p:nvCxnSpPr>
          <p:spPr>
            <a:xfrm flipH="1">
              <a:off x="5192396" y="3474720"/>
              <a:ext cx="2100" cy="208200"/>
            </a:xfrm>
            <a:prstGeom prst="straightConnector1">
              <a:avLst/>
            </a:prstGeom>
            <a:noFill/>
            <a:ln cap="flat" cmpd="sng" w="12700">
              <a:solidFill>
                <a:schemeClr val="dk1"/>
              </a:solidFill>
              <a:prstDash val="solid"/>
              <a:miter lim="800000"/>
              <a:headEnd len="sm" w="sm" type="none"/>
              <a:tailEnd len="sm" w="sm" type="none"/>
            </a:ln>
          </p:spPr>
        </p:cxnSp>
        <p:cxnSp>
          <p:nvCxnSpPr>
            <p:cNvPr id="615" name="Google Shape;615;p19"/>
            <p:cNvCxnSpPr/>
            <p:nvPr/>
          </p:nvCxnSpPr>
          <p:spPr>
            <a:xfrm>
              <a:off x="5085966" y="3598537"/>
              <a:ext cx="217553" cy="0"/>
            </a:xfrm>
            <a:prstGeom prst="straightConnector1">
              <a:avLst/>
            </a:prstGeom>
            <a:noFill/>
            <a:ln cap="flat" cmpd="sng" w="12700">
              <a:solidFill>
                <a:schemeClr val="dk1"/>
              </a:solidFill>
              <a:prstDash val="solid"/>
              <a:miter lim="800000"/>
              <a:headEnd len="sm" w="sm" type="none"/>
              <a:tailEnd len="sm" w="sm" type="none"/>
            </a:ln>
          </p:spPr>
        </p:cxnSp>
        <p:cxnSp>
          <p:nvCxnSpPr>
            <p:cNvPr id="616" name="Google Shape;616;p19"/>
            <p:cNvCxnSpPr/>
            <p:nvPr/>
          </p:nvCxnSpPr>
          <p:spPr>
            <a:xfrm>
              <a:off x="5135880" y="5556046"/>
              <a:ext cx="140792" cy="0"/>
            </a:xfrm>
            <a:prstGeom prst="straightConnector1">
              <a:avLst/>
            </a:prstGeom>
            <a:noFill/>
            <a:ln cap="flat" cmpd="sng" w="12700">
              <a:solidFill>
                <a:schemeClr val="dk1"/>
              </a:solidFill>
              <a:prstDash val="solid"/>
              <a:miter lim="800000"/>
              <a:headEnd len="sm" w="sm" type="none"/>
              <a:tailEnd len="sm" w="sm" type="none"/>
            </a:ln>
          </p:spPr>
        </p:cxnSp>
        <p:cxnSp>
          <p:nvCxnSpPr>
            <p:cNvPr id="617" name="Google Shape;617;p19"/>
            <p:cNvCxnSpPr>
              <a:stCxn id="613" idx="2"/>
              <a:endCxn id="612" idx="0"/>
            </p:cNvCxnSpPr>
            <p:nvPr/>
          </p:nvCxnSpPr>
          <p:spPr>
            <a:xfrm flipH="1">
              <a:off x="5178971" y="5379720"/>
              <a:ext cx="13500" cy="327000"/>
            </a:xfrm>
            <a:prstGeom prst="straightConnector1">
              <a:avLst/>
            </a:prstGeom>
            <a:noFill/>
            <a:ln cap="flat" cmpd="sng" w="12700">
              <a:solidFill>
                <a:schemeClr val="dk1"/>
              </a:solidFill>
              <a:prstDash val="solid"/>
              <a:miter lim="800000"/>
              <a:headEnd len="sm" w="sm" type="none"/>
              <a:tailEnd len="sm" w="sm" type="none"/>
            </a:ln>
          </p:spPr>
        </p:cxnSp>
        <p:cxnSp>
          <p:nvCxnSpPr>
            <p:cNvPr id="618" name="Google Shape;618;p19"/>
            <p:cNvCxnSpPr/>
            <p:nvPr/>
          </p:nvCxnSpPr>
          <p:spPr>
            <a:xfrm>
              <a:off x="7325848" y="4741221"/>
              <a:ext cx="405912" cy="0"/>
            </a:xfrm>
            <a:prstGeom prst="straightConnector1">
              <a:avLst/>
            </a:prstGeom>
            <a:noFill/>
            <a:ln cap="flat" cmpd="sng" w="12700">
              <a:solidFill>
                <a:schemeClr val="dk1"/>
              </a:solidFill>
              <a:prstDash val="solid"/>
              <a:miter lim="800000"/>
              <a:headEnd len="sm" w="sm" type="none"/>
              <a:tailEnd len="sm" w="sm" type="none"/>
            </a:ln>
          </p:spPr>
        </p:cxnSp>
        <p:cxnSp>
          <p:nvCxnSpPr>
            <p:cNvPr id="619" name="Google Shape;619;p19"/>
            <p:cNvCxnSpPr/>
            <p:nvPr/>
          </p:nvCxnSpPr>
          <p:spPr>
            <a:xfrm>
              <a:off x="7477760" y="4688840"/>
              <a:ext cx="0" cy="167640"/>
            </a:xfrm>
            <a:prstGeom prst="straightConnector1">
              <a:avLst/>
            </a:prstGeom>
            <a:noFill/>
            <a:ln cap="flat" cmpd="sng" w="12700">
              <a:solidFill>
                <a:schemeClr val="dk1"/>
              </a:solidFill>
              <a:prstDash val="solid"/>
              <a:miter lim="800000"/>
              <a:headEnd len="sm" w="sm" type="none"/>
              <a:tailEnd len="sm" w="sm" type="none"/>
            </a:ln>
          </p:spPr>
        </p:cxnSp>
      </p:grpSp>
      <p:sp>
        <p:nvSpPr>
          <p:cNvPr id="620" name="Google Shape;620;p19"/>
          <p:cNvSpPr txBox="1"/>
          <p:nvPr/>
        </p:nvSpPr>
        <p:spPr>
          <a:xfrm>
            <a:off x="2476099" y="3246740"/>
            <a:ext cx="49521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Malgun Gothic"/>
                <a:ea typeface="Malgun Gothic"/>
                <a:cs typeface="Malgun Gothic"/>
                <a:sym typeface="Malgun Gothic"/>
              </a:rPr>
              <a:t>Điểm tham chiếu Mcn</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cxnSp>
        <p:nvCxnSpPr>
          <p:cNvPr id="153" name="Google Shape;153;p2"/>
          <p:cNvCxnSpPr/>
          <p:nvPr/>
        </p:nvCxnSpPr>
        <p:spPr>
          <a:xfrm flipH="1">
            <a:off x="9106974" y="2947524"/>
            <a:ext cx="10510" cy="2877755"/>
          </a:xfrm>
          <a:prstGeom prst="straightConnector1">
            <a:avLst/>
          </a:prstGeom>
          <a:noFill/>
          <a:ln cap="flat" cmpd="sng" w="38100">
            <a:solidFill>
              <a:schemeClr val="lt1"/>
            </a:solidFill>
            <a:prstDash val="solid"/>
            <a:miter lim="800000"/>
            <a:headEnd len="sm" w="sm" type="none"/>
            <a:tailEnd len="sm" w="sm" type="none"/>
          </a:ln>
        </p:spPr>
      </p:cxnSp>
      <p:grpSp>
        <p:nvGrpSpPr>
          <p:cNvPr id="154" name="Google Shape;154;p2"/>
          <p:cNvGrpSpPr/>
          <p:nvPr/>
        </p:nvGrpSpPr>
        <p:grpSpPr>
          <a:xfrm>
            <a:off x="501476" y="2482498"/>
            <a:ext cx="8721422" cy="2402017"/>
            <a:chOff x="720000" y="2095275"/>
            <a:chExt cx="8721422" cy="1660545"/>
          </a:xfrm>
        </p:grpSpPr>
        <p:sp>
          <p:nvSpPr>
            <p:cNvPr id="155" name="Google Shape;155;p2"/>
            <p:cNvSpPr/>
            <p:nvPr/>
          </p:nvSpPr>
          <p:spPr>
            <a:xfrm>
              <a:off x="989999" y="2524714"/>
              <a:ext cx="8451423" cy="123110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000" u="none" cap="none" strike="noStrike">
                  <a:solidFill>
                    <a:schemeClr val="dk1"/>
                  </a:solidFill>
                  <a:latin typeface="Arial"/>
                  <a:ea typeface="Arial"/>
                  <a:cs typeface="Arial"/>
                  <a:sym typeface="Arial"/>
                </a:rPr>
                <a:t>Nền tảng IoT và</a:t>
              </a:r>
              <a:endParaRPr b="0" i="0" sz="4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4000" u="none" cap="none" strike="noStrike">
                  <a:solidFill>
                    <a:schemeClr val="dk1"/>
                  </a:solidFill>
                  <a:latin typeface="Arial"/>
                  <a:ea typeface="Arial"/>
                  <a:cs typeface="Arial"/>
                  <a:sym typeface="Arial"/>
                </a:rPr>
                <a:t>Trực quan hóa dữ liệu</a:t>
              </a:r>
              <a:endParaRPr b="0" i="0" sz="4000" u="none" cap="none" strike="noStrike">
                <a:solidFill>
                  <a:schemeClr val="dk1"/>
                </a:solidFill>
                <a:latin typeface="Arial"/>
                <a:ea typeface="Arial"/>
                <a:cs typeface="Arial"/>
                <a:sym typeface="Arial"/>
              </a:endParaRPr>
            </a:p>
          </p:txBody>
        </p:sp>
        <p:sp>
          <p:nvSpPr>
            <p:cNvPr id="156" name="Google Shape;156;p2"/>
            <p:cNvSpPr/>
            <p:nvPr/>
          </p:nvSpPr>
          <p:spPr>
            <a:xfrm>
              <a:off x="990000" y="3483598"/>
              <a:ext cx="3710016" cy="21277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000" u="none" cap="none" strike="noStrike">
                  <a:solidFill>
                    <a:srgbClr val="1428A0"/>
                  </a:solidFill>
                  <a:latin typeface="Arial"/>
                  <a:ea typeface="Arial"/>
                  <a:cs typeface="Arial"/>
                  <a:sym typeface="Arial"/>
                </a:rPr>
                <a:t>Vạn vật kết nối – IoT</a:t>
              </a:r>
              <a:endParaRPr b="1" i="0" sz="2100" u="none" cap="none" strike="noStrike">
                <a:solidFill>
                  <a:srgbClr val="1428A0"/>
                </a:solidFill>
                <a:latin typeface="Arial"/>
                <a:ea typeface="Arial"/>
                <a:cs typeface="Arial"/>
                <a:sym typeface="Arial"/>
              </a:endParaRPr>
            </a:p>
          </p:txBody>
        </p:sp>
        <p:sp>
          <p:nvSpPr>
            <p:cNvPr id="157" name="Google Shape;157;p2"/>
            <p:cNvSpPr/>
            <p:nvPr/>
          </p:nvSpPr>
          <p:spPr>
            <a:xfrm>
              <a:off x="989999" y="2192492"/>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2000" u="none" cap="none" strike="noStrike">
                  <a:solidFill>
                    <a:srgbClr val="7F7F7F"/>
                  </a:solidFill>
                  <a:latin typeface="Arial"/>
                  <a:ea typeface="Arial"/>
                  <a:cs typeface="Arial"/>
                  <a:sym typeface="Arial"/>
                </a:rPr>
                <a:t>Chương 8. </a:t>
              </a:r>
              <a:endParaRPr b="0" i="0" sz="5400" u="none" cap="none" strike="noStrike">
                <a:solidFill>
                  <a:srgbClr val="7F7F7F"/>
                </a:solidFill>
                <a:latin typeface="Arial"/>
                <a:ea typeface="Arial"/>
                <a:cs typeface="Arial"/>
                <a:sym typeface="Arial"/>
              </a:endParaRPr>
            </a:p>
          </p:txBody>
        </p:sp>
        <p:sp>
          <p:nvSpPr>
            <p:cNvPr id="158" name="Google Shape;158;p2"/>
            <p:cNvSpPr/>
            <p:nvPr/>
          </p:nvSpPr>
          <p:spPr>
            <a:xfrm>
              <a:off x="720000" y="2095275"/>
              <a:ext cx="60008" cy="118618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 name="Google Shape;159;p2"/>
            <p:cNvSpPr/>
            <p:nvPr/>
          </p:nvSpPr>
          <p:spPr>
            <a:xfrm>
              <a:off x="720000" y="342840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id="626" name="Google Shape;626;p20"/>
          <p:cNvGrpSpPr/>
          <p:nvPr/>
        </p:nvGrpSpPr>
        <p:grpSpPr>
          <a:xfrm>
            <a:off x="416128" y="447433"/>
            <a:ext cx="9051872" cy="276999"/>
            <a:chOff x="416128" y="447433"/>
            <a:chExt cx="9051872" cy="276999"/>
          </a:xfrm>
        </p:grpSpPr>
        <p:sp>
          <p:nvSpPr>
            <p:cNvPr id="627" name="Google Shape;627;p2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628" name="Google Shape;628;p2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629" name="Google Shape;629;p20"/>
          <p:cNvSpPr/>
          <p:nvPr/>
        </p:nvSpPr>
        <p:spPr>
          <a:xfrm>
            <a:off x="705828" y="21442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Quy trình bắt buộc/ban đầu trước khi sử dụng nền tảng</a:t>
            </a:r>
            <a:endParaRPr/>
          </a:p>
        </p:txBody>
      </p:sp>
      <p:grpSp>
        <p:nvGrpSpPr>
          <p:cNvPr id="630" name="Google Shape;630;p20"/>
          <p:cNvGrpSpPr/>
          <p:nvPr/>
        </p:nvGrpSpPr>
        <p:grpSpPr>
          <a:xfrm>
            <a:off x="553428" y="2556981"/>
            <a:ext cx="8785225" cy="601753"/>
            <a:chOff x="553428" y="2530563"/>
            <a:chExt cx="8785225" cy="601753"/>
          </a:xfrm>
        </p:grpSpPr>
        <p:grpSp>
          <p:nvGrpSpPr>
            <p:cNvPr id="631" name="Google Shape;631;p20"/>
            <p:cNvGrpSpPr/>
            <p:nvPr/>
          </p:nvGrpSpPr>
          <p:grpSpPr>
            <a:xfrm>
              <a:off x="553428" y="2530563"/>
              <a:ext cx="8423787" cy="215444"/>
              <a:chOff x="1027113" y="2045625"/>
              <a:chExt cx="8423787" cy="215444"/>
            </a:xfrm>
          </p:grpSpPr>
          <p:sp>
            <p:nvSpPr>
              <p:cNvPr id="632" name="Google Shape;632;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3" name="Google Shape;633;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dữ liệu và kho lưu trữ</a:t>
                </a:r>
                <a:endParaRPr/>
              </a:p>
            </p:txBody>
          </p:sp>
        </p:grpSp>
        <p:sp>
          <p:nvSpPr>
            <p:cNvPr id="634" name="Google Shape;634;p20"/>
            <p:cNvSpPr/>
            <p:nvPr/>
          </p:nvSpPr>
          <p:spPr>
            <a:xfrm>
              <a:off x="705828" y="278685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trữ và chia sẻ dữ liệu</a:t>
              </a:r>
              <a:endParaRPr/>
            </a:p>
          </p:txBody>
        </p:sp>
      </p:grpSp>
      <p:grpSp>
        <p:nvGrpSpPr>
          <p:cNvPr id="635" name="Google Shape;635;p20"/>
          <p:cNvGrpSpPr/>
          <p:nvPr/>
        </p:nvGrpSpPr>
        <p:grpSpPr>
          <a:xfrm>
            <a:off x="553428" y="3255405"/>
            <a:ext cx="8785225" cy="573687"/>
            <a:chOff x="553428" y="3332477"/>
            <a:chExt cx="8785225" cy="573687"/>
          </a:xfrm>
        </p:grpSpPr>
        <p:grpSp>
          <p:nvGrpSpPr>
            <p:cNvPr id="636" name="Google Shape;636;p20"/>
            <p:cNvGrpSpPr/>
            <p:nvPr/>
          </p:nvGrpSpPr>
          <p:grpSpPr>
            <a:xfrm>
              <a:off x="553428" y="3332477"/>
              <a:ext cx="8423787" cy="215444"/>
              <a:chOff x="1027113" y="2045625"/>
              <a:chExt cx="8423787" cy="215444"/>
            </a:xfrm>
          </p:grpSpPr>
          <p:sp>
            <p:nvSpPr>
              <p:cNvPr id="637" name="Google Shape;637;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8" name="Google Shape;638;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thiết bị (DM)</a:t>
                </a:r>
                <a:endParaRPr/>
              </a:p>
            </p:txBody>
          </p:sp>
        </p:grpSp>
        <p:sp>
          <p:nvSpPr>
            <p:cNvPr id="639" name="Google Shape;639;p20"/>
            <p:cNvSpPr/>
            <p:nvPr/>
          </p:nvSpPr>
          <p:spPr>
            <a:xfrm>
              <a:off x="705828" y="356070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thiết bị bằng các giao thức quản lý thiết bị hiện có (ví dụ: OMA DM)</a:t>
              </a:r>
              <a:endParaRPr/>
            </a:p>
          </p:txBody>
        </p:sp>
      </p:grpSp>
      <p:grpSp>
        <p:nvGrpSpPr>
          <p:cNvPr id="640" name="Google Shape;640;p20"/>
          <p:cNvGrpSpPr/>
          <p:nvPr/>
        </p:nvGrpSpPr>
        <p:grpSpPr>
          <a:xfrm>
            <a:off x="553428" y="3913463"/>
            <a:ext cx="8785225" cy="597580"/>
            <a:chOff x="553428" y="4134391"/>
            <a:chExt cx="8785225" cy="597580"/>
          </a:xfrm>
        </p:grpSpPr>
        <p:grpSp>
          <p:nvGrpSpPr>
            <p:cNvPr id="641" name="Google Shape;641;p20"/>
            <p:cNvGrpSpPr/>
            <p:nvPr/>
          </p:nvGrpSpPr>
          <p:grpSpPr>
            <a:xfrm>
              <a:off x="553428" y="4134391"/>
              <a:ext cx="8423787" cy="215444"/>
              <a:chOff x="1027113" y="2045625"/>
              <a:chExt cx="8423787" cy="215444"/>
            </a:xfrm>
          </p:grpSpPr>
          <p:sp>
            <p:nvSpPr>
              <p:cNvPr id="642" name="Google Shape;642;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3" name="Google Shape;643;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ứng dụng và tầng dịch vụ</a:t>
                </a:r>
                <a:endParaRPr sz="1400">
                  <a:solidFill>
                    <a:srgbClr val="262626"/>
                  </a:solidFill>
                  <a:latin typeface="Arial"/>
                  <a:ea typeface="Arial"/>
                  <a:cs typeface="Arial"/>
                  <a:sym typeface="Arial"/>
                </a:endParaRPr>
              </a:p>
            </p:txBody>
          </p:sp>
        </p:grpSp>
        <p:sp>
          <p:nvSpPr>
            <p:cNvPr id="644" name="Google Shape;644;p20"/>
            <p:cNvSpPr/>
            <p:nvPr/>
          </p:nvSpPr>
          <p:spPr>
            <a:xfrm>
              <a:off x="705828" y="43865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và định cấu hình phần mềm</a:t>
              </a:r>
              <a:endParaRPr sz="1300">
                <a:solidFill>
                  <a:srgbClr val="262626"/>
                </a:solidFill>
                <a:latin typeface="Arial"/>
                <a:ea typeface="Arial"/>
                <a:cs typeface="Arial"/>
                <a:sym typeface="Arial"/>
              </a:endParaRPr>
            </a:p>
          </p:txBody>
        </p:sp>
      </p:grpSp>
      <p:grpSp>
        <p:nvGrpSpPr>
          <p:cNvPr id="645" name="Google Shape;645;p20"/>
          <p:cNvGrpSpPr/>
          <p:nvPr/>
        </p:nvGrpSpPr>
        <p:grpSpPr>
          <a:xfrm>
            <a:off x="553428" y="4607304"/>
            <a:ext cx="8785225" cy="592509"/>
            <a:chOff x="553428" y="4936306"/>
            <a:chExt cx="8785225" cy="592509"/>
          </a:xfrm>
        </p:grpSpPr>
        <p:grpSp>
          <p:nvGrpSpPr>
            <p:cNvPr id="646" name="Google Shape;646;p20"/>
            <p:cNvGrpSpPr/>
            <p:nvPr/>
          </p:nvGrpSpPr>
          <p:grpSpPr>
            <a:xfrm>
              <a:off x="553428" y="4936306"/>
              <a:ext cx="8423787" cy="215444"/>
              <a:chOff x="1027113" y="2045625"/>
              <a:chExt cx="8423787" cy="215444"/>
            </a:xfrm>
          </p:grpSpPr>
          <p:sp>
            <p:nvSpPr>
              <p:cNvPr id="647" name="Google Shape;647;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8" name="Google Shape;648;p20"/>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liên lạc và gửi thông báo</a:t>
                </a:r>
                <a:endParaRPr sz="1400">
                  <a:solidFill>
                    <a:srgbClr val="262626"/>
                  </a:solidFill>
                  <a:latin typeface="Arial"/>
                  <a:ea typeface="Arial"/>
                  <a:cs typeface="Arial"/>
                  <a:sym typeface="Arial"/>
                </a:endParaRPr>
              </a:p>
            </p:txBody>
          </p:sp>
        </p:grpSp>
        <p:sp>
          <p:nvSpPr>
            <p:cNvPr id="649" name="Google Shape;649;p20"/>
            <p:cNvSpPr/>
            <p:nvPr/>
          </p:nvSpPr>
          <p:spPr>
            <a:xfrm>
              <a:off x="705828" y="51833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mạng lưới và gửi thông báo giữa các thực thể oneM2M</a:t>
              </a:r>
              <a:endParaRPr/>
            </a:p>
          </p:txBody>
        </p:sp>
      </p:grpSp>
      <p:grpSp>
        <p:nvGrpSpPr>
          <p:cNvPr id="650" name="Google Shape;650;p20"/>
          <p:cNvGrpSpPr/>
          <p:nvPr/>
        </p:nvGrpSpPr>
        <p:grpSpPr>
          <a:xfrm>
            <a:off x="558800" y="1915298"/>
            <a:ext cx="8785225" cy="215444"/>
            <a:chOff x="1027113" y="2045625"/>
            <a:chExt cx="8785225" cy="215444"/>
          </a:xfrm>
        </p:grpSpPr>
        <p:sp>
          <p:nvSpPr>
            <p:cNvPr id="651" name="Google Shape;651;p2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52" name="Google Shape;652;p2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a:t>
              </a:r>
              <a:endParaRPr sz="1400">
                <a:solidFill>
                  <a:srgbClr val="262626"/>
                </a:solidFill>
                <a:latin typeface="Arial"/>
                <a:ea typeface="Arial"/>
                <a:cs typeface="Arial"/>
                <a:sym typeface="Arial"/>
              </a:endParaRPr>
            </a:p>
          </p:txBody>
        </p:sp>
      </p:grpSp>
      <p:sp>
        <p:nvSpPr>
          <p:cNvPr id="653" name="Google Shape;653;p2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 tả CSF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21"/>
          <p:cNvGrpSpPr/>
          <p:nvPr/>
        </p:nvGrpSpPr>
        <p:grpSpPr>
          <a:xfrm>
            <a:off x="559878" y="5168789"/>
            <a:ext cx="8785225" cy="540104"/>
            <a:chOff x="558800" y="2232686"/>
            <a:chExt cx="8785225" cy="540104"/>
          </a:xfrm>
        </p:grpSpPr>
        <p:grpSp>
          <p:nvGrpSpPr>
            <p:cNvPr id="660" name="Google Shape;660;p21"/>
            <p:cNvGrpSpPr/>
            <p:nvPr/>
          </p:nvGrpSpPr>
          <p:grpSpPr>
            <a:xfrm>
              <a:off x="558800" y="2232686"/>
              <a:ext cx="8423787" cy="215444"/>
              <a:chOff x="1027113" y="2045625"/>
              <a:chExt cx="8423787" cy="215444"/>
            </a:xfrm>
          </p:grpSpPr>
          <p:sp>
            <p:nvSpPr>
              <p:cNvPr id="661" name="Google Shape;661;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2" name="Google Shape;662;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Truy cập dịch vụ mạng</a:t>
                </a:r>
                <a:endParaRPr sz="1400">
                  <a:solidFill>
                    <a:srgbClr val="262626"/>
                  </a:solidFill>
                  <a:latin typeface="Arial"/>
                  <a:ea typeface="Arial"/>
                  <a:cs typeface="Arial"/>
                  <a:sym typeface="Arial"/>
                </a:endParaRPr>
              </a:p>
            </p:txBody>
          </p:sp>
        </p:grpSp>
        <p:sp>
          <p:nvSpPr>
            <p:cNvPr id="663" name="Google Shape;663;p21"/>
            <p:cNvSpPr/>
            <p:nvPr/>
          </p:nvSpPr>
          <p:spPr>
            <a:xfrm>
              <a:off x="711200" y="242732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Sử dụng dịch vụ mạng (ví dụ: cấu hình mẫu lưu lượng mạng 3GPP)</a:t>
              </a:r>
              <a:endParaRPr/>
            </a:p>
          </p:txBody>
        </p:sp>
      </p:grpSp>
      <p:grpSp>
        <p:nvGrpSpPr>
          <p:cNvPr id="664" name="Google Shape;664;p21"/>
          <p:cNvGrpSpPr/>
          <p:nvPr/>
        </p:nvGrpSpPr>
        <p:grpSpPr>
          <a:xfrm>
            <a:off x="553017" y="5771605"/>
            <a:ext cx="8785225" cy="540104"/>
            <a:chOff x="558800" y="2232686"/>
            <a:chExt cx="8785225" cy="540104"/>
          </a:xfrm>
        </p:grpSpPr>
        <p:grpSp>
          <p:nvGrpSpPr>
            <p:cNvPr id="665" name="Google Shape;665;p21"/>
            <p:cNvGrpSpPr/>
            <p:nvPr/>
          </p:nvGrpSpPr>
          <p:grpSpPr>
            <a:xfrm>
              <a:off x="558800" y="2232686"/>
              <a:ext cx="8423787" cy="215444"/>
              <a:chOff x="1027113" y="2045625"/>
              <a:chExt cx="8423787" cy="215444"/>
            </a:xfrm>
          </p:grpSpPr>
          <p:sp>
            <p:nvSpPr>
              <p:cNvPr id="666" name="Google Shape;666;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7" name="Google Shape;667;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Tính phí dịch vụ và thanh toán</a:t>
                </a:r>
                <a:endParaRPr sz="1400">
                  <a:solidFill>
                    <a:srgbClr val="262626"/>
                  </a:solidFill>
                  <a:latin typeface="Arial"/>
                  <a:ea typeface="Arial"/>
                  <a:cs typeface="Arial"/>
                  <a:sym typeface="Arial"/>
                </a:endParaRPr>
              </a:p>
            </p:txBody>
          </p:sp>
        </p:grpSp>
        <p:sp>
          <p:nvSpPr>
            <p:cNvPr id="668" name="Google Shape;668;p21"/>
            <p:cNvSpPr/>
            <p:nvPr/>
          </p:nvSpPr>
          <p:spPr>
            <a:xfrm>
              <a:off x="711200" y="242732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Ghi lại nhật ký sử dụng và tính phí dịch vụ</a:t>
              </a:r>
              <a:endParaRPr sz="1300">
                <a:solidFill>
                  <a:srgbClr val="262626"/>
                </a:solidFill>
                <a:latin typeface="Arial"/>
                <a:ea typeface="Arial"/>
                <a:cs typeface="Arial"/>
                <a:sym typeface="Arial"/>
              </a:endParaRPr>
            </a:p>
          </p:txBody>
        </p:sp>
      </p:grpSp>
      <p:grpSp>
        <p:nvGrpSpPr>
          <p:cNvPr id="669" name="Google Shape;669;p21"/>
          <p:cNvGrpSpPr/>
          <p:nvPr/>
        </p:nvGrpSpPr>
        <p:grpSpPr>
          <a:xfrm>
            <a:off x="416128" y="447433"/>
            <a:ext cx="9051872" cy="276999"/>
            <a:chOff x="416128" y="447433"/>
            <a:chExt cx="9051872" cy="276999"/>
          </a:xfrm>
        </p:grpSpPr>
        <p:sp>
          <p:nvSpPr>
            <p:cNvPr id="670" name="Google Shape;670;p2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671" name="Google Shape;671;p2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672" name="Google Shape;672;p21"/>
          <p:cNvGrpSpPr/>
          <p:nvPr/>
        </p:nvGrpSpPr>
        <p:grpSpPr>
          <a:xfrm>
            <a:off x="553428" y="2552424"/>
            <a:ext cx="8785225" cy="601753"/>
            <a:chOff x="553428" y="2530563"/>
            <a:chExt cx="8785225" cy="601753"/>
          </a:xfrm>
        </p:grpSpPr>
        <p:grpSp>
          <p:nvGrpSpPr>
            <p:cNvPr id="673" name="Google Shape;673;p21"/>
            <p:cNvGrpSpPr/>
            <p:nvPr/>
          </p:nvGrpSpPr>
          <p:grpSpPr>
            <a:xfrm>
              <a:off x="553428" y="2530563"/>
              <a:ext cx="8423787" cy="215444"/>
              <a:chOff x="1027113" y="2045625"/>
              <a:chExt cx="8423787" cy="215444"/>
            </a:xfrm>
          </p:grpSpPr>
          <p:sp>
            <p:nvSpPr>
              <p:cNvPr id="674" name="Google Shape;674;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75" name="Google Shape;675;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Vị trí</a:t>
                </a:r>
                <a:endParaRPr sz="1400">
                  <a:solidFill>
                    <a:srgbClr val="262626"/>
                  </a:solidFill>
                  <a:latin typeface="Arial"/>
                  <a:ea typeface="Arial"/>
                  <a:cs typeface="Arial"/>
                  <a:sym typeface="Arial"/>
                </a:endParaRPr>
              </a:p>
            </p:txBody>
          </p:sp>
        </p:grpSp>
        <p:sp>
          <p:nvSpPr>
            <p:cNvPr id="676" name="Google Shape;676;p21"/>
            <p:cNvSpPr/>
            <p:nvPr/>
          </p:nvSpPr>
          <p:spPr>
            <a:xfrm>
              <a:off x="705828" y="278685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và chia sẻ thông tin vị trí</a:t>
              </a:r>
              <a:endParaRPr sz="1300">
                <a:solidFill>
                  <a:srgbClr val="262626"/>
                </a:solidFill>
                <a:latin typeface="Arial"/>
                <a:ea typeface="Arial"/>
                <a:cs typeface="Arial"/>
                <a:sym typeface="Arial"/>
              </a:endParaRPr>
            </a:p>
          </p:txBody>
        </p:sp>
      </p:grpSp>
      <p:grpSp>
        <p:nvGrpSpPr>
          <p:cNvPr id="677" name="Google Shape;677;p21"/>
          <p:cNvGrpSpPr/>
          <p:nvPr/>
        </p:nvGrpSpPr>
        <p:grpSpPr>
          <a:xfrm>
            <a:off x="553428" y="3216886"/>
            <a:ext cx="8785225" cy="573687"/>
            <a:chOff x="553428" y="3332477"/>
            <a:chExt cx="8785225" cy="573687"/>
          </a:xfrm>
        </p:grpSpPr>
        <p:grpSp>
          <p:nvGrpSpPr>
            <p:cNvPr id="678" name="Google Shape;678;p21"/>
            <p:cNvGrpSpPr/>
            <p:nvPr/>
          </p:nvGrpSpPr>
          <p:grpSpPr>
            <a:xfrm>
              <a:off x="553428" y="3332477"/>
              <a:ext cx="8423787" cy="215444"/>
              <a:chOff x="1027113" y="2045625"/>
              <a:chExt cx="8423787" cy="215444"/>
            </a:xfrm>
          </p:grpSpPr>
          <p:sp>
            <p:nvSpPr>
              <p:cNvPr id="679" name="Google Shape;679;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0" name="Google Shape;680;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Quản lý theo nhóm</a:t>
                </a:r>
                <a:endParaRPr sz="1400">
                  <a:solidFill>
                    <a:srgbClr val="262626"/>
                  </a:solidFill>
                  <a:latin typeface="Arial"/>
                  <a:ea typeface="Arial"/>
                  <a:cs typeface="Arial"/>
                  <a:sym typeface="Arial"/>
                </a:endParaRPr>
              </a:p>
            </p:txBody>
          </p:sp>
        </p:grpSp>
        <p:sp>
          <p:nvSpPr>
            <p:cNvPr id="681" name="Google Shape;681;p21"/>
            <p:cNvSpPr/>
            <p:nvPr/>
          </p:nvSpPr>
          <p:spPr>
            <a:xfrm>
              <a:off x="705828" y="356070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tài nguyên (dữ liệu, dịch vụ) theo nhóm, phân tách và tổng hợp tài nguyên</a:t>
              </a:r>
              <a:endParaRPr sz="1300">
                <a:solidFill>
                  <a:srgbClr val="262626"/>
                </a:solidFill>
                <a:latin typeface="Arial"/>
                <a:ea typeface="Arial"/>
                <a:cs typeface="Arial"/>
                <a:sym typeface="Arial"/>
              </a:endParaRPr>
            </a:p>
          </p:txBody>
        </p:sp>
      </p:grpSp>
      <p:grpSp>
        <p:nvGrpSpPr>
          <p:cNvPr id="682" name="Google Shape;682;p21"/>
          <p:cNvGrpSpPr/>
          <p:nvPr/>
        </p:nvGrpSpPr>
        <p:grpSpPr>
          <a:xfrm>
            <a:off x="553428" y="3853282"/>
            <a:ext cx="8785225" cy="597580"/>
            <a:chOff x="553428" y="4134391"/>
            <a:chExt cx="8785225" cy="597580"/>
          </a:xfrm>
        </p:grpSpPr>
        <p:grpSp>
          <p:nvGrpSpPr>
            <p:cNvPr id="683" name="Google Shape;683;p21"/>
            <p:cNvGrpSpPr/>
            <p:nvPr/>
          </p:nvGrpSpPr>
          <p:grpSpPr>
            <a:xfrm>
              <a:off x="553428" y="4134391"/>
              <a:ext cx="8423787" cy="215444"/>
              <a:chOff x="1027113" y="2045625"/>
              <a:chExt cx="8423787" cy="215444"/>
            </a:xfrm>
          </p:grpSpPr>
          <p:sp>
            <p:nvSpPr>
              <p:cNvPr id="684" name="Google Shape;684;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5" name="Google Shape;685;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ký/Thông báo</a:t>
                </a:r>
                <a:endParaRPr sz="1400">
                  <a:solidFill>
                    <a:srgbClr val="262626"/>
                  </a:solidFill>
                  <a:latin typeface="Arial"/>
                  <a:ea typeface="Arial"/>
                  <a:cs typeface="Arial"/>
                  <a:sym typeface="Arial"/>
                </a:endParaRPr>
              </a:p>
            </p:txBody>
          </p:sp>
        </p:grpSp>
        <p:sp>
          <p:nvSpPr>
            <p:cNvPr id="686" name="Google Shape;686;p21"/>
            <p:cNvSpPr/>
            <p:nvPr/>
          </p:nvSpPr>
          <p:spPr>
            <a:xfrm>
              <a:off x="705828" y="438651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Thiết lập cấu hình đăng ký tài nguyên và thông báo sự kiện (dạng đẩy)</a:t>
              </a:r>
              <a:endParaRPr/>
            </a:p>
          </p:txBody>
        </p:sp>
      </p:grpSp>
      <p:grpSp>
        <p:nvGrpSpPr>
          <p:cNvPr id="687" name="Google Shape;687;p21"/>
          <p:cNvGrpSpPr/>
          <p:nvPr/>
        </p:nvGrpSpPr>
        <p:grpSpPr>
          <a:xfrm>
            <a:off x="553428" y="4513571"/>
            <a:ext cx="8785225" cy="592509"/>
            <a:chOff x="553428" y="4936306"/>
            <a:chExt cx="8785225" cy="592509"/>
          </a:xfrm>
        </p:grpSpPr>
        <p:grpSp>
          <p:nvGrpSpPr>
            <p:cNvPr id="688" name="Google Shape;688;p21"/>
            <p:cNvGrpSpPr/>
            <p:nvPr/>
          </p:nvGrpSpPr>
          <p:grpSpPr>
            <a:xfrm>
              <a:off x="553428" y="4936306"/>
              <a:ext cx="8423787" cy="215444"/>
              <a:chOff x="1027113" y="2045625"/>
              <a:chExt cx="8423787" cy="215444"/>
            </a:xfrm>
          </p:grpSpPr>
          <p:sp>
            <p:nvSpPr>
              <p:cNvPr id="689" name="Google Shape;689;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90" name="Google Shape;690;p21"/>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Bảo mật</a:t>
                </a:r>
                <a:endParaRPr sz="1400">
                  <a:solidFill>
                    <a:srgbClr val="262626"/>
                  </a:solidFill>
                  <a:latin typeface="Arial"/>
                  <a:ea typeface="Arial"/>
                  <a:cs typeface="Arial"/>
                  <a:sym typeface="Arial"/>
                </a:endParaRPr>
              </a:p>
            </p:txBody>
          </p:sp>
        </p:grpSp>
        <p:sp>
          <p:nvSpPr>
            <p:cNvPr id="691" name="Google Shape;691;p21"/>
            <p:cNvSpPr/>
            <p:nvPr/>
          </p:nvSpPr>
          <p:spPr>
            <a:xfrm>
              <a:off x="705828" y="51833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Cấp phép, xác thực và ủy quyền</a:t>
              </a:r>
              <a:endParaRPr sz="1300">
                <a:solidFill>
                  <a:srgbClr val="262626"/>
                </a:solidFill>
                <a:latin typeface="Arial"/>
                <a:ea typeface="Arial"/>
                <a:cs typeface="Arial"/>
                <a:sym typeface="Arial"/>
              </a:endParaRPr>
            </a:p>
          </p:txBody>
        </p:sp>
      </p:grpSp>
      <p:sp>
        <p:nvSpPr>
          <p:cNvPr id="692" name="Google Shape;692;p21"/>
          <p:cNvSpPr/>
          <p:nvPr/>
        </p:nvSpPr>
        <p:spPr>
          <a:xfrm>
            <a:off x="705828" y="21442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Tìm kiếm tài nguyên trong CSE</a:t>
            </a:r>
            <a:endParaRPr/>
          </a:p>
        </p:txBody>
      </p:sp>
      <p:grpSp>
        <p:nvGrpSpPr>
          <p:cNvPr id="693" name="Google Shape;693;p21"/>
          <p:cNvGrpSpPr/>
          <p:nvPr/>
        </p:nvGrpSpPr>
        <p:grpSpPr>
          <a:xfrm>
            <a:off x="558800" y="1915298"/>
            <a:ext cx="8785225" cy="215444"/>
            <a:chOff x="1027113" y="2045625"/>
            <a:chExt cx="8785225" cy="215444"/>
          </a:xfrm>
        </p:grpSpPr>
        <p:sp>
          <p:nvSpPr>
            <p:cNvPr id="694" name="Google Shape;694;p2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95" name="Google Shape;695;p2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Tìm kiếm</a:t>
              </a:r>
              <a:endParaRPr sz="1400">
                <a:solidFill>
                  <a:srgbClr val="262626"/>
                </a:solidFill>
                <a:latin typeface="Arial"/>
                <a:ea typeface="Arial"/>
                <a:cs typeface="Arial"/>
                <a:sym typeface="Arial"/>
              </a:endParaRPr>
            </a:p>
          </p:txBody>
        </p:sp>
      </p:grpSp>
      <p:sp>
        <p:nvSpPr>
          <p:cNvPr id="696" name="Google Shape;696;p2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Danh sách CSF (tiếp)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22"/>
          <p:cNvGrpSpPr/>
          <p:nvPr/>
        </p:nvGrpSpPr>
        <p:grpSpPr>
          <a:xfrm>
            <a:off x="3532605" y="3324626"/>
            <a:ext cx="6029843" cy="2823958"/>
            <a:chOff x="4050669" y="3233942"/>
            <a:chExt cx="6029843" cy="2823958"/>
          </a:xfrm>
        </p:grpSpPr>
        <p:sp>
          <p:nvSpPr>
            <p:cNvPr id="703" name="Google Shape;703;p22"/>
            <p:cNvSpPr/>
            <p:nvPr/>
          </p:nvSpPr>
          <p:spPr>
            <a:xfrm rot="1884485">
              <a:off x="5310078" y="4545568"/>
              <a:ext cx="155662" cy="557908"/>
            </a:xfrm>
            <a:prstGeom prst="triangle">
              <a:avLst>
                <a:gd fmla="val 50000" name="adj"/>
              </a:avLst>
            </a:prstGeom>
            <a:solidFill>
              <a:srgbClr val="193EB0"/>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nvGrpSpPr>
            <p:cNvPr id="704" name="Google Shape;704;p22"/>
            <p:cNvGrpSpPr/>
            <p:nvPr/>
          </p:nvGrpSpPr>
          <p:grpSpPr>
            <a:xfrm>
              <a:off x="4050669" y="3233942"/>
              <a:ext cx="6029843" cy="2823958"/>
              <a:chOff x="613718" y="3309919"/>
              <a:chExt cx="6029843" cy="2823958"/>
            </a:xfrm>
          </p:grpSpPr>
          <p:grpSp>
            <p:nvGrpSpPr>
              <p:cNvPr id="705" name="Google Shape;705;p22"/>
              <p:cNvGrpSpPr/>
              <p:nvPr/>
            </p:nvGrpSpPr>
            <p:grpSpPr>
              <a:xfrm>
                <a:off x="1567174" y="3309919"/>
                <a:ext cx="2811028" cy="2823958"/>
                <a:chOff x="251520" y="2681614"/>
                <a:chExt cx="3026725" cy="3040646"/>
              </a:xfrm>
            </p:grpSpPr>
            <p:sp>
              <p:nvSpPr>
                <p:cNvPr id="706" name="Google Shape;706;p22"/>
                <p:cNvSpPr/>
                <p:nvPr/>
              </p:nvSpPr>
              <p:spPr>
                <a:xfrm>
                  <a:off x="251520" y="2681614"/>
                  <a:ext cx="792089"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Home</a:t>
                  </a:r>
                  <a:endParaRPr sz="1100">
                    <a:solidFill>
                      <a:srgbClr val="3F3F3F"/>
                    </a:solidFill>
                    <a:latin typeface="Arial"/>
                    <a:ea typeface="Arial"/>
                    <a:cs typeface="Arial"/>
                    <a:sym typeface="Arial"/>
                  </a:endParaRPr>
                </a:p>
              </p:txBody>
            </p:sp>
            <p:sp>
              <p:nvSpPr>
                <p:cNvPr id="707" name="Google Shape;707;p22"/>
                <p:cNvSpPr/>
                <p:nvPr/>
              </p:nvSpPr>
              <p:spPr>
                <a:xfrm>
                  <a:off x="843790" y="3083355"/>
                  <a:ext cx="792088"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Room1</a:t>
                  </a:r>
                  <a:endParaRPr sz="1100">
                    <a:solidFill>
                      <a:srgbClr val="3F3F3F"/>
                    </a:solidFill>
                    <a:latin typeface="Arial"/>
                    <a:ea typeface="Arial"/>
                    <a:cs typeface="Arial"/>
                    <a:sym typeface="Arial"/>
                  </a:endParaRPr>
                </a:p>
              </p:txBody>
            </p:sp>
            <p:sp>
              <p:nvSpPr>
                <p:cNvPr id="708" name="Google Shape;708;p22"/>
                <p:cNvSpPr/>
                <p:nvPr/>
              </p:nvSpPr>
              <p:spPr>
                <a:xfrm>
                  <a:off x="1444793" y="3601806"/>
                  <a:ext cx="792088"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Temp</a:t>
                  </a:r>
                  <a:endParaRPr sz="1100">
                    <a:solidFill>
                      <a:srgbClr val="3F3F3F"/>
                    </a:solidFill>
                    <a:latin typeface="Arial"/>
                    <a:ea typeface="Arial"/>
                    <a:cs typeface="Arial"/>
                    <a:sym typeface="Arial"/>
                  </a:endParaRPr>
                </a:p>
              </p:txBody>
            </p:sp>
            <p:sp>
              <p:nvSpPr>
                <p:cNvPr id="709" name="Google Shape;709;p22"/>
                <p:cNvSpPr/>
                <p:nvPr/>
              </p:nvSpPr>
              <p:spPr>
                <a:xfrm>
                  <a:off x="1444793" y="4120257"/>
                  <a:ext cx="792088"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Humidity</a:t>
                  </a:r>
                  <a:endParaRPr sz="1100">
                    <a:solidFill>
                      <a:srgbClr val="3F3F3F"/>
                    </a:solidFill>
                    <a:latin typeface="Arial"/>
                    <a:ea typeface="Arial"/>
                    <a:cs typeface="Arial"/>
                    <a:sym typeface="Arial"/>
                  </a:endParaRPr>
                </a:p>
              </p:txBody>
            </p:sp>
            <p:sp>
              <p:nvSpPr>
                <p:cNvPr id="710" name="Google Shape;710;p22"/>
                <p:cNvSpPr/>
                <p:nvPr/>
              </p:nvSpPr>
              <p:spPr>
                <a:xfrm>
                  <a:off x="2008443" y="4638708"/>
                  <a:ext cx="947153"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2014-09-04</a:t>
                  </a:r>
                  <a:endParaRPr sz="1100">
                    <a:solidFill>
                      <a:srgbClr val="3F3F3F"/>
                    </a:solidFill>
                    <a:latin typeface="Arial"/>
                    <a:ea typeface="Arial"/>
                    <a:cs typeface="Arial"/>
                    <a:sym typeface="Arial"/>
                  </a:endParaRPr>
                </a:p>
              </p:txBody>
            </p:sp>
            <p:sp>
              <p:nvSpPr>
                <p:cNvPr id="711" name="Google Shape;711;p22"/>
                <p:cNvSpPr/>
                <p:nvPr/>
              </p:nvSpPr>
              <p:spPr>
                <a:xfrm>
                  <a:off x="2630173" y="5434260"/>
                  <a:ext cx="648072" cy="288000"/>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11am</a:t>
                  </a:r>
                  <a:endParaRPr sz="1100">
                    <a:solidFill>
                      <a:srgbClr val="3F3F3F"/>
                    </a:solidFill>
                    <a:latin typeface="Arial"/>
                    <a:ea typeface="Arial"/>
                    <a:cs typeface="Arial"/>
                    <a:sym typeface="Arial"/>
                  </a:endParaRPr>
                </a:p>
              </p:txBody>
            </p:sp>
            <p:cxnSp>
              <p:nvCxnSpPr>
                <p:cNvPr id="712" name="Google Shape;712;p22"/>
                <p:cNvCxnSpPr>
                  <a:stCxn id="706" idx="2"/>
                  <a:endCxn id="707" idx="1"/>
                </p:cNvCxnSpPr>
                <p:nvPr/>
              </p:nvCxnSpPr>
              <p:spPr>
                <a:xfrm flipH="1" rot="-5400000">
                  <a:off x="616815" y="3000364"/>
                  <a:ext cx="257700" cy="196200"/>
                </a:xfrm>
                <a:prstGeom prst="bentConnector2">
                  <a:avLst/>
                </a:prstGeom>
                <a:noFill/>
                <a:ln cap="flat" cmpd="sng" w="9525">
                  <a:solidFill>
                    <a:srgbClr val="000000"/>
                  </a:solidFill>
                  <a:prstDash val="solid"/>
                  <a:round/>
                  <a:headEnd len="sm" w="sm" type="none"/>
                  <a:tailEnd len="sm" w="sm" type="none"/>
                </a:ln>
              </p:spPr>
            </p:cxnSp>
            <p:cxnSp>
              <p:nvCxnSpPr>
                <p:cNvPr id="713" name="Google Shape;713;p22"/>
                <p:cNvCxnSpPr>
                  <a:stCxn id="707" idx="2"/>
                  <a:endCxn id="708" idx="1"/>
                </p:cNvCxnSpPr>
                <p:nvPr/>
              </p:nvCxnSpPr>
              <p:spPr>
                <a:xfrm flipH="1" rot="-5400000">
                  <a:off x="1155084" y="3456105"/>
                  <a:ext cx="374400" cy="204900"/>
                </a:xfrm>
                <a:prstGeom prst="bentConnector2">
                  <a:avLst/>
                </a:prstGeom>
                <a:noFill/>
                <a:ln cap="flat" cmpd="sng" w="9525">
                  <a:solidFill>
                    <a:srgbClr val="000000"/>
                  </a:solidFill>
                  <a:prstDash val="solid"/>
                  <a:round/>
                  <a:headEnd len="sm" w="sm" type="none"/>
                  <a:tailEnd len="sm" w="sm" type="none"/>
                </a:ln>
              </p:spPr>
            </p:cxnSp>
            <p:cxnSp>
              <p:nvCxnSpPr>
                <p:cNvPr id="714" name="Google Shape;714;p22"/>
                <p:cNvCxnSpPr>
                  <a:stCxn id="707" idx="2"/>
                  <a:endCxn id="709" idx="1"/>
                </p:cNvCxnSpPr>
                <p:nvPr/>
              </p:nvCxnSpPr>
              <p:spPr>
                <a:xfrm flipH="1" rot="-5400000">
                  <a:off x="895884" y="3715305"/>
                  <a:ext cx="892800" cy="204900"/>
                </a:xfrm>
                <a:prstGeom prst="bentConnector2">
                  <a:avLst/>
                </a:prstGeom>
                <a:noFill/>
                <a:ln cap="flat" cmpd="sng" w="9525">
                  <a:solidFill>
                    <a:srgbClr val="000000"/>
                  </a:solidFill>
                  <a:prstDash val="solid"/>
                  <a:round/>
                  <a:headEnd len="sm" w="sm" type="none"/>
                  <a:tailEnd len="sm" w="sm" type="none"/>
                </a:ln>
              </p:spPr>
            </p:cxnSp>
            <p:cxnSp>
              <p:nvCxnSpPr>
                <p:cNvPr id="715" name="Google Shape;715;p22"/>
                <p:cNvCxnSpPr>
                  <a:stCxn id="709" idx="2"/>
                  <a:endCxn id="710" idx="1"/>
                </p:cNvCxnSpPr>
                <p:nvPr/>
              </p:nvCxnSpPr>
              <p:spPr>
                <a:xfrm flipH="1" rot="-5400000">
                  <a:off x="1737487" y="4511607"/>
                  <a:ext cx="374400" cy="167700"/>
                </a:xfrm>
                <a:prstGeom prst="bentConnector2">
                  <a:avLst/>
                </a:prstGeom>
                <a:noFill/>
                <a:ln cap="flat" cmpd="sng" w="9525">
                  <a:solidFill>
                    <a:srgbClr val="000000"/>
                  </a:solidFill>
                  <a:prstDash val="solid"/>
                  <a:round/>
                  <a:headEnd len="sm" w="sm" type="none"/>
                  <a:tailEnd len="sm" w="sm" type="none"/>
                </a:ln>
              </p:spPr>
            </p:cxnSp>
            <p:cxnSp>
              <p:nvCxnSpPr>
                <p:cNvPr id="716" name="Google Shape;716;p22"/>
                <p:cNvCxnSpPr>
                  <a:stCxn id="710" idx="2"/>
                  <a:endCxn id="711" idx="1"/>
                </p:cNvCxnSpPr>
                <p:nvPr/>
              </p:nvCxnSpPr>
              <p:spPr>
                <a:xfrm flipH="1" rot="-5400000">
                  <a:off x="2230320" y="5178408"/>
                  <a:ext cx="651600" cy="148200"/>
                </a:xfrm>
                <a:prstGeom prst="bentConnector2">
                  <a:avLst/>
                </a:prstGeom>
                <a:noFill/>
                <a:ln cap="flat" cmpd="sng" w="9525">
                  <a:solidFill>
                    <a:srgbClr val="000000"/>
                  </a:solidFill>
                  <a:prstDash val="solid"/>
                  <a:round/>
                  <a:headEnd len="sm" w="sm" type="none"/>
                  <a:tailEnd len="sm" w="sm" type="none"/>
                </a:ln>
              </p:spPr>
            </p:cxnSp>
          </p:grpSp>
          <p:sp>
            <p:nvSpPr>
              <p:cNvPr id="717" name="Google Shape;717;p22"/>
              <p:cNvSpPr txBox="1"/>
              <p:nvPr/>
            </p:nvSpPr>
            <p:spPr>
              <a:xfrm>
                <a:off x="4113249" y="4962598"/>
                <a:ext cx="2530312" cy="577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000000"/>
                    </a:solidFill>
                    <a:latin typeface="Arial"/>
                    <a:ea typeface="Arial"/>
                    <a:cs typeface="Arial"/>
                    <a:sym typeface="Arial"/>
                  </a:rPr>
                  <a:t>Địa chỉ có cấu trúc -&gt; Home/Room1/Humidity/2014-09-04</a:t>
                </a:r>
                <a:endParaRPr/>
              </a:p>
              <a:p>
                <a:pPr indent="0" lvl="0" marL="0" marR="0" rtl="0" algn="l">
                  <a:spcBef>
                    <a:spcPts val="0"/>
                  </a:spcBef>
                  <a:spcAft>
                    <a:spcPts val="0"/>
                  </a:spcAft>
                  <a:buNone/>
                </a:pPr>
                <a:r>
                  <a:rPr lang="en-US" sz="1050">
                    <a:solidFill>
                      <a:srgbClr val="000000"/>
                    </a:solidFill>
                    <a:latin typeface="Arial"/>
                    <a:ea typeface="Arial"/>
                    <a:cs typeface="Arial"/>
                    <a:sym typeface="Arial"/>
                  </a:rPr>
                  <a:t>Địa chỉ phi cấu trúc -&gt; cont3x39d</a:t>
                </a:r>
                <a:endParaRPr/>
              </a:p>
            </p:txBody>
          </p:sp>
          <p:sp>
            <p:nvSpPr>
              <p:cNvPr id="718" name="Google Shape;718;p22"/>
              <p:cNvSpPr/>
              <p:nvPr/>
            </p:nvSpPr>
            <p:spPr>
              <a:xfrm>
                <a:off x="613718" y="5036861"/>
                <a:ext cx="2128568" cy="1022960"/>
              </a:xfrm>
              <a:prstGeom prst="wedgeRectCallout">
                <a:avLst>
                  <a:gd fmla="val 6772" name="adj1"/>
                  <a:gd fmla="val -40825" name="adj2"/>
                </a:avLst>
              </a:prstGeom>
              <a:solidFill>
                <a:srgbClr val="193EB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đến:Home/Room1/Humidity</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tác vụ: Truy xuất</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hàm: </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  {filterUsage = discovery}</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drt: hierarchical</a:t>
                </a:r>
                <a:endParaRPr/>
              </a:p>
            </p:txBody>
          </p:sp>
          <p:cxnSp>
            <p:nvCxnSpPr>
              <p:cNvPr id="719" name="Google Shape;719;p22"/>
              <p:cNvCxnSpPr>
                <a:endCxn id="709" idx="1"/>
              </p:cNvCxnSpPr>
              <p:nvPr/>
            </p:nvCxnSpPr>
            <p:spPr>
              <a:xfrm>
                <a:off x="768309" y="4298277"/>
                <a:ext cx="1907100" cy="481500"/>
              </a:xfrm>
              <a:prstGeom prst="straightConnector1">
                <a:avLst/>
              </a:prstGeom>
              <a:noFill/>
              <a:ln cap="flat" cmpd="sng" w="9525">
                <a:solidFill>
                  <a:srgbClr val="193EB0"/>
                </a:solidFill>
                <a:prstDash val="solid"/>
                <a:round/>
                <a:headEnd len="sm" w="sm" type="none"/>
                <a:tailEnd len="med" w="med" type="triangle"/>
              </a:ln>
            </p:spPr>
          </p:cxnSp>
        </p:grpSp>
      </p:grpSp>
      <p:grpSp>
        <p:nvGrpSpPr>
          <p:cNvPr id="720" name="Google Shape;720;p22"/>
          <p:cNvGrpSpPr/>
          <p:nvPr/>
        </p:nvGrpSpPr>
        <p:grpSpPr>
          <a:xfrm>
            <a:off x="558800" y="2576809"/>
            <a:ext cx="8423787" cy="864818"/>
            <a:chOff x="558800" y="2232686"/>
            <a:chExt cx="8423787" cy="864818"/>
          </a:xfrm>
        </p:grpSpPr>
        <p:grpSp>
          <p:nvGrpSpPr>
            <p:cNvPr id="721" name="Google Shape;721;p22"/>
            <p:cNvGrpSpPr/>
            <p:nvPr/>
          </p:nvGrpSpPr>
          <p:grpSpPr>
            <a:xfrm>
              <a:off x="558800" y="2232686"/>
              <a:ext cx="8423787" cy="215444"/>
              <a:chOff x="1027113" y="2045625"/>
              <a:chExt cx="8423787" cy="215444"/>
            </a:xfrm>
          </p:grpSpPr>
          <p:sp>
            <p:nvSpPr>
              <p:cNvPr id="722" name="Google Shape;722;p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23" name="Google Shape;723;p22"/>
              <p:cNvSpPr/>
              <p:nvPr/>
            </p:nvSpPr>
            <p:spPr>
              <a:xfrm>
                <a:off x="1179514" y="2045625"/>
                <a:ext cx="8271386"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Phạm vi tìm kiếm</a:t>
                </a:r>
                <a:endParaRPr sz="1400">
                  <a:solidFill>
                    <a:srgbClr val="262626"/>
                  </a:solidFill>
                  <a:latin typeface="Arial"/>
                  <a:ea typeface="Arial"/>
                  <a:cs typeface="Arial"/>
                  <a:sym typeface="Arial"/>
                </a:endParaRPr>
              </a:p>
            </p:txBody>
          </p:sp>
        </p:grpSp>
        <p:sp>
          <p:nvSpPr>
            <p:cNvPr id="724" name="Google Shape;724;p22"/>
            <p:cNvSpPr/>
            <p:nvPr/>
          </p:nvSpPr>
          <p:spPr>
            <a:xfrm>
              <a:off x="711200" y="2490433"/>
              <a:ext cx="5273963" cy="6070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phụ (con) của tài nguyên đích</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đích không có trong kết quả</a:t>
              </a:r>
              <a:endParaRPr/>
            </a:p>
          </p:txBody>
        </p:sp>
      </p:grpSp>
      <p:grpSp>
        <p:nvGrpSpPr>
          <p:cNvPr id="725" name="Google Shape;725;p22"/>
          <p:cNvGrpSpPr/>
          <p:nvPr/>
        </p:nvGrpSpPr>
        <p:grpSpPr>
          <a:xfrm>
            <a:off x="416128" y="447433"/>
            <a:ext cx="9051872" cy="276999"/>
            <a:chOff x="416128" y="447433"/>
            <a:chExt cx="9051872" cy="276999"/>
          </a:xfrm>
        </p:grpSpPr>
        <p:sp>
          <p:nvSpPr>
            <p:cNvPr id="726" name="Google Shape;726;p2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727" name="Google Shape;727;p2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28" name="Google Shape;728;p22"/>
          <p:cNvSpPr/>
          <p:nvPr/>
        </p:nvSpPr>
        <p:spPr>
          <a:xfrm>
            <a:off x="705828" y="21442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Cho biết kết quả chứa địa chỉ có cấu trúc hay phi cấu trúc</a:t>
            </a:r>
            <a:endParaRPr sz="1300">
              <a:solidFill>
                <a:srgbClr val="262626"/>
              </a:solidFill>
              <a:latin typeface="Arial"/>
              <a:ea typeface="Arial"/>
              <a:cs typeface="Arial"/>
              <a:sym typeface="Arial"/>
            </a:endParaRPr>
          </a:p>
        </p:txBody>
      </p:sp>
      <p:grpSp>
        <p:nvGrpSpPr>
          <p:cNvPr id="729" name="Google Shape;729;p22"/>
          <p:cNvGrpSpPr/>
          <p:nvPr/>
        </p:nvGrpSpPr>
        <p:grpSpPr>
          <a:xfrm>
            <a:off x="558800" y="1915298"/>
            <a:ext cx="8785225" cy="215444"/>
            <a:chOff x="1027113" y="2045625"/>
            <a:chExt cx="8785225" cy="215444"/>
          </a:xfrm>
        </p:grpSpPr>
        <p:sp>
          <p:nvSpPr>
            <p:cNvPr id="730" name="Google Shape;730;p2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31" name="Google Shape;731;p2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số kiểu kết quả tìm kiếm</a:t>
              </a:r>
              <a:endParaRPr sz="1400">
                <a:solidFill>
                  <a:srgbClr val="262626"/>
                </a:solidFill>
                <a:latin typeface="Arial"/>
                <a:ea typeface="Arial"/>
                <a:cs typeface="Arial"/>
                <a:sym typeface="Arial"/>
              </a:endParaRPr>
            </a:p>
          </p:txBody>
        </p:sp>
      </p:grpSp>
      <p:sp>
        <p:nvSpPr>
          <p:cNvPr id="732" name="Google Shape;732;p2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Tìm kiếm</a:t>
            </a:r>
            <a:endParaRPr sz="2400">
              <a:solidFill>
                <a:srgbClr val="0C0C0C"/>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grpSp>
        <p:nvGrpSpPr>
          <p:cNvPr id="738" name="Google Shape;738;p23"/>
          <p:cNvGrpSpPr/>
          <p:nvPr/>
        </p:nvGrpSpPr>
        <p:grpSpPr>
          <a:xfrm>
            <a:off x="742340" y="3674366"/>
            <a:ext cx="8596313" cy="2261334"/>
            <a:chOff x="711200" y="3811357"/>
            <a:chExt cx="8840452" cy="2396844"/>
          </a:xfrm>
        </p:grpSpPr>
        <p:sp>
          <p:nvSpPr>
            <p:cNvPr id="739" name="Google Shape;739;p23"/>
            <p:cNvSpPr/>
            <p:nvPr/>
          </p:nvSpPr>
          <p:spPr>
            <a:xfrm>
              <a:off x="711200"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phát</a:t>
              </a:r>
              <a:endParaRPr sz="1100">
                <a:solidFill>
                  <a:srgbClr val="3F3F3F"/>
                </a:solidFill>
                <a:latin typeface="Arial"/>
                <a:ea typeface="Arial"/>
                <a:cs typeface="Arial"/>
                <a:sym typeface="Arial"/>
              </a:endParaRPr>
            </a:p>
          </p:txBody>
        </p:sp>
        <p:sp>
          <p:nvSpPr>
            <p:cNvPr id="740" name="Google Shape;740;p23"/>
            <p:cNvSpPr/>
            <p:nvPr/>
          </p:nvSpPr>
          <p:spPr>
            <a:xfrm>
              <a:off x="2188529"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nhận</a:t>
              </a:r>
              <a:endParaRPr sz="1100">
                <a:solidFill>
                  <a:srgbClr val="3F3F3F"/>
                </a:solidFill>
                <a:latin typeface="Arial"/>
                <a:ea typeface="Arial"/>
                <a:cs typeface="Arial"/>
                <a:sym typeface="Arial"/>
              </a:endParaRPr>
            </a:p>
          </p:txBody>
        </p:sp>
        <p:cxnSp>
          <p:nvCxnSpPr>
            <p:cNvPr id="741" name="Google Shape;741;p23"/>
            <p:cNvCxnSpPr>
              <a:stCxn id="739" idx="2"/>
            </p:cNvCxnSpPr>
            <p:nvPr/>
          </p:nvCxnSpPr>
          <p:spPr>
            <a:xfrm>
              <a:off x="1143478" y="4145234"/>
              <a:ext cx="0" cy="1404000"/>
            </a:xfrm>
            <a:prstGeom prst="straightConnector1">
              <a:avLst/>
            </a:prstGeom>
            <a:noFill/>
            <a:ln cap="flat" cmpd="sng" w="9525">
              <a:solidFill>
                <a:srgbClr val="000000"/>
              </a:solidFill>
              <a:prstDash val="solid"/>
              <a:round/>
              <a:headEnd len="med" w="med" type="none"/>
              <a:tailEnd len="med" w="med" type="none"/>
            </a:ln>
          </p:spPr>
        </p:cxnSp>
        <p:cxnSp>
          <p:nvCxnSpPr>
            <p:cNvPr id="742" name="Google Shape;742;p23"/>
            <p:cNvCxnSpPr>
              <a:stCxn id="740" idx="2"/>
            </p:cNvCxnSpPr>
            <p:nvPr/>
          </p:nvCxnSpPr>
          <p:spPr>
            <a:xfrm>
              <a:off x="2620807" y="4145234"/>
              <a:ext cx="0" cy="1404000"/>
            </a:xfrm>
            <a:prstGeom prst="straightConnector1">
              <a:avLst/>
            </a:prstGeom>
            <a:noFill/>
            <a:ln cap="flat" cmpd="sng" w="9525">
              <a:solidFill>
                <a:srgbClr val="000000"/>
              </a:solidFill>
              <a:prstDash val="solid"/>
              <a:round/>
              <a:headEnd len="med" w="med" type="none"/>
              <a:tailEnd len="med" w="med" type="none"/>
            </a:ln>
          </p:spPr>
        </p:cxnSp>
        <p:sp>
          <p:nvSpPr>
            <p:cNvPr id="743" name="Google Shape;743;p23"/>
            <p:cNvSpPr/>
            <p:nvPr/>
          </p:nvSpPr>
          <p:spPr>
            <a:xfrm>
              <a:off x="2122091" y="4675452"/>
              <a:ext cx="997430" cy="457636"/>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100">
                  <a:solidFill>
                    <a:srgbClr val="3F3F3F"/>
                  </a:solidFill>
                  <a:latin typeface="Arial"/>
                  <a:ea typeface="Arial"/>
                  <a:cs typeface="Arial"/>
                  <a:sym typeface="Arial"/>
                </a:rPr>
                <a:t>Xử lý yêu cầu</a:t>
              </a:r>
              <a:endParaRPr i="1" sz="1100">
                <a:solidFill>
                  <a:srgbClr val="3F3F3F"/>
                </a:solidFill>
                <a:latin typeface="Arial"/>
                <a:ea typeface="Arial"/>
                <a:cs typeface="Arial"/>
                <a:sym typeface="Arial"/>
              </a:endParaRPr>
            </a:p>
          </p:txBody>
        </p:sp>
        <p:cxnSp>
          <p:nvCxnSpPr>
            <p:cNvPr id="744" name="Google Shape;744;p23"/>
            <p:cNvCxnSpPr/>
            <p:nvPr/>
          </p:nvCxnSpPr>
          <p:spPr>
            <a:xfrm>
              <a:off x="1143477" y="4486411"/>
              <a:ext cx="1477329" cy="0"/>
            </a:xfrm>
            <a:prstGeom prst="straightConnector1">
              <a:avLst/>
            </a:prstGeom>
            <a:noFill/>
            <a:ln cap="flat" cmpd="sng" w="9525">
              <a:solidFill>
                <a:srgbClr val="000000"/>
              </a:solidFill>
              <a:prstDash val="solid"/>
              <a:round/>
              <a:headEnd len="sm" w="sm" type="none"/>
              <a:tailEnd len="med" w="med" type="stealth"/>
            </a:ln>
          </p:spPr>
        </p:cxnSp>
        <p:cxnSp>
          <p:nvCxnSpPr>
            <p:cNvPr id="745" name="Google Shape;745;p23"/>
            <p:cNvCxnSpPr/>
            <p:nvPr/>
          </p:nvCxnSpPr>
          <p:spPr>
            <a:xfrm rot="10800000">
              <a:off x="1143476" y="5323524"/>
              <a:ext cx="1477330" cy="0"/>
            </a:xfrm>
            <a:prstGeom prst="straightConnector1">
              <a:avLst/>
            </a:prstGeom>
            <a:noFill/>
            <a:ln cap="flat" cmpd="sng" w="9525">
              <a:solidFill>
                <a:srgbClr val="000000"/>
              </a:solidFill>
              <a:prstDash val="solid"/>
              <a:round/>
              <a:headEnd len="sm" w="sm" type="none"/>
              <a:tailEnd len="med" w="med" type="stealth"/>
            </a:ln>
          </p:spPr>
        </p:cxnSp>
        <p:sp>
          <p:nvSpPr>
            <p:cNvPr id="746" name="Google Shape;746;p23"/>
            <p:cNvSpPr/>
            <p:nvPr/>
          </p:nvSpPr>
          <p:spPr>
            <a:xfrm>
              <a:off x="1537432" y="4241817"/>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47" name="Google Shape;747;p23"/>
            <p:cNvSpPr/>
            <p:nvPr/>
          </p:nvSpPr>
          <p:spPr>
            <a:xfrm>
              <a:off x="1507761" y="5077858"/>
              <a:ext cx="748762"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Phản hồi</a:t>
              </a:r>
              <a:endParaRPr sz="1100">
                <a:solidFill>
                  <a:srgbClr val="3F3F3F"/>
                </a:solidFill>
                <a:latin typeface="Arial"/>
                <a:ea typeface="Arial"/>
                <a:cs typeface="Arial"/>
                <a:sym typeface="Arial"/>
              </a:endParaRPr>
            </a:p>
          </p:txBody>
        </p:sp>
        <p:sp>
          <p:nvSpPr>
            <p:cNvPr id="748" name="Google Shape;748;p23"/>
            <p:cNvSpPr/>
            <p:nvPr/>
          </p:nvSpPr>
          <p:spPr>
            <a:xfrm>
              <a:off x="1197917" y="5930914"/>
              <a:ext cx="1398283"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&lt; Đồng bộ tuần tự &gt;</a:t>
              </a:r>
              <a:endParaRPr/>
            </a:p>
          </p:txBody>
        </p:sp>
        <p:sp>
          <p:nvSpPr>
            <p:cNvPr id="749" name="Google Shape;749;p23"/>
            <p:cNvSpPr/>
            <p:nvPr/>
          </p:nvSpPr>
          <p:spPr>
            <a:xfrm>
              <a:off x="3167885"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phát</a:t>
              </a:r>
              <a:endParaRPr sz="1100">
                <a:solidFill>
                  <a:srgbClr val="3F3F3F"/>
                </a:solidFill>
                <a:latin typeface="Arial"/>
                <a:ea typeface="Arial"/>
                <a:cs typeface="Arial"/>
                <a:sym typeface="Arial"/>
              </a:endParaRPr>
            </a:p>
          </p:txBody>
        </p:sp>
        <p:sp>
          <p:nvSpPr>
            <p:cNvPr id="750" name="Google Shape;750;p23"/>
            <p:cNvSpPr/>
            <p:nvPr/>
          </p:nvSpPr>
          <p:spPr>
            <a:xfrm>
              <a:off x="5004795"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nhận</a:t>
              </a:r>
              <a:endParaRPr sz="1100">
                <a:solidFill>
                  <a:srgbClr val="3F3F3F"/>
                </a:solidFill>
                <a:latin typeface="Arial"/>
                <a:ea typeface="Arial"/>
                <a:cs typeface="Arial"/>
                <a:sym typeface="Arial"/>
              </a:endParaRPr>
            </a:p>
          </p:txBody>
        </p:sp>
        <p:cxnSp>
          <p:nvCxnSpPr>
            <p:cNvPr id="751" name="Google Shape;751;p23"/>
            <p:cNvCxnSpPr>
              <a:stCxn id="749" idx="2"/>
            </p:cNvCxnSpPr>
            <p:nvPr/>
          </p:nvCxnSpPr>
          <p:spPr>
            <a:xfrm>
              <a:off x="3600163" y="4145234"/>
              <a:ext cx="0" cy="1610400"/>
            </a:xfrm>
            <a:prstGeom prst="straightConnector1">
              <a:avLst/>
            </a:prstGeom>
            <a:noFill/>
            <a:ln cap="flat" cmpd="sng" w="9525">
              <a:solidFill>
                <a:srgbClr val="000000"/>
              </a:solidFill>
              <a:prstDash val="solid"/>
              <a:round/>
              <a:headEnd len="med" w="med" type="none"/>
              <a:tailEnd len="med" w="med" type="none"/>
            </a:ln>
          </p:spPr>
        </p:cxnSp>
        <p:cxnSp>
          <p:nvCxnSpPr>
            <p:cNvPr id="752" name="Google Shape;752;p23"/>
            <p:cNvCxnSpPr>
              <a:stCxn id="750" idx="2"/>
            </p:cNvCxnSpPr>
            <p:nvPr/>
          </p:nvCxnSpPr>
          <p:spPr>
            <a:xfrm>
              <a:off x="5437073" y="4145234"/>
              <a:ext cx="0" cy="1610400"/>
            </a:xfrm>
            <a:prstGeom prst="straightConnector1">
              <a:avLst/>
            </a:prstGeom>
            <a:noFill/>
            <a:ln cap="flat" cmpd="sng" w="9525">
              <a:solidFill>
                <a:srgbClr val="000000"/>
              </a:solidFill>
              <a:prstDash val="solid"/>
              <a:round/>
              <a:headEnd len="med" w="med" type="none"/>
              <a:tailEnd len="med" w="med" type="none"/>
            </a:ln>
          </p:spPr>
        </p:cxnSp>
        <p:sp>
          <p:nvSpPr>
            <p:cNvPr id="753" name="Google Shape;753;p23"/>
            <p:cNvSpPr/>
            <p:nvPr/>
          </p:nvSpPr>
          <p:spPr>
            <a:xfrm>
              <a:off x="4841014" y="4944624"/>
              <a:ext cx="1192116" cy="306893"/>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3F3F3F"/>
                  </a:solidFill>
                  <a:latin typeface="Arial"/>
                  <a:ea typeface="Arial"/>
                  <a:cs typeface="Arial"/>
                  <a:sym typeface="Arial"/>
                </a:rPr>
                <a:t>Request Handling</a:t>
              </a:r>
              <a:endParaRPr i="1" sz="1000">
                <a:solidFill>
                  <a:srgbClr val="3F3F3F"/>
                </a:solidFill>
                <a:latin typeface="Arial"/>
                <a:ea typeface="Arial"/>
                <a:cs typeface="Arial"/>
                <a:sym typeface="Arial"/>
              </a:endParaRPr>
            </a:p>
          </p:txBody>
        </p:sp>
        <p:cxnSp>
          <p:nvCxnSpPr>
            <p:cNvPr id="754" name="Google Shape;754;p23"/>
            <p:cNvCxnSpPr/>
            <p:nvPr/>
          </p:nvCxnSpPr>
          <p:spPr>
            <a:xfrm>
              <a:off x="3604435" y="4486411"/>
              <a:ext cx="1832636" cy="0"/>
            </a:xfrm>
            <a:prstGeom prst="straightConnector1">
              <a:avLst/>
            </a:prstGeom>
            <a:noFill/>
            <a:ln cap="flat" cmpd="sng" w="9525">
              <a:solidFill>
                <a:srgbClr val="000000"/>
              </a:solidFill>
              <a:prstDash val="solid"/>
              <a:round/>
              <a:headEnd len="sm" w="sm" type="none"/>
              <a:tailEnd len="med" w="med" type="stealth"/>
            </a:ln>
          </p:spPr>
        </p:cxnSp>
        <p:cxnSp>
          <p:nvCxnSpPr>
            <p:cNvPr id="755" name="Google Shape;755;p23"/>
            <p:cNvCxnSpPr/>
            <p:nvPr/>
          </p:nvCxnSpPr>
          <p:spPr>
            <a:xfrm rot="10800000">
              <a:off x="3604436" y="4777102"/>
              <a:ext cx="1832636" cy="0"/>
            </a:xfrm>
            <a:prstGeom prst="straightConnector1">
              <a:avLst/>
            </a:prstGeom>
            <a:noFill/>
            <a:ln cap="flat" cmpd="sng" w="9525">
              <a:solidFill>
                <a:srgbClr val="000000"/>
              </a:solidFill>
              <a:prstDash val="solid"/>
              <a:round/>
              <a:headEnd len="sm" w="sm" type="none"/>
              <a:tailEnd len="med" w="med" type="stealth"/>
            </a:ln>
          </p:spPr>
        </p:cxnSp>
        <p:sp>
          <p:nvSpPr>
            <p:cNvPr id="756" name="Google Shape;756;p23"/>
            <p:cNvSpPr/>
            <p:nvPr/>
          </p:nvSpPr>
          <p:spPr>
            <a:xfrm>
              <a:off x="4176045" y="4241817"/>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57" name="Google Shape;757;p23"/>
            <p:cNvSpPr/>
            <p:nvPr/>
          </p:nvSpPr>
          <p:spPr>
            <a:xfrm>
              <a:off x="3965035" y="4531436"/>
              <a:ext cx="1111439"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ACK(phản hồi)</a:t>
              </a:r>
              <a:endParaRPr sz="1100">
                <a:solidFill>
                  <a:srgbClr val="3F3F3F"/>
                </a:solidFill>
                <a:latin typeface="Arial"/>
                <a:ea typeface="Arial"/>
                <a:cs typeface="Arial"/>
                <a:sym typeface="Arial"/>
              </a:endParaRPr>
            </a:p>
          </p:txBody>
        </p:sp>
        <p:sp>
          <p:nvSpPr>
            <p:cNvPr id="758" name="Google Shape;758;p23"/>
            <p:cNvSpPr/>
            <p:nvPr/>
          </p:nvSpPr>
          <p:spPr>
            <a:xfrm>
              <a:off x="6069600"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phát</a:t>
              </a:r>
              <a:endParaRPr sz="1100">
                <a:solidFill>
                  <a:srgbClr val="3F3F3F"/>
                </a:solidFill>
                <a:latin typeface="Arial"/>
                <a:ea typeface="Arial"/>
                <a:cs typeface="Arial"/>
                <a:sym typeface="Arial"/>
              </a:endParaRPr>
            </a:p>
          </p:txBody>
        </p:sp>
        <p:sp>
          <p:nvSpPr>
            <p:cNvPr id="759" name="Google Shape;759;p23"/>
            <p:cNvSpPr/>
            <p:nvPr/>
          </p:nvSpPr>
          <p:spPr>
            <a:xfrm>
              <a:off x="7906510" y="3811357"/>
              <a:ext cx="864555" cy="333877"/>
            </a:xfrm>
            <a:prstGeom prst="rect">
              <a:avLst/>
            </a:prstGeom>
            <a:no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Nơi nhận</a:t>
              </a:r>
              <a:endParaRPr sz="1100">
                <a:solidFill>
                  <a:srgbClr val="3F3F3F"/>
                </a:solidFill>
                <a:latin typeface="Arial"/>
                <a:ea typeface="Arial"/>
                <a:cs typeface="Arial"/>
                <a:sym typeface="Arial"/>
              </a:endParaRPr>
            </a:p>
          </p:txBody>
        </p:sp>
        <p:cxnSp>
          <p:nvCxnSpPr>
            <p:cNvPr id="760" name="Google Shape;760;p23"/>
            <p:cNvCxnSpPr/>
            <p:nvPr/>
          </p:nvCxnSpPr>
          <p:spPr>
            <a:xfrm flipH="1">
              <a:off x="6321857" y="4145234"/>
              <a:ext cx="1" cy="1785681"/>
            </a:xfrm>
            <a:prstGeom prst="straightConnector1">
              <a:avLst/>
            </a:prstGeom>
            <a:noFill/>
            <a:ln cap="flat" cmpd="sng" w="9525">
              <a:solidFill>
                <a:srgbClr val="000000"/>
              </a:solidFill>
              <a:prstDash val="solid"/>
              <a:round/>
              <a:headEnd len="med" w="med" type="none"/>
              <a:tailEnd len="med" w="med" type="none"/>
            </a:ln>
          </p:spPr>
        </p:cxnSp>
        <p:cxnSp>
          <p:nvCxnSpPr>
            <p:cNvPr id="761" name="Google Shape;761;p23"/>
            <p:cNvCxnSpPr>
              <a:stCxn id="759" idx="2"/>
            </p:cNvCxnSpPr>
            <p:nvPr/>
          </p:nvCxnSpPr>
          <p:spPr>
            <a:xfrm>
              <a:off x="8338788" y="4145234"/>
              <a:ext cx="0" cy="1785600"/>
            </a:xfrm>
            <a:prstGeom prst="straightConnector1">
              <a:avLst/>
            </a:prstGeom>
            <a:noFill/>
            <a:ln cap="flat" cmpd="sng" w="9525">
              <a:solidFill>
                <a:srgbClr val="000000"/>
              </a:solidFill>
              <a:prstDash val="solid"/>
              <a:round/>
              <a:headEnd len="med" w="med" type="none"/>
              <a:tailEnd len="med" w="med" type="none"/>
            </a:ln>
          </p:spPr>
        </p:cxnSp>
        <p:sp>
          <p:nvSpPr>
            <p:cNvPr id="762" name="Google Shape;762;p23"/>
            <p:cNvSpPr/>
            <p:nvPr/>
          </p:nvSpPr>
          <p:spPr>
            <a:xfrm>
              <a:off x="7746691" y="4944624"/>
              <a:ext cx="1184192" cy="306893"/>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US" sz="1000">
                  <a:solidFill>
                    <a:srgbClr val="3F3F3F"/>
                  </a:solidFill>
                  <a:latin typeface="Arial"/>
                  <a:ea typeface="Arial"/>
                  <a:cs typeface="Arial"/>
                  <a:sym typeface="Arial"/>
                </a:rPr>
                <a:t>Request Handling</a:t>
              </a:r>
              <a:endParaRPr i="1" sz="1000">
                <a:solidFill>
                  <a:srgbClr val="3F3F3F"/>
                </a:solidFill>
                <a:latin typeface="Arial"/>
                <a:ea typeface="Arial"/>
                <a:cs typeface="Arial"/>
                <a:sym typeface="Arial"/>
              </a:endParaRPr>
            </a:p>
          </p:txBody>
        </p:sp>
        <p:cxnSp>
          <p:nvCxnSpPr>
            <p:cNvPr id="763" name="Google Shape;763;p23"/>
            <p:cNvCxnSpPr/>
            <p:nvPr/>
          </p:nvCxnSpPr>
          <p:spPr>
            <a:xfrm>
              <a:off x="6415466" y="4486411"/>
              <a:ext cx="1832636" cy="0"/>
            </a:xfrm>
            <a:prstGeom prst="straightConnector1">
              <a:avLst/>
            </a:prstGeom>
            <a:noFill/>
            <a:ln cap="flat" cmpd="sng" w="9525">
              <a:solidFill>
                <a:srgbClr val="000000"/>
              </a:solidFill>
              <a:prstDash val="solid"/>
              <a:round/>
              <a:headEnd len="sm" w="sm" type="none"/>
              <a:tailEnd len="med" w="med" type="stealth"/>
            </a:ln>
          </p:spPr>
        </p:cxnSp>
        <p:cxnSp>
          <p:nvCxnSpPr>
            <p:cNvPr id="764" name="Google Shape;764;p23"/>
            <p:cNvCxnSpPr/>
            <p:nvPr/>
          </p:nvCxnSpPr>
          <p:spPr>
            <a:xfrm rot="10800000">
              <a:off x="6415467" y="4768460"/>
              <a:ext cx="1832636" cy="0"/>
            </a:xfrm>
            <a:prstGeom prst="straightConnector1">
              <a:avLst/>
            </a:prstGeom>
            <a:noFill/>
            <a:ln cap="flat" cmpd="sng" w="9525">
              <a:solidFill>
                <a:srgbClr val="000000"/>
              </a:solidFill>
              <a:prstDash val="solid"/>
              <a:round/>
              <a:headEnd len="sm" w="sm" type="none"/>
              <a:tailEnd len="med" w="med" type="stealth"/>
            </a:ln>
          </p:spPr>
        </p:cxnSp>
        <p:sp>
          <p:nvSpPr>
            <p:cNvPr id="765" name="Google Shape;765;p23"/>
            <p:cNvSpPr/>
            <p:nvPr/>
          </p:nvSpPr>
          <p:spPr>
            <a:xfrm>
              <a:off x="6987077" y="4241817"/>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66" name="Google Shape;766;p23"/>
            <p:cNvSpPr/>
            <p:nvPr/>
          </p:nvSpPr>
          <p:spPr>
            <a:xfrm>
              <a:off x="6761230" y="4522793"/>
              <a:ext cx="1141112"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ACK(phản hồi)</a:t>
              </a:r>
              <a:endParaRPr sz="1100">
                <a:solidFill>
                  <a:srgbClr val="3F3F3F"/>
                </a:solidFill>
                <a:latin typeface="Arial"/>
                <a:ea typeface="Arial"/>
                <a:cs typeface="Arial"/>
                <a:sym typeface="Arial"/>
              </a:endParaRPr>
            </a:p>
          </p:txBody>
        </p:sp>
        <p:cxnSp>
          <p:nvCxnSpPr>
            <p:cNvPr id="767" name="Google Shape;767;p23"/>
            <p:cNvCxnSpPr/>
            <p:nvPr/>
          </p:nvCxnSpPr>
          <p:spPr>
            <a:xfrm rot="10800000">
              <a:off x="3604435" y="5486933"/>
              <a:ext cx="1832636" cy="0"/>
            </a:xfrm>
            <a:prstGeom prst="straightConnector1">
              <a:avLst/>
            </a:prstGeom>
            <a:noFill/>
            <a:ln cap="flat" cmpd="sng" w="9525">
              <a:solidFill>
                <a:srgbClr val="000000"/>
              </a:solidFill>
              <a:prstDash val="solid"/>
              <a:round/>
              <a:headEnd len="sm" w="sm" type="none"/>
              <a:tailEnd len="med" w="med" type="stealth"/>
            </a:ln>
          </p:spPr>
        </p:cxnSp>
        <p:sp>
          <p:nvSpPr>
            <p:cNvPr id="768" name="Google Shape;768;p23"/>
            <p:cNvSpPr/>
            <p:nvPr/>
          </p:nvSpPr>
          <p:spPr>
            <a:xfrm>
              <a:off x="3886732" y="5241267"/>
              <a:ext cx="1268050"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Kết quả(yêu cầu)</a:t>
              </a:r>
              <a:endParaRPr sz="1100">
                <a:solidFill>
                  <a:srgbClr val="3F3F3F"/>
                </a:solidFill>
                <a:latin typeface="Arial"/>
                <a:ea typeface="Arial"/>
                <a:cs typeface="Arial"/>
                <a:sym typeface="Arial"/>
              </a:endParaRPr>
            </a:p>
          </p:txBody>
        </p:sp>
        <p:sp>
          <p:nvSpPr>
            <p:cNvPr id="769" name="Google Shape;769;p23"/>
            <p:cNvSpPr/>
            <p:nvPr/>
          </p:nvSpPr>
          <p:spPr>
            <a:xfrm>
              <a:off x="3819344" y="5930914"/>
              <a:ext cx="1335637"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&lt; Không đồng bộ &gt;</a:t>
              </a:r>
              <a:endParaRPr/>
            </a:p>
          </p:txBody>
        </p:sp>
        <p:sp>
          <p:nvSpPr>
            <p:cNvPr id="770" name="Google Shape;770;p23"/>
            <p:cNvSpPr/>
            <p:nvPr/>
          </p:nvSpPr>
          <p:spPr>
            <a:xfrm>
              <a:off x="6437903" y="5929953"/>
              <a:ext cx="1835143"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&lt; Đồng bộ không tuần tự &gt;</a:t>
              </a:r>
              <a:endParaRPr/>
            </a:p>
          </p:txBody>
        </p:sp>
        <p:cxnSp>
          <p:nvCxnSpPr>
            <p:cNvPr id="771" name="Google Shape;771;p23"/>
            <p:cNvCxnSpPr/>
            <p:nvPr/>
          </p:nvCxnSpPr>
          <p:spPr>
            <a:xfrm>
              <a:off x="6415466" y="5493507"/>
              <a:ext cx="1832636" cy="0"/>
            </a:xfrm>
            <a:prstGeom prst="straightConnector1">
              <a:avLst/>
            </a:prstGeom>
            <a:noFill/>
            <a:ln cap="flat" cmpd="sng" w="9525">
              <a:solidFill>
                <a:srgbClr val="000000"/>
              </a:solidFill>
              <a:prstDash val="solid"/>
              <a:round/>
              <a:headEnd len="sm" w="sm" type="none"/>
              <a:tailEnd len="med" w="med" type="stealth"/>
            </a:ln>
          </p:spPr>
        </p:cxnSp>
        <p:cxnSp>
          <p:nvCxnSpPr>
            <p:cNvPr id="772" name="Google Shape;772;p23"/>
            <p:cNvCxnSpPr/>
            <p:nvPr/>
          </p:nvCxnSpPr>
          <p:spPr>
            <a:xfrm rot="10800000">
              <a:off x="6415467" y="5775556"/>
              <a:ext cx="1832636" cy="0"/>
            </a:xfrm>
            <a:prstGeom prst="straightConnector1">
              <a:avLst/>
            </a:prstGeom>
            <a:noFill/>
            <a:ln cap="flat" cmpd="sng" w="9525">
              <a:solidFill>
                <a:srgbClr val="000000"/>
              </a:solidFill>
              <a:prstDash val="solid"/>
              <a:round/>
              <a:headEnd len="sm" w="sm" type="none"/>
              <a:tailEnd len="med" w="med" type="stealth"/>
            </a:ln>
          </p:spPr>
        </p:cxnSp>
        <p:sp>
          <p:nvSpPr>
            <p:cNvPr id="773" name="Google Shape;773;p23"/>
            <p:cNvSpPr/>
            <p:nvPr/>
          </p:nvSpPr>
          <p:spPr>
            <a:xfrm>
              <a:off x="6987076" y="5248913"/>
              <a:ext cx="689415"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Yêu cầu</a:t>
              </a:r>
              <a:endParaRPr sz="1100">
                <a:solidFill>
                  <a:srgbClr val="3F3F3F"/>
                </a:solidFill>
                <a:latin typeface="Arial"/>
                <a:ea typeface="Arial"/>
                <a:cs typeface="Arial"/>
                <a:sym typeface="Arial"/>
              </a:endParaRPr>
            </a:p>
          </p:txBody>
        </p:sp>
        <p:sp>
          <p:nvSpPr>
            <p:cNvPr id="774" name="Google Shape;774;p23"/>
            <p:cNvSpPr/>
            <p:nvPr/>
          </p:nvSpPr>
          <p:spPr>
            <a:xfrm>
              <a:off x="6663966" y="5529890"/>
              <a:ext cx="1335638" cy="2772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Kết quả(phản hồi)</a:t>
              </a:r>
              <a:endParaRPr sz="1100">
                <a:solidFill>
                  <a:srgbClr val="3F3F3F"/>
                </a:solidFill>
                <a:latin typeface="Arial"/>
                <a:ea typeface="Arial"/>
                <a:cs typeface="Arial"/>
                <a:sym typeface="Arial"/>
              </a:endParaRPr>
            </a:p>
          </p:txBody>
        </p:sp>
        <p:sp>
          <p:nvSpPr>
            <p:cNvPr id="775" name="Google Shape;775;p23"/>
            <p:cNvSpPr/>
            <p:nvPr/>
          </p:nvSpPr>
          <p:spPr>
            <a:xfrm>
              <a:off x="5441547" y="4606146"/>
              <a:ext cx="1204116" cy="432048"/>
            </a:xfrm>
            <a:prstGeom prst="wedgeEllipseCallout">
              <a:avLst>
                <a:gd fmla="val -52416" name="adj1"/>
                <a:gd fmla="val -59355" name="adj2"/>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Tạo</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&lt;yêu cầu&gt;</a:t>
              </a:r>
              <a:endParaRPr sz="1050">
                <a:solidFill>
                  <a:schemeClr val="lt1"/>
                </a:solidFill>
                <a:latin typeface="Arial"/>
                <a:ea typeface="Arial"/>
                <a:cs typeface="Arial"/>
                <a:sym typeface="Arial"/>
              </a:endParaRPr>
            </a:p>
          </p:txBody>
        </p:sp>
        <p:sp>
          <p:nvSpPr>
            <p:cNvPr id="776" name="Google Shape;776;p23"/>
            <p:cNvSpPr/>
            <p:nvPr/>
          </p:nvSpPr>
          <p:spPr>
            <a:xfrm>
              <a:off x="8347536" y="4623039"/>
              <a:ext cx="1204116" cy="432048"/>
            </a:xfrm>
            <a:prstGeom prst="wedgeEllipseCallout">
              <a:avLst>
                <a:gd fmla="val -52416" name="adj1"/>
                <a:gd fmla="val -59355" name="adj2"/>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Tạo</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&lt;yêu cầu&gt;</a:t>
              </a:r>
              <a:endParaRPr sz="1050">
                <a:solidFill>
                  <a:schemeClr val="lt1"/>
                </a:solidFill>
                <a:latin typeface="Arial"/>
                <a:ea typeface="Arial"/>
                <a:cs typeface="Arial"/>
                <a:sym typeface="Arial"/>
              </a:endParaRPr>
            </a:p>
          </p:txBody>
        </p:sp>
      </p:grpSp>
      <p:grpSp>
        <p:nvGrpSpPr>
          <p:cNvPr id="777" name="Google Shape;777;p23"/>
          <p:cNvGrpSpPr/>
          <p:nvPr/>
        </p:nvGrpSpPr>
        <p:grpSpPr>
          <a:xfrm>
            <a:off x="416128" y="447433"/>
            <a:ext cx="9051872" cy="276999"/>
            <a:chOff x="416128" y="447433"/>
            <a:chExt cx="9051872" cy="276999"/>
          </a:xfrm>
        </p:grpSpPr>
        <p:sp>
          <p:nvSpPr>
            <p:cNvPr id="778" name="Google Shape;778;p2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779" name="Google Shape;779;p2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80" name="Google Shape;780;p23"/>
          <p:cNvSpPr/>
          <p:nvPr/>
        </p:nvSpPr>
        <p:spPr>
          <a:xfrm>
            <a:off x="705828" y="2144254"/>
            <a:ext cx="8632825" cy="113029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phát gợi ý chế độ thông tin</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Chế độ đồng bộ tuần tự, đồng bộ không tuần tự, không đồng bộ, đồng bộ tuần tự linh hoạt</a:t>
            </a:r>
            <a:endParaRPr b="0" i="0" sz="1200" u="none" cap="none" strike="noStrike">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Trong trường hợp không tuần tự, tạo tài nguyên &lt;request&gt;</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Trong trường hợp tuần tự linh hoạt, Nơi nhận chọn chế độ thông tin</a:t>
            </a:r>
            <a:endParaRPr/>
          </a:p>
        </p:txBody>
      </p:sp>
      <p:grpSp>
        <p:nvGrpSpPr>
          <p:cNvPr id="781" name="Google Shape;781;p23"/>
          <p:cNvGrpSpPr/>
          <p:nvPr/>
        </p:nvGrpSpPr>
        <p:grpSpPr>
          <a:xfrm>
            <a:off x="558800" y="1915298"/>
            <a:ext cx="8785225" cy="215444"/>
            <a:chOff x="1027113" y="2045625"/>
            <a:chExt cx="8785225" cy="215444"/>
          </a:xfrm>
        </p:grpSpPr>
        <p:sp>
          <p:nvSpPr>
            <p:cNvPr id="782" name="Google Shape;782;p2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83" name="Google Shape;783;p2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số kiểu phản hồi</a:t>
              </a:r>
              <a:endParaRPr sz="1400">
                <a:solidFill>
                  <a:srgbClr val="262626"/>
                </a:solidFill>
                <a:latin typeface="Arial"/>
                <a:ea typeface="Arial"/>
                <a:cs typeface="Arial"/>
                <a:sym typeface="Arial"/>
              </a:endParaRPr>
            </a:p>
          </p:txBody>
        </p:sp>
      </p:grpSp>
      <p:sp>
        <p:nvSpPr>
          <p:cNvPr id="784" name="Google Shape;784;p2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Chế độ thông tin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24"/>
          <p:cNvGrpSpPr/>
          <p:nvPr/>
        </p:nvGrpSpPr>
        <p:grpSpPr>
          <a:xfrm>
            <a:off x="416128" y="447433"/>
            <a:ext cx="9051872" cy="276999"/>
            <a:chOff x="416128" y="447433"/>
            <a:chExt cx="9051872" cy="276999"/>
          </a:xfrm>
        </p:grpSpPr>
        <p:sp>
          <p:nvSpPr>
            <p:cNvPr id="791" name="Google Shape;791;p2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792" name="Google Shape;792;p2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793" name="Google Shape;793;p2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Tham số nội dung kết quả</a:t>
            </a:r>
            <a:endParaRPr/>
          </a:p>
        </p:txBody>
      </p:sp>
      <p:grpSp>
        <p:nvGrpSpPr>
          <p:cNvPr id="794" name="Google Shape;794;p24"/>
          <p:cNvGrpSpPr/>
          <p:nvPr/>
        </p:nvGrpSpPr>
        <p:grpSpPr>
          <a:xfrm>
            <a:off x="558800" y="1922586"/>
            <a:ext cx="3268895" cy="215444"/>
            <a:chOff x="1027113" y="2045625"/>
            <a:chExt cx="3268895" cy="215444"/>
          </a:xfrm>
        </p:grpSpPr>
        <p:sp>
          <p:nvSpPr>
            <p:cNvPr id="795" name="Google Shape;795;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96" name="Google Shape;796;p24"/>
            <p:cNvSpPr/>
            <p:nvPr/>
          </p:nvSpPr>
          <p:spPr>
            <a:xfrm>
              <a:off x="1179514" y="2045625"/>
              <a:ext cx="311649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có kết quả → CUDN</a:t>
              </a:r>
              <a:endParaRPr/>
            </a:p>
          </p:txBody>
        </p:sp>
      </p:grpSp>
      <p:grpSp>
        <p:nvGrpSpPr>
          <p:cNvPr id="797" name="Google Shape;797;p24"/>
          <p:cNvGrpSpPr/>
          <p:nvPr/>
        </p:nvGrpSpPr>
        <p:grpSpPr>
          <a:xfrm>
            <a:off x="558800" y="2244359"/>
            <a:ext cx="8299765" cy="215444"/>
            <a:chOff x="1027113" y="2045625"/>
            <a:chExt cx="8299765" cy="215444"/>
          </a:xfrm>
        </p:grpSpPr>
        <p:sp>
          <p:nvSpPr>
            <p:cNvPr id="798" name="Google Shape;798;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99" name="Google Shape;799;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Thuộc tính → CRUD</a:t>
              </a:r>
              <a:endParaRPr/>
            </a:p>
          </p:txBody>
        </p:sp>
      </p:grpSp>
      <p:grpSp>
        <p:nvGrpSpPr>
          <p:cNvPr id="800" name="Google Shape;800;p24"/>
          <p:cNvGrpSpPr/>
          <p:nvPr/>
        </p:nvGrpSpPr>
        <p:grpSpPr>
          <a:xfrm>
            <a:off x="558800" y="2566132"/>
            <a:ext cx="4561119" cy="215444"/>
            <a:chOff x="1027113" y="2045625"/>
            <a:chExt cx="4561119" cy="215444"/>
          </a:xfrm>
        </p:grpSpPr>
        <p:sp>
          <p:nvSpPr>
            <p:cNvPr id="801" name="Google Shape;801;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2" name="Google Shape;802;p24"/>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địa chỉ phân cấp</a:t>
              </a:r>
              <a:endParaRPr sz="1400">
                <a:solidFill>
                  <a:srgbClr val="262626"/>
                </a:solidFill>
                <a:latin typeface="Arial"/>
                <a:ea typeface="Arial"/>
                <a:cs typeface="Arial"/>
                <a:sym typeface="Arial"/>
              </a:endParaRPr>
            </a:p>
          </p:txBody>
        </p:sp>
      </p:grpSp>
      <p:grpSp>
        <p:nvGrpSpPr>
          <p:cNvPr id="803" name="Google Shape;803;p24"/>
          <p:cNvGrpSpPr/>
          <p:nvPr/>
        </p:nvGrpSpPr>
        <p:grpSpPr>
          <a:xfrm>
            <a:off x="558800" y="2887905"/>
            <a:ext cx="8299765" cy="215444"/>
            <a:chOff x="1027113" y="2045625"/>
            <a:chExt cx="8299765" cy="215444"/>
          </a:xfrm>
        </p:grpSpPr>
        <p:sp>
          <p:nvSpPr>
            <p:cNvPr id="804" name="Google Shape;804;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5" name="Google Shape;805;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địa chỉ phân cấp+thuộc tính</a:t>
              </a:r>
              <a:endParaRPr/>
            </a:p>
          </p:txBody>
        </p:sp>
      </p:grpSp>
      <p:grpSp>
        <p:nvGrpSpPr>
          <p:cNvPr id="806" name="Google Shape;806;p24"/>
          <p:cNvGrpSpPr/>
          <p:nvPr/>
        </p:nvGrpSpPr>
        <p:grpSpPr>
          <a:xfrm>
            <a:off x="558800" y="3209678"/>
            <a:ext cx="8299765" cy="215444"/>
            <a:chOff x="1027113" y="2045625"/>
            <a:chExt cx="8299765" cy="215444"/>
          </a:xfrm>
        </p:grpSpPr>
        <p:sp>
          <p:nvSpPr>
            <p:cNvPr id="807" name="Google Shape;807;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8" name="Google Shape;808;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thuộc tính+tài nguyên con</a:t>
              </a:r>
              <a:endParaRPr/>
            </a:p>
          </p:txBody>
        </p:sp>
      </p:grpSp>
      <p:grpSp>
        <p:nvGrpSpPr>
          <p:cNvPr id="809" name="Google Shape;809;p24"/>
          <p:cNvGrpSpPr/>
          <p:nvPr/>
        </p:nvGrpSpPr>
        <p:grpSpPr>
          <a:xfrm>
            <a:off x="558800" y="3531451"/>
            <a:ext cx="8299765" cy="215444"/>
            <a:chOff x="1027113" y="2045625"/>
            <a:chExt cx="8299765" cy="215444"/>
          </a:xfrm>
        </p:grpSpPr>
        <p:sp>
          <p:nvSpPr>
            <p:cNvPr id="810" name="Google Shape;810;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1" name="Google Shape;811;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con</a:t>
              </a:r>
              <a:endParaRPr/>
            </a:p>
          </p:txBody>
        </p:sp>
      </p:grpSp>
      <p:grpSp>
        <p:nvGrpSpPr>
          <p:cNvPr id="812" name="Google Shape;812;p24"/>
          <p:cNvGrpSpPr/>
          <p:nvPr/>
        </p:nvGrpSpPr>
        <p:grpSpPr>
          <a:xfrm>
            <a:off x="558800" y="3853224"/>
            <a:ext cx="8299765" cy="215444"/>
            <a:chOff x="1027113" y="2045625"/>
            <a:chExt cx="8299765" cy="215444"/>
          </a:xfrm>
        </p:grpSpPr>
        <p:sp>
          <p:nvSpPr>
            <p:cNvPr id="813" name="Google Shape;813;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4" name="Google Shape;814;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Thuộc tính+tham chiếu tài nguyên con</a:t>
              </a:r>
              <a:endParaRPr/>
            </a:p>
          </p:txBody>
        </p:sp>
      </p:grpSp>
      <p:grpSp>
        <p:nvGrpSpPr>
          <p:cNvPr id="815" name="Google Shape;815;p24"/>
          <p:cNvGrpSpPr/>
          <p:nvPr/>
        </p:nvGrpSpPr>
        <p:grpSpPr>
          <a:xfrm>
            <a:off x="558800" y="4174997"/>
            <a:ext cx="8299765" cy="215444"/>
            <a:chOff x="1027113" y="2045625"/>
            <a:chExt cx="8299765" cy="215444"/>
          </a:xfrm>
        </p:grpSpPr>
        <p:sp>
          <p:nvSpPr>
            <p:cNvPr id="816" name="Google Shape;816;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7" name="Google Shape;817;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chiếu tài nguyên con</a:t>
              </a:r>
              <a:endParaRPr/>
            </a:p>
          </p:txBody>
        </p:sp>
      </p:grpSp>
      <p:grpSp>
        <p:nvGrpSpPr>
          <p:cNvPr id="818" name="Google Shape;818;p24"/>
          <p:cNvGrpSpPr/>
          <p:nvPr/>
        </p:nvGrpSpPr>
        <p:grpSpPr>
          <a:xfrm>
            <a:off x="558800" y="4496770"/>
            <a:ext cx="8299765" cy="215444"/>
            <a:chOff x="1027113" y="2045625"/>
            <a:chExt cx="8299765" cy="215444"/>
          </a:xfrm>
        </p:grpSpPr>
        <p:sp>
          <p:nvSpPr>
            <p:cNvPr id="819" name="Google Shape;819;p2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20" name="Google Shape;820;p24"/>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gốc</a:t>
              </a:r>
              <a:endParaRPr sz="1400">
                <a:solidFill>
                  <a:srgbClr val="262626"/>
                </a:solidFill>
                <a:latin typeface="Arial"/>
                <a:ea typeface="Arial"/>
                <a:cs typeface="Arial"/>
                <a:sym typeface="Arial"/>
              </a:endParaRPr>
            </a:p>
          </p:txBody>
        </p:sp>
      </p:grpSp>
      <p:sp>
        <p:nvSpPr>
          <p:cNvPr id="821" name="Google Shape;821;p24"/>
          <p:cNvSpPr/>
          <p:nvPr/>
        </p:nvSpPr>
        <p:spPr>
          <a:xfrm flipH="1">
            <a:off x="3639279" y="3594888"/>
            <a:ext cx="157298" cy="1093252"/>
          </a:xfrm>
          <a:prstGeom prst="leftBrace">
            <a:avLst>
              <a:gd fmla="val 64771"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22" name="Google Shape;822;p24"/>
          <p:cNvSpPr/>
          <p:nvPr/>
        </p:nvSpPr>
        <p:spPr>
          <a:xfrm>
            <a:off x="3840746" y="3937828"/>
            <a:ext cx="4876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Chỉ</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xuất</a:t>
            </a:r>
            <a:endParaRPr sz="1200">
              <a:solidFill>
                <a:schemeClr val="dk1"/>
              </a:solidFill>
              <a:latin typeface="Arial"/>
              <a:ea typeface="Arial"/>
              <a:cs typeface="Arial"/>
              <a:sym typeface="Arial"/>
            </a:endParaRPr>
          </a:p>
        </p:txBody>
      </p:sp>
      <p:sp>
        <p:nvSpPr>
          <p:cNvPr id="823" name="Google Shape;823;p24"/>
          <p:cNvSpPr/>
          <p:nvPr/>
        </p:nvSpPr>
        <p:spPr>
          <a:xfrm flipH="1">
            <a:off x="3639279" y="2940372"/>
            <a:ext cx="196872" cy="548187"/>
          </a:xfrm>
          <a:prstGeom prst="leftBrace">
            <a:avLst>
              <a:gd fmla="val 31720" name="adj1"/>
              <a:gd fmla="val 50000" name="adj2"/>
            </a:avLst>
          </a:prstGeom>
          <a:no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24"/>
          <p:cNvSpPr/>
          <p:nvPr/>
        </p:nvSpPr>
        <p:spPr>
          <a:xfrm>
            <a:off x="3828045" y="2999021"/>
            <a:ext cx="40908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Chỉ</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tạo</a:t>
            </a:r>
            <a:endParaRPr sz="1200">
              <a:solidFill>
                <a:schemeClr val="dk1"/>
              </a:solidFill>
              <a:latin typeface="Arial"/>
              <a:ea typeface="Arial"/>
              <a:cs typeface="Arial"/>
              <a:sym typeface="Arial"/>
            </a:endParaRPr>
          </a:p>
        </p:txBody>
      </p:sp>
      <p:graphicFrame>
        <p:nvGraphicFramePr>
          <p:cNvPr id="825" name="Google Shape;825;p24"/>
          <p:cNvGraphicFramePr/>
          <p:nvPr/>
        </p:nvGraphicFramePr>
        <p:xfrm>
          <a:off x="4281300" y="1725482"/>
          <a:ext cx="3000000" cy="3000000"/>
        </p:xfrm>
        <a:graphic>
          <a:graphicData uri="http://schemas.openxmlformats.org/drawingml/2006/table">
            <a:tbl>
              <a:tblPr>
                <a:noFill/>
                <a:tableStyleId>{24E4338F-F3B4-4311-B3CD-419BD353D868}</a:tableStyleId>
              </a:tblPr>
              <a:tblGrid>
                <a:gridCol w="1416850"/>
                <a:gridCol w="818150"/>
                <a:gridCol w="789275"/>
                <a:gridCol w="818150"/>
                <a:gridCol w="789275"/>
                <a:gridCol w="847025"/>
              </a:tblGrid>
              <a:tr h="321475">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Giá trị</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Tạo</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Truy xuất</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Cập nhật</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Xóa</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c>
                  <a:txBody>
                    <a:bodyPr/>
                    <a:lstStyle/>
                    <a:p>
                      <a:pPr indent="0" lvl="0" marL="0" marR="0" rtl="0" algn="ctr">
                        <a:spcBef>
                          <a:spcPts val="0"/>
                        </a:spcBef>
                        <a:spcAft>
                          <a:spcPts val="0"/>
                        </a:spcAft>
                        <a:buNone/>
                      </a:pPr>
                      <a:r>
                        <a:rPr b="1" lang="en-US" sz="1200" u="none" cap="none" strike="noStrike">
                          <a:latin typeface="Arial"/>
                          <a:ea typeface="Arial"/>
                          <a:cs typeface="Arial"/>
                          <a:sym typeface="Arial"/>
                        </a:rPr>
                        <a:t>Thông báo</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9D9D9"/>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mặc định</a:t>
                      </a:r>
                      <a:endParaRPr sz="1200" u="none" cap="none" strike="noStrike">
                        <a:latin typeface="Arial"/>
                        <a:ea typeface="Arial"/>
                        <a:cs typeface="Arial"/>
                        <a:sym typeface="Arial"/>
                      </a:endParaRPr>
                    </a:p>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mặc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mặc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a:t>
                      </a:r>
                      <a:endParaRPr/>
                    </a:p>
                    <a:p>
                      <a:pPr indent="0" lvl="0" marL="0" marR="0" rtl="0" algn="ctr">
                        <a:spcBef>
                          <a:spcPts val="0"/>
                        </a:spcBef>
                        <a:spcAft>
                          <a:spcPts val="0"/>
                        </a:spcAft>
                        <a:buNone/>
                      </a:pPr>
                      <a:r>
                        <a:rPr lang="en-US" sz="1200" u="none" cap="none" strike="noStrike">
                          <a:latin typeface="Arial"/>
                          <a:ea typeface="Arial"/>
                          <a:cs typeface="Arial"/>
                          <a:sym typeface="Arial"/>
                        </a:rPr>
                        <a:t>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 đã chỉnh </a:t>
                      </a:r>
                      <a:endParaRPr/>
                    </a:p>
                    <a:p>
                      <a:pPr indent="0" lvl="0" marL="0" marR="0" rtl="0" algn="l">
                        <a:spcBef>
                          <a:spcPts val="0"/>
                        </a:spcBef>
                        <a:spcAft>
                          <a:spcPts val="0"/>
                        </a:spcAft>
                        <a:buNone/>
                      </a:pPr>
                      <a:r>
                        <a:rPr lang="en-US" sz="1200" u="none" cap="none" strike="noStrike">
                          <a:latin typeface="Arial"/>
                          <a:ea typeface="Arial"/>
                          <a:cs typeface="Arial"/>
                          <a:sym typeface="Arial"/>
                        </a:rPr>
                        <a:t>sửa</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a:t>
                      </a:r>
                      <a:endParaRPr/>
                    </a:p>
                    <a:p>
                      <a:pPr indent="0" lvl="0" marL="0" marR="0" rtl="0" algn="ctr">
                        <a:spcBef>
                          <a:spcPts val="0"/>
                        </a:spcBef>
                        <a:spcAft>
                          <a:spcPts val="0"/>
                        </a:spcAft>
                        <a:buNone/>
                      </a:pPr>
                      <a:r>
                        <a:rPr lang="en-US" sz="1200" u="none" cap="none" strike="noStrike">
                          <a:latin typeface="Arial"/>
                          <a:ea typeface="Arial"/>
                          <a:cs typeface="Arial"/>
                          <a:sym typeface="Arial"/>
                        </a:rPr>
                        <a:t>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địa chỉ phân cấp</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p>
                      <a:pPr indent="0" lvl="0" marL="0" marR="0" rtl="0" algn="ctr">
                        <a:spcBef>
                          <a:spcPts val="0"/>
                        </a:spcBef>
                        <a:spcAft>
                          <a:spcPts val="0"/>
                        </a:spcAft>
                        <a:buNone/>
                      </a:pPr>
                      <a:r>
                        <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địa chỉ phân cấp+</a:t>
                      </a:r>
                      <a:endParaRPr/>
                    </a:p>
                    <a:p>
                      <a:pPr indent="0" lvl="0" marL="0" marR="0" rtl="0" algn="l">
                        <a:spcBef>
                          <a:spcPts val="0"/>
                        </a:spcBef>
                        <a:spcAft>
                          <a:spcPts val="0"/>
                        </a:spcAft>
                        <a:buNone/>
                      </a:pPr>
                      <a:r>
                        <a:rPr lang="en-US" sz="1200" u="none" cap="none" strike="noStrike">
                          <a:latin typeface="Arial"/>
                          <a:ea typeface="Arial"/>
                          <a:cs typeface="Arial"/>
                          <a:sym typeface="Arial"/>
                        </a:rPr>
                        <a:t>thuộc tính</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tính+tài</a:t>
                      </a:r>
                      <a:endParaRPr sz="1200" u="none" cap="none" strike="noStrike">
                        <a:latin typeface="Arial"/>
                        <a:ea typeface="Arial"/>
                        <a:cs typeface="Arial"/>
                        <a:sym typeface="Arial"/>
                      </a:endParaRPr>
                    </a:p>
                    <a:p>
                      <a:pPr indent="0" lvl="0" marL="0" marR="0" rtl="0" algn="l">
                        <a:spcBef>
                          <a:spcPts val="0"/>
                        </a:spcBef>
                        <a:spcAft>
                          <a:spcPts val="0"/>
                        </a:spcAft>
                        <a:buNone/>
                      </a:pPr>
                      <a:r>
                        <a:rPr lang="en-US" sz="1200" u="none" cap="none" strike="noStrike">
                          <a:latin typeface="Arial"/>
                          <a:ea typeface="Arial"/>
                          <a:cs typeface="Arial"/>
                          <a:sym typeface="Arial"/>
                        </a:rPr>
                        <a:t> nguyên con</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Tài nguyên con</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Thuộc tính+tham</a:t>
                      </a:r>
                      <a:endParaRPr sz="1200" u="none" cap="none" strike="noStrike">
                        <a:latin typeface="Arial"/>
                        <a:ea typeface="Arial"/>
                        <a:cs typeface="Arial"/>
                        <a:sym typeface="Arial"/>
                      </a:endParaRPr>
                    </a:p>
                    <a:p>
                      <a:pPr indent="0" lvl="0" marL="0" marR="0" rtl="0" algn="l">
                        <a:spcBef>
                          <a:spcPts val="0"/>
                        </a:spcBef>
                        <a:spcAft>
                          <a:spcPts val="0"/>
                        </a:spcAft>
                        <a:buNone/>
                      </a:pPr>
                      <a:r>
                        <a:rPr lang="en-US" sz="1200" u="none" cap="none" strike="noStrike">
                          <a:latin typeface="Arial"/>
                          <a:ea typeface="Arial"/>
                          <a:cs typeface="Arial"/>
                          <a:sym typeface="Arial"/>
                        </a:rPr>
                        <a:t> chiếu tài nguyên </a:t>
                      </a:r>
                      <a:endParaRPr/>
                    </a:p>
                    <a:p>
                      <a:pPr indent="0" lvl="0" marL="0" marR="0" rtl="0" algn="l">
                        <a:spcBef>
                          <a:spcPts val="0"/>
                        </a:spcBef>
                        <a:spcAft>
                          <a:spcPts val="0"/>
                        </a:spcAft>
                        <a:buNone/>
                      </a:pPr>
                      <a:r>
                        <a:rPr lang="en-US" sz="1200" u="none" cap="none" strike="noStrike">
                          <a:latin typeface="Arial"/>
                          <a:ea typeface="Arial"/>
                          <a:cs typeface="Arial"/>
                          <a:sym typeface="Arial"/>
                        </a:rPr>
                        <a:t>con</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Tham chiếu tài </a:t>
                      </a:r>
                      <a:endParaRPr/>
                    </a:p>
                    <a:p>
                      <a:pPr indent="0" lvl="0" marL="0" marR="0" rtl="0" algn="l">
                        <a:spcBef>
                          <a:spcPts val="0"/>
                        </a:spcBef>
                        <a:spcAft>
                          <a:spcPts val="0"/>
                        </a:spcAft>
                        <a:buNone/>
                      </a:pPr>
                      <a:r>
                        <a:rPr lang="en-US" sz="1200" u="none" cap="none" strike="noStrike">
                          <a:latin typeface="Arial"/>
                          <a:ea typeface="Arial"/>
                          <a:cs typeface="Arial"/>
                          <a:sym typeface="Arial"/>
                        </a:rPr>
                        <a:t>nguyên con</a:t>
                      </a:r>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không có kết quả</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default</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r h="378925">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Tài nguyên gốc</a:t>
                      </a:r>
                      <a:endParaRPr sz="1200" u="none" cap="none" strike="noStrike">
                        <a:latin typeface="Arial"/>
                        <a:ea typeface="Arial"/>
                        <a:cs typeface="Arial"/>
                        <a:sym typeface="Arial"/>
                      </a:endParaRPr>
                    </a:p>
                  </a:txBody>
                  <a:tcPr marT="45725" marB="45725" marR="45725" marL="457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Có giá trị</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Không xác định</a:t>
                      </a:r>
                      <a:endParaRPr sz="1200" u="none" cap="none" strike="noStrike">
                        <a:latin typeface="Arial"/>
                        <a:ea typeface="Arial"/>
                        <a:cs typeface="Arial"/>
                        <a:sym typeface="Arial"/>
                      </a:endParaRPr>
                    </a:p>
                  </a:txBody>
                  <a:tcPr marT="45725" marB="45725" marR="45725" marL="457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FFFFF"/>
                    </a:solidFill>
                  </a:tcPr>
                </a:tc>
              </a:tr>
            </a:tbl>
          </a:graphicData>
        </a:graphic>
      </p:graphicFrame>
      <p:sp>
        <p:nvSpPr>
          <p:cNvPr id="826" name="Google Shape;826;p24"/>
          <p:cNvSpPr/>
          <p:nvPr/>
        </p:nvSpPr>
        <p:spPr>
          <a:xfrm>
            <a:off x="5681454" y="1421267"/>
            <a:ext cx="283925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Tổng hợp giá trị của nội dung kết quả</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5"/>
          <p:cNvSpPr/>
          <p:nvPr/>
        </p:nvSpPr>
        <p:spPr>
          <a:xfrm>
            <a:off x="711200" y="2331523"/>
            <a:ext cx="8632825" cy="86868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nhận được địa chỉ phân cấp, sử dụng một trong các giá trị sau</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địa chỉ phân cấp</a:t>
            </a:r>
            <a:endParaRPr b="0" i="0" sz="1200" u="none" cap="none" strike="noStrike">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địa chỉ phân cấp+thuộc tính</a:t>
            </a:r>
            <a:endParaRPr/>
          </a:p>
        </p:txBody>
      </p:sp>
      <p:grpSp>
        <p:nvGrpSpPr>
          <p:cNvPr id="833" name="Google Shape;833;p25"/>
          <p:cNvGrpSpPr/>
          <p:nvPr/>
        </p:nvGrpSpPr>
        <p:grpSpPr>
          <a:xfrm>
            <a:off x="558800" y="3289150"/>
            <a:ext cx="8785225" cy="2372071"/>
            <a:chOff x="558800" y="2232686"/>
            <a:chExt cx="8785225" cy="2372071"/>
          </a:xfrm>
        </p:grpSpPr>
        <p:grpSp>
          <p:nvGrpSpPr>
            <p:cNvPr id="834" name="Google Shape;834;p25"/>
            <p:cNvGrpSpPr/>
            <p:nvPr/>
          </p:nvGrpSpPr>
          <p:grpSpPr>
            <a:xfrm>
              <a:off x="558800" y="2232686"/>
              <a:ext cx="8785225" cy="215444"/>
              <a:chOff x="1027113" y="2045625"/>
              <a:chExt cx="8785225" cy="215444"/>
            </a:xfrm>
          </p:grpSpPr>
          <p:sp>
            <p:nvSpPr>
              <p:cNvPr id="835" name="Google Shape;835;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36" name="Google Shape;836;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trường hợp yêu cầu Truy xuất, phản hồi có thể trả về các biểu diễn và/hoặc tham chiếu tài nguyên</a:t>
                </a:r>
                <a:endParaRPr/>
              </a:p>
            </p:txBody>
          </p:sp>
        </p:grpSp>
        <p:sp>
          <p:nvSpPr>
            <p:cNvPr id="837" name="Google Shape;837;p25"/>
            <p:cNvSpPr/>
            <p:nvPr/>
          </p:nvSpPr>
          <p:spPr>
            <a:xfrm>
              <a:off x="711200" y="2469062"/>
              <a:ext cx="8632825" cy="213569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Để chỉ ra kiểu thông tin của tài nguyên đích và/hoặc tài nguyên con, hãy sử dụng một trong các giá trị sau</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thuộc tính+tài nguyên con</a:t>
              </a:r>
              <a:endParaRPr/>
            </a:p>
            <a:p>
              <a:pPr indent="-179387" lvl="1" marL="355600" marR="0" rtl="0" algn="l">
                <a:spcBef>
                  <a:spcPts val="2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con</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thuộc tính+tham chiếu tài nguyên con</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chiếu tài nguyên con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“thuộc tính” là các thuộc tính (biểu diễn) của tài nguyên đích</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con” là các thuộc tính của tài nguyên con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“tham chiếu” là thông tin đặc tả chứa địa chỉ tài nguyên</a:t>
              </a:r>
              <a:endParaRPr sz="1300">
                <a:solidFill>
                  <a:srgbClr val="262626"/>
                </a:solidFill>
                <a:latin typeface="Arial"/>
                <a:ea typeface="Arial"/>
                <a:cs typeface="Arial"/>
                <a:sym typeface="Arial"/>
              </a:endParaRPr>
            </a:p>
          </p:txBody>
        </p:sp>
      </p:grpSp>
      <p:grpSp>
        <p:nvGrpSpPr>
          <p:cNvPr id="838" name="Google Shape;838;p25"/>
          <p:cNvGrpSpPr/>
          <p:nvPr/>
        </p:nvGrpSpPr>
        <p:grpSpPr>
          <a:xfrm>
            <a:off x="416128" y="447433"/>
            <a:ext cx="9051872" cy="276999"/>
            <a:chOff x="416128" y="447433"/>
            <a:chExt cx="9051872" cy="276999"/>
          </a:xfrm>
        </p:grpSpPr>
        <p:sp>
          <p:nvSpPr>
            <p:cNvPr id="839" name="Google Shape;839;p2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840" name="Google Shape;840;p2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41" name="Google Shape;841;p2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Nội dung phản hồi </a:t>
            </a:r>
            <a:endParaRPr/>
          </a:p>
        </p:txBody>
      </p:sp>
      <p:grpSp>
        <p:nvGrpSpPr>
          <p:cNvPr id="842" name="Google Shape;842;p25"/>
          <p:cNvGrpSpPr/>
          <p:nvPr/>
        </p:nvGrpSpPr>
        <p:grpSpPr>
          <a:xfrm>
            <a:off x="558800" y="1915298"/>
            <a:ext cx="8785225" cy="215444"/>
            <a:chOff x="1027113" y="2045625"/>
            <a:chExt cx="8785225" cy="215444"/>
          </a:xfrm>
        </p:grpSpPr>
        <p:sp>
          <p:nvSpPr>
            <p:cNvPr id="843" name="Google Shape;843;p2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44" name="Google Shape;844;p2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Trong trường hợp yêu cầu Tạo, nếu Nội dung kết quả là “thuộc tính” thì phản hồi chứa địa chỉ không phân cấp</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26"/>
          <p:cNvSpPr/>
          <p:nvPr/>
        </p:nvSpPr>
        <p:spPr>
          <a:xfrm>
            <a:off x="711200" y="2144004"/>
            <a:ext cx="8632825" cy="648108"/>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áp dụng để khớp với giá trị thuộc tính của tài nguyên cụ thể</a:t>
            </a:r>
            <a:endParaRPr/>
          </a:p>
          <a:p>
            <a:pPr indent="-179387" lvl="1" marL="355600" marR="0" rtl="0" algn="l">
              <a:spcBef>
                <a:spcPts val="8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creationTime, lastModifiedTime, expirationTime, stateTag, label, attribute, resourceType, size, contentType</a:t>
            </a:r>
            <a:endParaRPr/>
          </a:p>
        </p:txBody>
      </p:sp>
      <p:grpSp>
        <p:nvGrpSpPr>
          <p:cNvPr id="851" name="Google Shape;851;p26"/>
          <p:cNvGrpSpPr/>
          <p:nvPr/>
        </p:nvGrpSpPr>
        <p:grpSpPr>
          <a:xfrm>
            <a:off x="558800" y="2857255"/>
            <a:ext cx="8785225" cy="618056"/>
            <a:chOff x="558800" y="2232686"/>
            <a:chExt cx="8785225" cy="618056"/>
          </a:xfrm>
        </p:grpSpPr>
        <p:grpSp>
          <p:nvGrpSpPr>
            <p:cNvPr id="852" name="Google Shape;852;p26"/>
            <p:cNvGrpSpPr/>
            <p:nvPr/>
          </p:nvGrpSpPr>
          <p:grpSpPr>
            <a:xfrm>
              <a:off x="558800" y="2232686"/>
              <a:ext cx="8785225" cy="215444"/>
              <a:chOff x="1027113" y="2045625"/>
              <a:chExt cx="8785225" cy="215444"/>
            </a:xfrm>
          </p:grpSpPr>
          <p:sp>
            <p:nvSpPr>
              <p:cNvPr id="853" name="Google Shape;853;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54" name="Google Shape;854;p2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áp dụng cho quy trình lọc, không áp dụng cho giá trị thuộc tính</a:t>
                </a:r>
                <a:endParaRPr sz="1400">
                  <a:solidFill>
                    <a:srgbClr val="262626"/>
                  </a:solidFill>
                  <a:latin typeface="Arial"/>
                  <a:ea typeface="Arial"/>
                  <a:cs typeface="Arial"/>
                  <a:sym typeface="Arial"/>
                </a:endParaRPr>
              </a:p>
            </p:txBody>
          </p:sp>
        </p:grpSp>
        <p:sp>
          <p:nvSpPr>
            <p:cNvPr id="855" name="Google Shape;855;p26"/>
            <p:cNvSpPr/>
            <p:nvPr/>
          </p:nvSpPr>
          <p:spPr>
            <a:xfrm>
              <a:off x="711200" y="2505281"/>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filterUsage, filterOperation, limit, level, offset, semanticsFilter, contentFilterSyntax, contentFilterQuery</a:t>
              </a:r>
              <a:endParaRPr sz="1300">
                <a:solidFill>
                  <a:srgbClr val="262626"/>
                </a:solidFill>
                <a:latin typeface="Arial"/>
                <a:ea typeface="Arial"/>
                <a:cs typeface="Arial"/>
                <a:sym typeface="Arial"/>
              </a:endParaRPr>
            </a:p>
          </p:txBody>
        </p:sp>
      </p:grpSp>
      <p:grpSp>
        <p:nvGrpSpPr>
          <p:cNvPr id="856" name="Google Shape;856;p26"/>
          <p:cNvGrpSpPr/>
          <p:nvPr/>
        </p:nvGrpSpPr>
        <p:grpSpPr>
          <a:xfrm>
            <a:off x="1167336" y="3740730"/>
            <a:ext cx="7507125" cy="2424794"/>
            <a:chOff x="930755" y="3854086"/>
            <a:chExt cx="7507125" cy="2424794"/>
          </a:xfrm>
        </p:grpSpPr>
        <p:sp>
          <p:nvSpPr>
            <p:cNvPr id="857" name="Google Shape;857;p26"/>
            <p:cNvSpPr/>
            <p:nvPr/>
          </p:nvSpPr>
          <p:spPr>
            <a:xfrm>
              <a:off x="930755" y="4296166"/>
              <a:ext cx="748373" cy="596812"/>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Ứng dụng</a:t>
              </a:r>
              <a:endParaRPr sz="1400">
                <a:solidFill>
                  <a:srgbClr val="3F3F3F"/>
                </a:solidFill>
                <a:latin typeface="Arial"/>
                <a:ea typeface="Arial"/>
                <a:cs typeface="Arial"/>
                <a:sym typeface="Arial"/>
              </a:endParaRPr>
            </a:p>
          </p:txBody>
        </p:sp>
        <p:cxnSp>
          <p:nvCxnSpPr>
            <p:cNvPr id="858" name="Google Shape;858;p26"/>
            <p:cNvCxnSpPr>
              <a:stCxn id="857" idx="3"/>
              <a:endCxn id="859" idx="1"/>
            </p:cNvCxnSpPr>
            <p:nvPr/>
          </p:nvCxnSpPr>
          <p:spPr>
            <a:xfrm flipH="1" rot="10800000">
              <a:off x="1679128" y="4105572"/>
              <a:ext cx="2503200" cy="489000"/>
            </a:xfrm>
            <a:prstGeom prst="straightConnector1">
              <a:avLst/>
            </a:prstGeom>
            <a:noFill/>
            <a:ln cap="flat" cmpd="sng" w="9525">
              <a:solidFill>
                <a:srgbClr val="193EB0"/>
              </a:solidFill>
              <a:prstDash val="solid"/>
              <a:round/>
              <a:headEnd len="sm" w="sm" type="none"/>
              <a:tailEnd len="med" w="med" type="triangle"/>
            </a:ln>
          </p:spPr>
        </p:cxnSp>
        <p:sp>
          <p:nvSpPr>
            <p:cNvPr id="860" name="Google Shape;860;p26"/>
            <p:cNvSpPr/>
            <p:nvPr/>
          </p:nvSpPr>
          <p:spPr>
            <a:xfrm>
              <a:off x="1934665" y="4677905"/>
              <a:ext cx="1968147" cy="1107683"/>
            </a:xfrm>
            <a:prstGeom prst="wedgeRectCallout">
              <a:avLst>
                <a:gd fmla="val -16198" name="adj1"/>
                <a:gd fmla="val -47148" name="adj2"/>
              </a:avLst>
            </a:prstGeom>
            <a:solidFill>
              <a:srgbClr val="193EB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050">
                  <a:solidFill>
                    <a:schemeClr val="lt1"/>
                  </a:solidFill>
                  <a:latin typeface="Arial"/>
                  <a:ea typeface="Arial"/>
                  <a:cs typeface="Arial"/>
                  <a:sym typeface="Arial"/>
                </a:rPr>
                <a:t>đến: base</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tác vụ: Truy xuất</a:t>
              </a:r>
              <a:endParaRPr sz="1050">
                <a:solidFill>
                  <a:schemeClr val="lt1"/>
                </a:solidFill>
                <a:latin typeface="Arial"/>
                <a:ea typeface="Arial"/>
                <a:cs typeface="Arial"/>
                <a:sym typeface="Arial"/>
              </a:endParaRPr>
            </a:p>
            <a:p>
              <a:pPr indent="0" lvl="0" marL="0" marR="0" rtl="0" algn="l">
                <a:spcBef>
                  <a:spcPts val="0"/>
                </a:spcBef>
                <a:spcAft>
                  <a:spcPts val="0"/>
                </a:spcAft>
                <a:buNone/>
              </a:pPr>
              <a:r>
                <a:rPr lang="en-US" sz="1050">
                  <a:solidFill>
                    <a:schemeClr val="lt1"/>
                  </a:solidFill>
                  <a:latin typeface="Arial"/>
                  <a:ea typeface="Arial"/>
                  <a:cs typeface="Arial"/>
                  <a:sym typeface="Arial"/>
                </a:rPr>
                <a:t>hàm: </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 {filterUsage = discovery</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  limit = 10</a:t>
              </a:r>
              <a:endParaRPr/>
            </a:p>
            <a:p>
              <a:pPr indent="0" lvl="0" marL="0" marR="0" rtl="0" algn="l">
                <a:spcBef>
                  <a:spcPts val="0"/>
                </a:spcBef>
                <a:spcAft>
                  <a:spcPts val="0"/>
                </a:spcAft>
                <a:buNone/>
              </a:pPr>
              <a:r>
                <a:rPr lang="en-US" sz="1050">
                  <a:solidFill>
                    <a:schemeClr val="lt1"/>
                  </a:solidFill>
                  <a:latin typeface="Arial"/>
                  <a:ea typeface="Arial"/>
                  <a:cs typeface="Arial"/>
                  <a:sym typeface="Arial"/>
                </a:rPr>
                <a:t>  resourceType = container}</a:t>
              </a:r>
              <a:endParaRPr/>
            </a:p>
          </p:txBody>
        </p:sp>
        <p:grpSp>
          <p:nvGrpSpPr>
            <p:cNvPr id="861" name="Google Shape;861;p26"/>
            <p:cNvGrpSpPr/>
            <p:nvPr/>
          </p:nvGrpSpPr>
          <p:grpSpPr>
            <a:xfrm>
              <a:off x="4039549" y="3854086"/>
              <a:ext cx="4398331" cy="2424794"/>
              <a:chOff x="4039549" y="3854086"/>
              <a:chExt cx="4398331" cy="2424794"/>
            </a:xfrm>
          </p:grpSpPr>
          <p:sp>
            <p:nvSpPr>
              <p:cNvPr id="862" name="Google Shape;862;p26"/>
              <p:cNvSpPr/>
              <p:nvPr/>
            </p:nvSpPr>
            <p:spPr>
              <a:xfrm>
                <a:off x="4039549" y="3854086"/>
                <a:ext cx="4398331" cy="2424794"/>
              </a:xfrm>
              <a:prstGeom prst="roundRect">
                <a:avLst>
                  <a:gd fmla="val 3499" name="adj"/>
                </a:avLst>
              </a:prstGeom>
              <a:solidFill>
                <a:srgbClr val="FFFFFF"/>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000000"/>
                  </a:solidFill>
                  <a:latin typeface="Arial"/>
                  <a:ea typeface="Arial"/>
                  <a:cs typeface="Arial"/>
                  <a:sym typeface="Arial"/>
                </a:endParaRPr>
              </a:p>
            </p:txBody>
          </p:sp>
          <p:grpSp>
            <p:nvGrpSpPr>
              <p:cNvPr id="863" name="Google Shape;863;p26"/>
              <p:cNvGrpSpPr/>
              <p:nvPr/>
            </p:nvGrpSpPr>
            <p:grpSpPr>
              <a:xfrm>
                <a:off x="4182436" y="3977223"/>
                <a:ext cx="4219971" cy="2244477"/>
                <a:chOff x="4273876" y="3977223"/>
                <a:chExt cx="4219971" cy="2244477"/>
              </a:xfrm>
            </p:grpSpPr>
            <p:grpSp>
              <p:nvGrpSpPr>
                <p:cNvPr id="864" name="Google Shape;864;p26"/>
                <p:cNvGrpSpPr/>
                <p:nvPr/>
              </p:nvGrpSpPr>
              <p:grpSpPr>
                <a:xfrm>
                  <a:off x="4273876" y="3977223"/>
                  <a:ext cx="1781483" cy="2049767"/>
                  <a:chOff x="4273877" y="3977223"/>
                  <a:chExt cx="1636754" cy="1883242"/>
                </a:xfrm>
              </p:grpSpPr>
              <p:sp>
                <p:nvSpPr>
                  <p:cNvPr id="859" name="Google Shape;859;p26"/>
                  <p:cNvSpPr/>
                  <p:nvPr/>
                </p:nvSpPr>
                <p:spPr>
                  <a:xfrm>
                    <a:off x="4273877" y="3977223"/>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base</a:t>
                    </a:r>
                    <a:endParaRPr sz="1200">
                      <a:solidFill>
                        <a:srgbClr val="3F3F3F"/>
                      </a:solidFill>
                      <a:latin typeface="Arial"/>
                      <a:ea typeface="Arial"/>
                      <a:cs typeface="Arial"/>
                      <a:sym typeface="Arial"/>
                    </a:endParaRPr>
                  </a:p>
                </p:txBody>
              </p:sp>
              <p:sp>
                <p:nvSpPr>
                  <p:cNvPr id="865" name="Google Shape;865;p26"/>
                  <p:cNvSpPr/>
                  <p:nvPr/>
                </p:nvSpPr>
                <p:spPr>
                  <a:xfrm>
                    <a:off x="4809118" y="4485952"/>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res1</a:t>
                    </a:r>
                    <a:endParaRPr sz="1200">
                      <a:solidFill>
                        <a:srgbClr val="3F3F3F"/>
                      </a:solidFill>
                      <a:latin typeface="Arial"/>
                      <a:ea typeface="Arial"/>
                      <a:cs typeface="Arial"/>
                      <a:sym typeface="Arial"/>
                    </a:endParaRPr>
                  </a:p>
                </p:txBody>
              </p:sp>
              <p:sp>
                <p:nvSpPr>
                  <p:cNvPr id="866" name="Google Shape;866;p26"/>
                  <p:cNvSpPr/>
                  <p:nvPr/>
                </p:nvSpPr>
                <p:spPr>
                  <a:xfrm>
                    <a:off x="4809118" y="5095762"/>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res2</a:t>
                    </a:r>
                    <a:endParaRPr sz="1200">
                      <a:solidFill>
                        <a:srgbClr val="3F3F3F"/>
                      </a:solidFill>
                      <a:latin typeface="Arial"/>
                      <a:ea typeface="Arial"/>
                      <a:cs typeface="Arial"/>
                      <a:sym typeface="Arial"/>
                    </a:endParaRPr>
                  </a:p>
                </p:txBody>
              </p:sp>
              <p:sp>
                <p:nvSpPr>
                  <p:cNvPr id="867" name="Google Shape;867;p26"/>
                  <p:cNvSpPr/>
                  <p:nvPr/>
                </p:nvSpPr>
                <p:spPr>
                  <a:xfrm>
                    <a:off x="5359874" y="5624426"/>
                    <a:ext cx="550757" cy="23603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res23</a:t>
                    </a:r>
                    <a:endParaRPr sz="1200">
                      <a:solidFill>
                        <a:srgbClr val="3F3F3F"/>
                      </a:solidFill>
                      <a:latin typeface="Arial"/>
                      <a:ea typeface="Arial"/>
                      <a:cs typeface="Arial"/>
                      <a:sym typeface="Arial"/>
                    </a:endParaRPr>
                  </a:p>
                </p:txBody>
              </p:sp>
              <p:cxnSp>
                <p:nvCxnSpPr>
                  <p:cNvPr id="868" name="Google Shape;868;p26"/>
                  <p:cNvCxnSpPr>
                    <a:stCxn id="859" idx="2"/>
                    <a:endCxn id="865" idx="1"/>
                  </p:cNvCxnSpPr>
                  <p:nvPr/>
                </p:nvCxnSpPr>
                <p:spPr>
                  <a:xfrm flipH="1" rot="-5400000">
                    <a:off x="4483856" y="4278662"/>
                    <a:ext cx="390600" cy="259800"/>
                  </a:xfrm>
                  <a:prstGeom prst="bentConnector2">
                    <a:avLst/>
                  </a:prstGeom>
                  <a:noFill/>
                  <a:ln cap="flat" cmpd="sng" w="9525">
                    <a:solidFill>
                      <a:srgbClr val="000000"/>
                    </a:solidFill>
                    <a:prstDash val="solid"/>
                    <a:round/>
                    <a:headEnd len="sm" w="sm" type="none"/>
                    <a:tailEnd len="sm" w="sm" type="none"/>
                  </a:ln>
                </p:spPr>
              </p:cxnSp>
              <p:cxnSp>
                <p:nvCxnSpPr>
                  <p:cNvPr id="869" name="Google Shape;869;p26"/>
                  <p:cNvCxnSpPr>
                    <a:stCxn id="866" idx="2"/>
                    <a:endCxn id="867" idx="1"/>
                  </p:cNvCxnSpPr>
                  <p:nvPr/>
                </p:nvCxnSpPr>
                <p:spPr>
                  <a:xfrm flipH="1" rot="-5400000">
                    <a:off x="5016847" y="5399451"/>
                    <a:ext cx="410700" cy="275400"/>
                  </a:xfrm>
                  <a:prstGeom prst="bentConnector2">
                    <a:avLst/>
                  </a:prstGeom>
                  <a:noFill/>
                  <a:ln cap="flat" cmpd="sng" w="9525">
                    <a:solidFill>
                      <a:srgbClr val="000000"/>
                    </a:solidFill>
                    <a:prstDash val="solid"/>
                    <a:round/>
                    <a:headEnd len="sm" w="sm" type="none"/>
                    <a:tailEnd len="sm" w="sm" type="none"/>
                  </a:ln>
                </p:spPr>
              </p:cxnSp>
              <p:cxnSp>
                <p:nvCxnSpPr>
                  <p:cNvPr id="870" name="Google Shape;870;p26"/>
                  <p:cNvCxnSpPr>
                    <a:endCxn id="866" idx="1"/>
                  </p:cNvCxnSpPr>
                  <p:nvPr/>
                </p:nvCxnSpPr>
                <p:spPr>
                  <a:xfrm flipH="1" rot="-5400000">
                    <a:off x="4225918" y="4630582"/>
                    <a:ext cx="906600" cy="259800"/>
                  </a:xfrm>
                  <a:prstGeom prst="bentConnector2">
                    <a:avLst/>
                  </a:prstGeom>
                  <a:noFill/>
                  <a:ln cap="flat" cmpd="sng" w="9525">
                    <a:solidFill>
                      <a:srgbClr val="000000"/>
                    </a:solidFill>
                    <a:prstDash val="solid"/>
                    <a:round/>
                    <a:headEnd len="sm" w="sm" type="none"/>
                    <a:tailEnd len="sm" w="sm" type="none"/>
                  </a:ln>
                </p:spPr>
              </p:cxnSp>
            </p:grpSp>
            <p:sp>
              <p:nvSpPr>
                <p:cNvPr id="871" name="Google Shape;871;p26"/>
                <p:cNvSpPr/>
                <p:nvPr/>
              </p:nvSpPr>
              <p:spPr>
                <a:xfrm>
                  <a:off x="5497325" y="4426446"/>
                  <a:ext cx="1986441" cy="461665"/>
                </a:xfrm>
                <a:prstGeom prst="rect">
                  <a:avLst/>
                </a:prstGeom>
                <a:noFill/>
                <a:ln>
                  <a:noFill/>
                </a:ln>
              </p:spPr>
              <p:txBody>
                <a:bodyPr anchorCtr="0" anchor="t" bIns="45700" lIns="91425" spcFirstLastPara="1" rIns="91425" wrap="square" tIns="45700">
                  <a:spAutoFit/>
                </a:bodyPr>
                <a:lstStyle/>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resourceType = container</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labels = room1</a:t>
                  </a:r>
                  <a:endParaRPr sz="1200">
                    <a:solidFill>
                      <a:srgbClr val="000000"/>
                    </a:solidFill>
                    <a:latin typeface="Arial"/>
                    <a:ea typeface="Arial"/>
                    <a:cs typeface="Arial"/>
                    <a:sym typeface="Arial"/>
                  </a:endParaRPr>
                </a:p>
              </p:txBody>
            </p:sp>
            <p:sp>
              <p:nvSpPr>
                <p:cNvPr id="872" name="Google Shape;872;p26"/>
                <p:cNvSpPr/>
                <p:nvPr/>
              </p:nvSpPr>
              <p:spPr>
                <a:xfrm>
                  <a:off x="5455900" y="5100517"/>
                  <a:ext cx="1986441" cy="461665"/>
                </a:xfrm>
                <a:prstGeom prst="rect">
                  <a:avLst/>
                </a:prstGeom>
                <a:noFill/>
                <a:ln>
                  <a:noFill/>
                </a:ln>
              </p:spPr>
              <p:txBody>
                <a:bodyPr anchorCtr="0" anchor="t" bIns="45700" lIns="91425" spcFirstLastPara="1" rIns="91425" wrap="square" tIns="45700">
                  <a:spAutoFit/>
                </a:bodyPr>
                <a:lstStyle/>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resourceType = container</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labels = room2</a:t>
                  </a:r>
                  <a:endParaRPr sz="1200">
                    <a:solidFill>
                      <a:srgbClr val="000000"/>
                    </a:solidFill>
                    <a:latin typeface="Arial"/>
                    <a:ea typeface="Arial"/>
                    <a:cs typeface="Arial"/>
                    <a:sym typeface="Arial"/>
                  </a:endParaRPr>
                </a:p>
              </p:txBody>
            </p:sp>
            <p:sp>
              <p:nvSpPr>
                <p:cNvPr id="873" name="Google Shape;873;p26"/>
                <p:cNvSpPr/>
                <p:nvPr/>
              </p:nvSpPr>
              <p:spPr>
                <a:xfrm>
                  <a:off x="6055359" y="5575369"/>
                  <a:ext cx="2438488" cy="646331"/>
                </a:xfrm>
                <a:prstGeom prst="rect">
                  <a:avLst/>
                </a:prstGeom>
                <a:noFill/>
                <a:ln>
                  <a:noFill/>
                </a:ln>
              </p:spPr>
              <p:txBody>
                <a:bodyPr anchorCtr="0" anchor="t" bIns="45700" lIns="91425" spcFirstLastPara="1" rIns="91425" wrap="square" tIns="45700">
                  <a:spAutoFit/>
                </a:bodyPr>
                <a:lstStyle/>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resourceType = contentInstance</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labels = temp</a:t>
                  </a:r>
                  <a:endParaRPr/>
                </a:p>
                <a:p>
                  <a:pPr indent="-85725" lvl="0" marL="85725" marR="0" rtl="0" algn="l">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size = 2</a:t>
                  </a:r>
                  <a:endParaRPr sz="1200">
                    <a:solidFill>
                      <a:srgbClr val="000000"/>
                    </a:solidFill>
                    <a:latin typeface="Arial"/>
                    <a:ea typeface="Arial"/>
                    <a:cs typeface="Arial"/>
                    <a:sym typeface="Arial"/>
                  </a:endParaRPr>
                </a:p>
              </p:txBody>
            </p:sp>
          </p:grpSp>
        </p:grpSp>
        <p:sp>
          <p:nvSpPr>
            <p:cNvPr id="874" name="Google Shape;874;p26"/>
            <p:cNvSpPr/>
            <p:nvPr/>
          </p:nvSpPr>
          <p:spPr>
            <a:xfrm>
              <a:off x="2374740" y="4505470"/>
              <a:ext cx="150920" cy="172435"/>
            </a:xfrm>
            <a:prstGeom prst="triangle">
              <a:avLst>
                <a:gd fmla="val 50000" name="adj"/>
              </a:avLst>
            </a:prstGeom>
            <a:solidFill>
              <a:srgbClr val="193EB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sz="1050">
                <a:solidFill>
                  <a:schemeClr val="lt1"/>
                </a:solidFill>
                <a:latin typeface="Arial"/>
                <a:ea typeface="Arial"/>
                <a:cs typeface="Arial"/>
                <a:sym typeface="Arial"/>
              </a:endParaRPr>
            </a:p>
          </p:txBody>
        </p:sp>
      </p:grpSp>
      <p:grpSp>
        <p:nvGrpSpPr>
          <p:cNvPr id="875" name="Google Shape;875;p26"/>
          <p:cNvGrpSpPr/>
          <p:nvPr/>
        </p:nvGrpSpPr>
        <p:grpSpPr>
          <a:xfrm>
            <a:off x="416128" y="447433"/>
            <a:ext cx="9051872" cy="276999"/>
            <a:chOff x="416128" y="447433"/>
            <a:chExt cx="9051872" cy="276999"/>
          </a:xfrm>
        </p:grpSpPr>
        <p:sp>
          <p:nvSpPr>
            <p:cNvPr id="876" name="Google Shape;876;p2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877" name="Google Shape;877;p2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878" name="Google Shape;878;p2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Lọc tài nguyên</a:t>
            </a:r>
            <a:endParaRPr sz="2400">
              <a:solidFill>
                <a:srgbClr val="0C0C0C"/>
              </a:solidFill>
              <a:latin typeface="Arial"/>
              <a:ea typeface="Arial"/>
              <a:cs typeface="Arial"/>
              <a:sym typeface="Arial"/>
            </a:endParaRPr>
          </a:p>
        </p:txBody>
      </p:sp>
      <p:grpSp>
        <p:nvGrpSpPr>
          <p:cNvPr id="879" name="Google Shape;879;p26"/>
          <p:cNvGrpSpPr/>
          <p:nvPr/>
        </p:nvGrpSpPr>
        <p:grpSpPr>
          <a:xfrm>
            <a:off x="558800" y="1915298"/>
            <a:ext cx="8785225" cy="215444"/>
            <a:chOff x="1027113" y="2045625"/>
            <a:chExt cx="8785225" cy="215444"/>
          </a:xfrm>
        </p:grpSpPr>
        <p:sp>
          <p:nvSpPr>
            <p:cNvPr id="880" name="Google Shape;880;p2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81" name="Google Shape;881;p2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Tiêu chí lọc</a:t>
              </a:r>
              <a:endParaRPr sz="1400">
                <a:solidFill>
                  <a:srgbClr val="262626"/>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27"/>
          <p:cNvGrpSpPr/>
          <p:nvPr/>
        </p:nvGrpSpPr>
        <p:grpSpPr>
          <a:xfrm>
            <a:off x="1586555" y="3047722"/>
            <a:ext cx="6882114" cy="2859578"/>
            <a:chOff x="1508553" y="3123292"/>
            <a:chExt cx="6882114" cy="2859578"/>
          </a:xfrm>
        </p:grpSpPr>
        <p:sp>
          <p:nvSpPr>
            <p:cNvPr id="888" name="Google Shape;888;p27"/>
            <p:cNvSpPr/>
            <p:nvPr/>
          </p:nvSpPr>
          <p:spPr>
            <a:xfrm>
              <a:off x="6292794" y="3123292"/>
              <a:ext cx="2097873" cy="954489"/>
            </a:xfrm>
            <a:prstGeom prst="ellipse">
              <a:avLst/>
            </a:prstGeom>
            <a:solidFill>
              <a:srgbClr val="193EB0"/>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89" name="Google Shape;889;p27"/>
            <p:cNvSpPr/>
            <p:nvPr/>
          </p:nvSpPr>
          <p:spPr>
            <a:xfrm>
              <a:off x="1512159" y="3163469"/>
              <a:ext cx="5048007" cy="2819401"/>
            </a:xfrm>
            <a:prstGeom prst="ellipse">
              <a:avLst/>
            </a:prstGeom>
            <a:solidFill>
              <a:schemeClr val="lt1"/>
            </a:solidFill>
            <a:ln cap="flat" cmpd="sng" w="12700">
              <a:solidFill>
                <a:srgbClr val="BFBFB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890" name="Google Shape;890;p27"/>
            <p:cNvSpPr/>
            <p:nvPr/>
          </p:nvSpPr>
          <p:spPr>
            <a:xfrm>
              <a:off x="4300871" y="4172471"/>
              <a:ext cx="1142377" cy="580898"/>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Cơ quan đăng ký</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AE hoặc CSE</a:t>
              </a:r>
              <a:endParaRPr/>
            </a:p>
          </p:txBody>
        </p:sp>
        <p:sp>
          <p:nvSpPr>
            <p:cNvPr id="891" name="Google Shape;891;p27"/>
            <p:cNvSpPr/>
            <p:nvPr/>
          </p:nvSpPr>
          <p:spPr>
            <a:xfrm>
              <a:off x="1508553" y="5224646"/>
              <a:ext cx="1091064" cy="529512"/>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 hoặc </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sp>
          <p:nvSpPr>
            <p:cNvPr id="892" name="Google Shape;892;p27"/>
            <p:cNvSpPr/>
            <p:nvPr/>
          </p:nvSpPr>
          <p:spPr>
            <a:xfrm>
              <a:off x="3158759" y="3370312"/>
              <a:ext cx="1142376" cy="330882"/>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IN-CSE</a:t>
              </a:r>
              <a:endParaRPr sz="1300">
                <a:solidFill>
                  <a:srgbClr val="3F3F3F"/>
                </a:solidFill>
                <a:latin typeface="Arial"/>
                <a:ea typeface="Arial"/>
                <a:cs typeface="Arial"/>
                <a:sym typeface="Arial"/>
              </a:endParaRPr>
            </a:p>
          </p:txBody>
        </p:sp>
        <p:sp>
          <p:nvSpPr>
            <p:cNvPr id="893" name="Google Shape;893;p27"/>
            <p:cNvSpPr/>
            <p:nvPr/>
          </p:nvSpPr>
          <p:spPr>
            <a:xfrm>
              <a:off x="2221765" y="4172471"/>
              <a:ext cx="1141848" cy="580898"/>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Cơ quan đăng ký</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AE hoặc CSE</a:t>
              </a:r>
              <a:endParaRPr/>
            </a:p>
          </p:txBody>
        </p:sp>
        <p:sp>
          <p:nvSpPr>
            <p:cNvPr id="894" name="Google Shape;894;p27"/>
            <p:cNvSpPr/>
            <p:nvPr/>
          </p:nvSpPr>
          <p:spPr>
            <a:xfrm>
              <a:off x="3959881" y="5009273"/>
              <a:ext cx="719106" cy="514911"/>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 hoặc</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sp>
          <p:nvSpPr>
            <p:cNvPr id="895" name="Google Shape;895;p27"/>
            <p:cNvSpPr/>
            <p:nvPr/>
          </p:nvSpPr>
          <p:spPr>
            <a:xfrm>
              <a:off x="5080448" y="5009273"/>
              <a:ext cx="705527" cy="514911"/>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 hoặc</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cxnSp>
          <p:nvCxnSpPr>
            <p:cNvPr id="896" name="Google Shape;896;p27"/>
            <p:cNvCxnSpPr>
              <a:stCxn id="893" idx="0"/>
              <a:endCxn id="892" idx="2"/>
            </p:cNvCxnSpPr>
            <p:nvPr/>
          </p:nvCxnSpPr>
          <p:spPr>
            <a:xfrm flipH="1" rot="10800000">
              <a:off x="2792689" y="3701171"/>
              <a:ext cx="937200" cy="471300"/>
            </a:xfrm>
            <a:prstGeom prst="straightConnector1">
              <a:avLst/>
            </a:prstGeom>
            <a:noFill/>
            <a:ln cap="flat" cmpd="sng" w="9525">
              <a:solidFill>
                <a:srgbClr val="BFBFBF"/>
              </a:solidFill>
              <a:prstDash val="solid"/>
              <a:round/>
              <a:headEnd len="sm" w="sm" type="none"/>
              <a:tailEnd len="sm" w="sm" type="none"/>
            </a:ln>
          </p:spPr>
        </p:cxnSp>
        <p:cxnSp>
          <p:nvCxnSpPr>
            <p:cNvPr id="897" name="Google Shape;897;p27"/>
            <p:cNvCxnSpPr>
              <a:stCxn id="890" idx="0"/>
              <a:endCxn id="892" idx="2"/>
            </p:cNvCxnSpPr>
            <p:nvPr/>
          </p:nvCxnSpPr>
          <p:spPr>
            <a:xfrm rot="10800000">
              <a:off x="3729960" y="3701171"/>
              <a:ext cx="1142100" cy="471300"/>
            </a:xfrm>
            <a:prstGeom prst="straightConnector1">
              <a:avLst/>
            </a:prstGeom>
            <a:noFill/>
            <a:ln cap="flat" cmpd="sng" w="9525">
              <a:solidFill>
                <a:srgbClr val="BFBFBF"/>
              </a:solidFill>
              <a:prstDash val="solid"/>
              <a:round/>
              <a:headEnd len="sm" w="sm" type="none"/>
              <a:tailEnd len="sm" w="sm" type="none"/>
            </a:ln>
          </p:spPr>
        </p:cxnSp>
        <p:cxnSp>
          <p:nvCxnSpPr>
            <p:cNvPr id="898" name="Google Shape;898;p27"/>
            <p:cNvCxnSpPr>
              <a:stCxn id="890" idx="2"/>
              <a:endCxn id="895" idx="0"/>
            </p:cNvCxnSpPr>
            <p:nvPr/>
          </p:nvCxnSpPr>
          <p:spPr>
            <a:xfrm>
              <a:off x="4872060" y="4753369"/>
              <a:ext cx="561300" cy="255900"/>
            </a:xfrm>
            <a:prstGeom prst="straightConnector1">
              <a:avLst/>
            </a:prstGeom>
            <a:noFill/>
            <a:ln cap="flat" cmpd="sng" w="9525">
              <a:solidFill>
                <a:srgbClr val="BFBFBF"/>
              </a:solidFill>
              <a:prstDash val="solid"/>
              <a:round/>
              <a:headEnd len="sm" w="sm" type="none"/>
              <a:tailEnd len="sm" w="sm" type="none"/>
            </a:ln>
          </p:spPr>
        </p:cxnSp>
        <p:cxnSp>
          <p:nvCxnSpPr>
            <p:cNvPr id="899" name="Google Shape;899;p27"/>
            <p:cNvCxnSpPr>
              <a:stCxn id="894" idx="0"/>
              <a:endCxn id="890" idx="2"/>
            </p:cNvCxnSpPr>
            <p:nvPr/>
          </p:nvCxnSpPr>
          <p:spPr>
            <a:xfrm flipH="1" rot="10800000">
              <a:off x="4319434" y="4753373"/>
              <a:ext cx="552600" cy="255900"/>
            </a:xfrm>
            <a:prstGeom prst="straightConnector1">
              <a:avLst/>
            </a:prstGeom>
            <a:noFill/>
            <a:ln cap="flat" cmpd="sng" w="9525">
              <a:solidFill>
                <a:srgbClr val="BFBFBF"/>
              </a:solidFill>
              <a:prstDash val="solid"/>
              <a:round/>
              <a:headEnd len="sm" w="sm" type="none"/>
              <a:tailEnd len="sm" w="sm" type="none"/>
            </a:ln>
          </p:spPr>
        </p:cxnSp>
        <p:cxnSp>
          <p:nvCxnSpPr>
            <p:cNvPr id="900" name="Google Shape;900;p27"/>
            <p:cNvCxnSpPr>
              <a:endCxn id="901" idx="1"/>
            </p:cNvCxnSpPr>
            <p:nvPr/>
          </p:nvCxnSpPr>
          <p:spPr>
            <a:xfrm>
              <a:off x="4319472" y="3535754"/>
              <a:ext cx="2244300" cy="0"/>
            </a:xfrm>
            <a:prstGeom prst="straightConnector1">
              <a:avLst/>
            </a:prstGeom>
            <a:noFill/>
            <a:ln cap="flat" cmpd="sng" w="9525">
              <a:solidFill>
                <a:schemeClr val="dk1"/>
              </a:solidFill>
              <a:prstDash val="solid"/>
              <a:round/>
              <a:headEnd len="sm" w="sm" type="none"/>
              <a:tailEnd len="sm" w="sm" type="none"/>
            </a:ln>
          </p:spPr>
        </p:cxnSp>
        <p:cxnSp>
          <p:nvCxnSpPr>
            <p:cNvPr id="902" name="Google Shape;902;p27"/>
            <p:cNvCxnSpPr>
              <a:stCxn id="891" idx="0"/>
              <a:endCxn id="893" idx="2"/>
            </p:cNvCxnSpPr>
            <p:nvPr/>
          </p:nvCxnSpPr>
          <p:spPr>
            <a:xfrm flipH="1" rot="10800000">
              <a:off x="2054085" y="4753346"/>
              <a:ext cx="738600" cy="471300"/>
            </a:xfrm>
            <a:prstGeom prst="straightConnector1">
              <a:avLst/>
            </a:prstGeom>
            <a:noFill/>
            <a:ln cap="flat" cmpd="sng" w="12700">
              <a:solidFill>
                <a:srgbClr val="193EB0"/>
              </a:solidFill>
              <a:prstDash val="dash"/>
              <a:round/>
              <a:headEnd len="sm" w="sm" type="none"/>
              <a:tailEnd len="med" w="med" type="triangle"/>
            </a:ln>
          </p:spPr>
        </p:cxnSp>
        <p:sp>
          <p:nvSpPr>
            <p:cNvPr id="903" name="Google Shape;903;p27"/>
            <p:cNvSpPr/>
            <p:nvPr/>
          </p:nvSpPr>
          <p:spPr>
            <a:xfrm>
              <a:off x="4324958" y="3574833"/>
              <a:ext cx="1721946"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Miền</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nhà cung cấp dịch vụ</a:t>
              </a:r>
              <a:endParaRPr sz="1300">
                <a:solidFill>
                  <a:srgbClr val="3F3F3F"/>
                </a:solidFill>
                <a:latin typeface="Arial"/>
                <a:ea typeface="Arial"/>
                <a:cs typeface="Arial"/>
                <a:sym typeface="Arial"/>
              </a:endParaRPr>
            </a:p>
          </p:txBody>
        </p:sp>
        <p:sp>
          <p:nvSpPr>
            <p:cNvPr id="901" name="Google Shape;901;p27"/>
            <p:cNvSpPr/>
            <p:nvPr/>
          </p:nvSpPr>
          <p:spPr>
            <a:xfrm>
              <a:off x="6563772" y="3370312"/>
              <a:ext cx="955468" cy="330883"/>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IN-CSE</a:t>
              </a:r>
              <a:endParaRPr sz="1300">
                <a:solidFill>
                  <a:srgbClr val="3F3F3F"/>
                </a:solidFill>
                <a:latin typeface="Arial"/>
                <a:ea typeface="Arial"/>
                <a:cs typeface="Arial"/>
                <a:sym typeface="Arial"/>
              </a:endParaRPr>
            </a:p>
          </p:txBody>
        </p:sp>
      </p:grpSp>
      <p:grpSp>
        <p:nvGrpSpPr>
          <p:cNvPr id="904" name="Google Shape;904;p27"/>
          <p:cNvGrpSpPr/>
          <p:nvPr/>
        </p:nvGrpSpPr>
        <p:grpSpPr>
          <a:xfrm>
            <a:off x="558800" y="2412459"/>
            <a:ext cx="8785225" cy="215444"/>
            <a:chOff x="1027113" y="2045625"/>
            <a:chExt cx="8785225" cy="215444"/>
          </a:xfrm>
        </p:grpSpPr>
        <p:sp>
          <p:nvSpPr>
            <p:cNvPr id="905" name="Google Shape;905;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06" name="Google Shape;906;p2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Tổ chức đăng ký tên miền gửi yêu cầu đăng ký đến Cơ quan đăng ký (CSE) được chỉ định trước</a:t>
              </a:r>
              <a:endParaRPr/>
            </a:p>
          </p:txBody>
        </p:sp>
      </p:grpSp>
      <p:grpSp>
        <p:nvGrpSpPr>
          <p:cNvPr id="907" name="Google Shape;907;p27"/>
          <p:cNvGrpSpPr/>
          <p:nvPr/>
        </p:nvGrpSpPr>
        <p:grpSpPr>
          <a:xfrm>
            <a:off x="416128" y="447433"/>
            <a:ext cx="9051872" cy="276999"/>
            <a:chOff x="416128" y="447433"/>
            <a:chExt cx="9051872" cy="276999"/>
          </a:xfrm>
        </p:grpSpPr>
        <p:sp>
          <p:nvSpPr>
            <p:cNvPr id="908" name="Google Shape;908;p2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909" name="Google Shape;909;p2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10" name="Google Shape;910;p2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a:t>
            </a:r>
            <a:endParaRPr sz="2400">
              <a:solidFill>
                <a:srgbClr val="0C0C0C"/>
              </a:solidFill>
              <a:latin typeface="Arial"/>
              <a:ea typeface="Arial"/>
              <a:cs typeface="Arial"/>
              <a:sym typeface="Arial"/>
            </a:endParaRPr>
          </a:p>
        </p:txBody>
      </p:sp>
      <p:grpSp>
        <p:nvGrpSpPr>
          <p:cNvPr id="911" name="Google Shape;911;p27"/>
          <p:cNvGrpSpPr/>
          <p:nvPr/>
        </p:nvGrpSpPr>
        <p:grpSpPr>
          <a:xfrm>
            <a:off x="558800" y="1915298"/>
            <a:ext cx="8785225" cy="430887"/>
            <a:chOff x="1027113" y="2045625"/>
            <a:chExt cx="8785225" cy="430887"/>
          </a:xfrm>
        </p:grpSpPr>
        <p:sp>
          <p:nvSpPr>
            <p:cNvPr id="912" name="Google Shape;912;p2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13" name="Google Shape;913;p27"/>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điều kiện tiên quyết để sử dụng hệ thống oneM2M xác nhận mã định danh thực thể bằng cách kiểm tra xác thực</a:t>
              </a:r>
              <a:endParaRPr sz="1400">
                <a:solidFill>
                  <a:srgbClr val="262626"/>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grpSp>
        <p:nvGrpSpPr>
          <p:cNvPr id="919" name="Google Shape;919;p28"/>
          <p:cNvGrpSpPr/>
          <p:nvPr/>
        </p:nvGrpSpPr>
        <p:grpSpPr>
          <a:xfrm>
            <a:off x="558800" y="1915291"/>
            <a:ext cx="8785225" cy="215444"/>
            <a:chOff x="1027113" y="2045625"/>
            <a:chExt cx="8785225" cy="215444"/>
          </a:xfrm>
        </p:grpSpPr>
        <p:sp>
          <p:nvSpPr>
            <p:cNvPr id="920" name="Google Shape;920;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21" name="Google Shape;921;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 AE</a:t>
              </a:r>
              <a:endParaRPr/>
            </a:p>
          </p:txBody>
        </p:sp>
      </p:grpSp>
      <p:sp>
        <p:nvSpPr>
          <p:cNvPr id="922" name="Google Shape;922;p28"/>
          <p:cNvSpPr/>
          <p:nvPr/>
        </p:nvSpPr>
        <p:spPr>
          <a:xfrm>
            <a:off x="711200" y="2185758"/>
            <a:ext cx="8632825" cy="116106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AE sẽ được xác thực bằng thông tin đăng nhập bảo mật</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AE-ID thường do Cơ quan đăng ký CSE hoặc IN-CSE chỉ định</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liên quan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&lt;AE&gt;: Tạo/Truy xuất/Cập nhật/Xóa</a:t>
            </a:r>
            <a:endParaRPr b="0" i="0" sz="1200" u="none" cap="none" strike="noStrike">
              <a:solidFill>
                <a:srgbClr val="262626"/>
              </a:solidFill>
              <a:latin typeface="Arial"/>
              <a:ea typeface="Arial"/>
              <a:cs typeface="Arial"/>
              <a:sym typeface="Arial"/>
            </a:endParaRPr>
          </a:p>
        </p:txBody>
      </p:sp>
      <p:grpSp>
        <p:nvGrpSpPr>
          <p:cNvPr id="923" name="Google Shape;923;p28"/>
          <p:cNvGrpSpPr/>
          <p:nvPr/>
        </p:nvGrpSpPr>
        <p:grpSpPr>
          <a:xfrm>
            <a:off x="558800" y="3432078"/>
            <a:ext cx="8785225" cy="215444"/>
            <a:chOff x="1027113" y="2045625"/>
            <a:chExt cx="8785225" cy="215444"/>
          </a:xfrm>
        </p:grpSpPr>
        <p:sp>
          <p:nvSpPr>
            <p:cNvPr id="924" name="Google Shape;924;p2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25" name="Google Shape;925;p2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ký CSE</a:t>
              </a:r>
              <a:endParaRPr/>
            </a:p>
          </p:txBody>
        </p:sp>
      </p:grpSp>
      <p:sp>
        <p:nvSpPr>
          <p:cNvPr id="926" name="Google Shape;926;p28"/>
          <p:cNvSpPr/>
          <p:nvPr/>
        </p:nvSpPr>
        <p:spPr>
          <a:xfrm>
            <a:off x="711200" y="3704448"/>
            <a:ext cx="8632825" cy="142267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CSE được hệ thống tin tưởng hơn AE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CSE-ID luôn được cấp trước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liên quan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&lt;remoteCSE&gt;: Tạo/Truy xuất/Cập nhật/Xóa</a:t>
            </a:r>
            <a:endParaRPr b="0" i="0" sz="1200" u="none" cap="none" strike="noStrike">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&lt;CSEBase&gt;: Truy xuất</a:t>
            </a:r>
            <a:endParaRPr b="0" i="0" sz="1200" u="none" cap="none" strike="noStrike">
              <a:solidFill>
                <a:srgbClr val="262626"/>
              </a:solidFill>
              <a:latin typeface="Arial"/>
              <a:ea typeface="Arial"/>
              <a:cs typeface="Arial"/>
              <a:sym typeface="Arial"/>
            </a:endParaRPr>
          </a:p>
        </p:txBody>
      </p:sp>
      <p:grpSp>
        <p:nvGrpSpPr>
          <p:cNvPr id="927" name="Google Shape;927;p28"/>
          <p:cNvGrpSpPr/>
          <p:nvPr/>
        </p:nvGrpSpPr>
        <p:grpSpPr>
          <a:xfrm>
            <a:off x="416128" y="447433"/>
            <a:ext cx="9051872" cy="276999"/>
            <a:chOff x="416128" y="447433"/>
            <a:chExt cx="9051872" cy="276999"/>
          </a:xfrm>
        </p:grpSpPr>
        <p:sp>
          <p:nvSpPr>
            <p:cNvPr id="928" name="Google Shape;928;p2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929" name="Google Shape;929;p2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30" name="Google Shape;930;p2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a:t>
            </a:r>
            <a:endParaRPr sz="2400">
              <a:solidFill>
                <a:srgbClr val="0C0C0C"/>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grpSp>
        <p:nvGrpSpPr>
          <p:cNvPr id="936" name="Google Shape;936;p29"/>
          <p:cNvGrpSpPr/>
          <p:nvPr/>
        </p:nvGrpSpPr>
        <p:grpSpPr>
          <a:xfrm>
            <a:off x="558800" y="2283810"/>
            <a:ext cx="8785225" cy="215444"/>
            <a:chOff x="1027113" y="2045625"/>
            <a:chExt cx="8785225" cy="215444"/>
          </a:xfrm>
        </p:grpSpPr>
        <p:sp>
          <p:nvSpPr>
            <p:cNvPr id="937" name="Google Shape;937;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38" name="Google Shape;938;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vùng chứa có các vùng chứa phụ để biểu thị tính phân cấp của dữ liệu</a:t>
              </a:r>
              <a:endParaRPr sz="1400">
                <a:solidFill>
                  <a:srgbClr val="262626"/>
                </a:solidFill>
                <a:latin typeface="Arial"/>
                <a:ea typeface="Arial"/>
                <a:cs typeface="Arial"/>
                <a:sym typeface="Arial"/>
              </a:endParaRPr>
            </a:p>
          </p:txBody>
        </p:sp>
      </p:grpSp>
      <p:grpSp>
        <p:nvGrpSpPr>
          <p:cNvPr id="939" name="Google Shape;939;p29"/>
          <p:cNvGrpSpPr/>
          <p:nvPr/>
        </p:nvGrpSpPr>
        <p:grpSpPr>
          <a:xfrm>
            <a:off x="558800" y="2565822"/>
            <a:ext cx="9167718" cy="803362"/>
            <a:chOff x="558800" y="3059920"/>
            <a:chExt cx="9167718" cy="803362"/>
          </a:xfrm>
        </p:grpSpPr>
        <p:grpSp>
          <p:nvGrpSpPr>
            <p:cNvPr id="940" name="Google Shape;940;p29"/>
            <p:cNvGrpSpPr/>
            <p:nvPr/>
          </p:nvGrpSpPr>
          <p:grpSpPr>
            <a:xfrm>
              <a:off x="558800" y="3059920"/>
              <a:ext cx="8785225" cy="215444"/>
              <a:chOff x="1027113" y="2045625"/>
              <a:chExt cx="8785225" cy="215444"/>
            </a:xfrm>
          </p:grpSpPr>
          <p:sp>
            <p:nvSpPr>
              <p:cNvPr id="941" name="Google Shape;941;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42" name="Google Shape;942;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vùng chứa chứa dữ liệu là phiên bản nội dung</a:t>
                </a:r>
                <a:endParaRPr/>
              </a:p>
            </p:txBody>
          </p:sp>
        </p:grpSp>
        <p:sp>
          <p:nvSpPr>
            <p:cNvPr id="943" name="Google Shape;943;p29"/>
            <p:cNvSpPr/>
            <p:nvPr/>
          </p:nvSpPr>
          <p:spPr>
            <a:xfrm>
              <a:off x="558800" y="3292118"/>
              <a:ext cx="9167718" cy="5711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dữ liệu đặc tả cho tất cả các phiên bản trong vùng chứa</a:t>
              </a:r>
              <a:endParaRPr/>
            </a:p>
            <a:p>
              <a:pPr indent="-179387" lvl="1" marL="35560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tối đa # phiên bản, hiện tại có # phiên bản, kích thước byte tối đa, kích thước byte hiện tại, thời gian tối đa của phiên bản</a:t>
              </a:r>
              <a:endParaRPr/>
            </a:p>
          </p:txBody>
        </p:sp>
      </p:grpSp>
      <p:grpSp>
        <p:nvGrpSpPr>
          <p:cNvPr id="944" name="Google Shape;944;p29"/>
          <p:cNvGrpSpPr/>
          <p:nvPr/>
        </p:nvGrpSpPr>
        <p:grpSpPr>
          <a:xfrm>
            <a:off x="558800" y="3365614"/>
            <a:ext cx="8785225" cy="756541"/>
            <a:chOff x="558800" y="3059920"/>
            <a:chExt cx="8785225" cy="756541"/>
          </a:xfrm>
        </p:grpSpPr>
        <p:grpSp>
          <p:nvGrpSpPr>
            <p:cNvPr id="945" name="Google Shape;945;p29"/>
            <p:cNvGrpSpPr/>
            <p:nvPr/>
          </p:nvGrpSpPr>
          <p:grpSpPr>
            <a:xfrm>
              <a:off x="558800" y="3059920"/>
              <a:ext cx="8785225" cy="215444"/>
              <a:chOff x="1027113" y="2045625"/>
              <a:chExt cx="8785225" cy="215444"/>
            </a:xfrm>
          </p:grpSpPr>
          <p:sp>
            <p:nvSpPr>
              <p:cNvPr id="946" name="Google Shape;946;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47" name="Google Shape;947;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contentInstance</a:t>
                </a:r>
                <a:endParaRPr/>
              </a:p>
            </p:txBody>
          </p:sp>
        </p:grpSp>
        <p:sp>
          <p:nvSpPr>
            <p:cNvPr id="948" name="Google Shape;948;p29"/>
            <p:cNvSpPr/>
            <p:nvPr/>
          </p:nvSpPr>
          <p:spPr>
            <a:xfrm>
              <a:off x="711200" y="3245297"/>
              <a:ext cx="8632825" cy="5711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có dữ liệu đặc tả của từng phiên bản cũng như chính dữ liệu</a:t>
              </a:r>
              <a:endParaRPr/>
            </a:p>
            <a:p>
              <a:pPr indent="-179387" lvl="1" marL="355600" marR="0" rtl="0" algn="l">
                <a:spcBef>
                  <a:spcPts val="2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kiểu phương tiện, bộ mã, kích thước, bộ tạo lập</a:t>
              </a:r>
              <a:endParaRPr/>
            </a:p>
          </p:txBody>
        </p:sp>
      </p:grpSp>
      <p:grpSp>
        <p:nvGrpSpPr>
          <p:cNvPr id="949" name="Google Shape;949;p29"/>
          <p:cNvGrpSpPr/>
          <p:nvPr/>
        </p:nvGrpSpPr>
        <p:grpSpPr>
          <a:xfrm>
            <a:off x="558800" y="4200850"/>
            <a:ext cx="8785225" cy="530838"/>
            <a:chOff x="558800" y="3059920"/>
            <a:chExt cx="8785225" cy="530838"/>
          </a:xfrm>
        </p:grpSpPr>
        <p:grpSp>
          <p:nvGrpSpPr>
            <p:cNvPr id="950" name="Google Shape;950;p29"/>
            <p:cNvGrpSpPr/>
            <p:nvPr/>
          </p:nvGrpSpPr>
          <p:grpSpPr>
            <a:xfrm>
              <a:off x="558800" y="3059920"/>
              <a:ext cx="8785225" cy="215444"/>
              <a:chOff x="1027113" y="2045625"/>
              <a:chExt cx="8785225" cy="215444"/>
            </a:xfrm>
          </p:grpSpPr>
          <p:sp>
            <p:nvSpPr>
              <p:cNvPr id="951" name="Google Shape;951;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52" name="Google Shape;952;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Mới nhất và cũ nhất</a:t>
                </a:r>
                <a:endParaRPr sz="1400">
                  <a:solidFill>
                    <a:srgbClr val="262626"/>
                  </a:solidFill>
                  <a:latin typeface="Arial"/>
                  <a:ea typeface="Arial"/>
                  <a:cs typeface="Arial"/>
                  <a:sym typeface="Arial"/>
                </a:endParaRPr>
              </a:p>
            </p:txBody>
          </p:sp>
        </p:grpSp>
        <p:sp>
          <p:nvSpPr>
            <p:cNvPr id="953" name="Google Shape;953;p29"/>
            <p:cNvSpPr/>
            <p:nvPr/>
          </p:nvSpPr>
          <p:spPr>
            <a:xfrm>
              <a:off x="711200" y="324529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 các con trỏ lần lượt đến tài nguyên &lt;contentInstance&gt; mới nhất và cũ nhất</a:t>
              </a:r>
              <a:endParaRPr/>
            </a:p>
          </p:txBody>
        </p:sp>
      </p:grpSp>
      <p:grpSp>
        <p:nvGrpSpPr>
          <p:cNvPr id="954" name="Google Shape;954;p29"/>
          <p:cNvGrpSpPr/>
          <p:nvPr/>
        </p:nvGrpSpPr>
        <p:grpSpPr>
          <a:xfrm>
            <a:off x="558800" y="4813298"/>
            <a:ext cx="8785225" cy="1084836"/>
            <a:chOff x="558800" y="3059920"/>
            <a:chExt cx="8785225" cy="1084836"/>
          </a:xfrm>
        </p:grpSpPr>
        <p:grpSp>
          <p:nvGrpSpPr>
            <p:cNvPr id="955" name="Google Shape;955;p29"/>
            <p:cNvGrpSpPr/>
            <p:nvPr/>
          </p:nvGrpSpPr>
          <p:grpSpPr>
            <a:xfrm>
              <a:off x="558800" y="3059920"/>
              <a:ext cx="8785225" cy="215444"/>
              <a:chOff x="1027113" y="2045625"/>
              <a:chExt cx="8785225" cy="215444"/>
            </a:xfrm>
          </p:grpSpPr>
          <p:sp>
            <p:nvSpPr>
              <p:cNvPr id="956" name="Google Shape;956;p2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57" name="Google Shape;957;p2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958" name="Google Shape;958;p29"/>
            <p:cNvSpPr/>
            <p:nvPr/>
          </p:nvSpPr>
          <p:spPr>
            <a:xfrm>
              <a:off x="711200" y="3245297"/>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&lt;container&gt;: CRUD</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&lt;contentInstance&gt;: CRD</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&lt;latest&gt;, &lt;oldest&gt;: RD</a:t>
              </a:r>
              <a:endParaRPr/>
            </a:p>
          </p:txBody>
        </p:sp>
      </p:grpSp>
      <p:grpSp>
        <p:nvGrpSpPr>
          <p:cNvPr id="959" name="Google Shape;959;p29"/>
          <p:cNvGrpSpPr/>
          <p:nvPr/>
        </p:nvGrpSpPr>
        <p:grpSpPr>
          <a:xfrm>
            <a:off x="416128" y="447433"/>
            <a:ext cx="9051872" cy="276999"/>
            <a:chOff x="416128" y="447433"/>
            <a:chExt cx="9051872" cy="276999"/>
          </a:xfrm>
        </p:grpSpPr>
        <p:sp>
          <p:nvSpPr>
            <p:cNvPr id="960" name="Google Shape;960;p2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961" name="Google Shape;961;p2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962" name="Google Shape;962;p29"/>
          <p:cNvSpPr/>
          <p:nvPr/>
        </p:nvSpPr>
        <p:spPr>
          <a:xfrm>
            <a:off x="449998" y="137510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Quản lý dữ liệu: kiểu tài nguyên container và contentInstance</a:t>
            </a:r>
            <a:endParaRPr sz="2400">
              <a:solidFill>
                <a:srgbClr val="0C0C0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grpSp>
        <p:nvGrpSpPr>
          <p:cNvPr id="165" name="Google Shape;165;p3"/>
          <p:cNvGrpSpPr/>
          <p:nvPr/>
        </p:nvGrpSpPr>
        <p:grpSpPr>
          <a:xfrm>
            <a:off x="449856" y="450955"/>
            <a:ext cx="9008694" cy="369332"/>
            <a:chOff x="450000" y="450000"/>
            <a:chExt cx="9011582" cy="369450"/>
          </a:xfrm>
        </p:grpSpPr>
        <p:sp>
          <p:nvSpPr>
            <p:cNvPr id="166" name="Google Shape;166;p3"/>
            <p:cNvSpPr/>
            <p:nvPr/>
          </p:nvSpPr>
          <p:spPr>
            <a:xfrm>
              <a:off x="450000" y="450000"/>
              <a:ext cx="8785226" cy="36945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2400" u="none" cap="none" strike="noStrike">
                  <a:solidFill>
                    <a:srgbClr val="193EB0"/>
                  </a:solidFill>
                  <a:latin typeface="Arial"/>
                  <a:ea typeface="Arial"/>
                  <a:cs typeface="Arial"/>
                  <a:sym typeface="Arial"/>
                </a:rPr>
                <a:t>Mô tả chương</a:t>
              </a:r>
              <a:endParaRPr b="0" i="0" sz="2400" u="none" cap="none" strike="noStrike">
                <a:solidFill>
                  <a:srgbClr val="193EB0"/>
                </a:solidFill>
                <a:latin typeface="Arial"/>
                <a:ea typeface="Arial"/>
                <a:cs typeface="Arial"/>
                <a:sym typeface="Arial"/>
              </a:endParaRPr>
            </a:p>
          </p:txBody>
        </p:sp>
        <p:cxnSp>
          <p:nvCxnSpPr>
            <p:cNvPr id="167" name="Google Shape;167;p3"/>
            <p:cNvCxnSpPr/>
            <p:nvPr/>
          </p:nvCxnSpPr>
          <p:spPr>
            <a:xfrm>
              <a:off x="2998804" y="630000"/>
              <a:ext cx="6462778" cy="0"/>
            </a:xfrm>
            <a:prstGeom prst="straightConnector1">
              <a:avLst/>
            </a:prstGeom>
            <a:noFill/>
            <a:ln cap="flat" cmpd="sng" w="12700">
              <a:solidFill>
                <a:srgbClr val="1428A0"/>
              </a:solidFill>
              <a:prstDash val="solid"/>
              <a:miter lim="800000"/>
              <a:headEnd len="sm" w="sm" type="none"/>
              <a:tailEnd len="sm" w="sm" type="none"/>
            </a:ln>
          </p:spPr>
        </p:cxnSp>
      </p:grpSp>
      <p:sp>
        <p:nvSpPr>
          <p:cNvPr id="168" name="Google Shape;168;p3"/>
          <p:cNvSpPr/>
          <p:nvPr/>
        </p:nvSpPr>
        <p:spPr>
          <a:xfrm>
            <a:off x="710975" y="1619179"/>
            <a:ext cx="8630058" cy="1096068"/>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Giới thiệu nền tảng IoT làm ví dụ tiêu biểu về oneM2M tiêu chuẩn.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Tìm hiểu về các tính năng và chức năng của nền tảng. </a:t>
            </a:r>
            <a:endParaRPr/>
          </a:p>
          <a:p>
            <a:pPr indent="-285664" lvl="0" marL="285664" marR="0" rtl="0" algn="l">
              <a:spcBef>
                <a:spcPts val="800"/>
              </a:spcBef>
              <a:spcAft>
                <a:spcPts val="0"/>
              </a:spcAft>
              <a:buClr>
                <a:srgbClr val="A5A5A5"/>
              </a:buClr>
              <a:buSzPts val="1300"/>
              <a:buFont typeface="Noto Sans Symbols"/>
              <a:buChar char="✔"/>
            </a:pPr>
            <a:r>
              <a:rPr b="0" i="0" lang="en-US" sz="1300" u="none" cap="none" strike="noStrike">
                <a:solidFill>
                  <a:srgbClr val="262626"/>
                </a:solidFill>
                <a:latin typeface="Arial"/>
                <a:ea typeface="Arial"/>
                <a:cs typeface="Arial"/>
                <a:sym typeface="Arial"/>
              </a:rPr>
              <a:t>Sử dụng các nền tảng mã nguồn mở và ứng dụng.</a:t>
            </a:r>
            <a:endParaRPr/>
          </a:p>
        </p:txBody>
      </p:sp>
      <p:grpSp>
        <p:nvGrpSpPr>
          <p:cNvPr id="169" name="Google Shape;169;p3"/>
          <p:cNvGrpSpPr/>
          <p:nvPr/>
        </p:nvGrpSpPr>
        <p:grpSpPr>
          <a:xfrm>
            <a:off x="441605" y="1288351"/>
            <a:ext cx="8899428" cy="233692"/>
            <a:chOff x="441747" y="1714333"/>
            <a:chExt cx="8902281" cy="233767"/>
          </a:xfrm>
        </p:grpSpPr>
        <p:sp>
          <p:nvSpPr>
            <p:cNvPr id="170" name="Google Shape;170;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Mục tiêu các chương</a:t>
              </a:r>
              <a:endParaRPr b="0" i="0" sz="1400" u="none" cap="none" strike="noStrike">
                <a:solidFill>
                  <a:srgbClr val="262626"/>
                </a:solidFill>
                <a:latin typeface="Arial"/>
                <a:ea typeface="Arial"/>
                <a:cs typeface="Arial"/>
                <a:sym typeface="Arial"/>
              </a:endParaRPr>
            </a:p>
          </p:txBody>
        </p:sp>
        <p:sp>
          <p:nvSpPr>
            <p:cNvPr id="171" name="Google Shape;171;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grpSp>
        <p:nvGrpSpPr>
          <p:cNvPr id="172" name="Google Shape;172;p3"/>
          <p:cNvGrpSpPr/>
          <p:nvPr/>
        </p:nvGrpSpPr>
        <p:grpSpPr>
          <a:xfrm>
            <a:off x="441605" y="2913947"/>
            <a:ext cx="8899428" cy="233692"/>
            <a:chOff x="441747" y="1714333"/>
            <a:chExt cx="8902281" cy="233767"/>
          </a:xfrm>
        </p:grpSpPr>
        <p:sp>
          <p:nvSpPr>
            <p:cNvPr id="173" name="Google Shape;173;p3"/>
            <p:cNvSpPr/>
            <p:nvPr/>
          </p:nvSpPr>
          <p:spPr>
            <a:xfrm>
              <a:off x="711203" y="172349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Nội dung các chương</a:t>
              </a:r>
              <a:endParaRPr sz="1400">
                <a:solidFill>
                  <a:srgbClr val="262626"/>
                </a:solidFill>
                <a:latin typeface="Arial"/>
                <a:ea typeface="Arial"/>
                <a:cs typeface="Arial"/>
                <a:sym typeface="Arial"/>
              </a:endParaRPr>
            </a:p>
          </p:txBody>
        </p:sp>
        <p:sp>
          <p:nvSpPr>
            <p:cNvPr id="174" name="Google Shape;174;p3"/>
            <p:cNvSpPr/>
            <p:nvPr/>
          </p:nvSpPr>
          <p:spPr>
            <a:xfrm>
              <a:off x="441747" y="1714333"/>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799">
                <a:solidFill>
                  <a:schemeClr val="dk1"/>
                </a:solidFill>
                <a:latin typeface="Malgun Gothic"/>
                <a:ea typeface="Malgun Gothic"/>
                <a:cs typeface="Malgun Gothic"/>
                <a:sym typeface="Malgun Gothic"/>
              </a:endParaRPr>
            </a:p>
          </p:txBody>
        </p:sp>
      </p:grpSp>
      <p:sp>
        <p:nvSpPr>
          <p:cNvPr id="175" name="Google Shape;175;p3"/>
          <p:cNvSpPr/>
          <p:nvPr/>
        </p:nvSpPr>
        <p:spPr>
          <a:xfrm>
            <a:off x="702723" y="3218732"/>
            <a:ext cx="8630058" cy="1398715"/>
          </a:xfrm>
          <a:prstGeom prst="rect">
            <a:avLst/>
          </a:prstGeom>
          <a:noFill/>
          <a:ln cap="flat" cmpd="sng" w="19050">
            <a:solidFill>
              <a:srgbClr val="F2F2F2"/>
            </a:solidFill>
            <a:prstDash val="solid"/>
            <a:miter lim="800000"/>
            <a:headEnd len="sm" w="sm" type="none"/>
            <a:tailEnd len="sm" w="sm" type="none"/>
          </a:ln>
        </p:spPr>
        <p:txBody>
          <a:bodyPr anchorCtr="0" anchor="t" bIns="143950" lIns="143950" spcFirstLastPara="1" rIns="143950" wrap="square" tIns="143950">
            <a:spAutoFit/>
          </a:bodyPr>
          <a:lstStyle/>
          <a:p>
            <a:pPr indent="-285664" lvl="0" marL="285664" marR="0" rtl="0" algn="l">
              <a:spcBef>
                <a:spcPts val="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Ứng dụng nền tảng</a:t>
            </a:r>
            <a:endParaRPr sz="1300">
              <a:solidFill>
                <a:srgbClr val="262626"/>
              </a:solidFill>
              <a:latin typeface="Arial"/>
              <a:ea typeface="Arial"/>
              <a:cs typeface="Arial"/>
              <a:sym typeface="Arial"/>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Cài đặt và vận hành nền tảng mở IoT Mobius</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OpenHAB(Open Automation Bus) </a:t>
            </a:r>
            <a:endParaRPr/>
          </a:p>
          <a:p>
            <a:pPr indent="-285664" lvl="0" marL="285664" marR="0" rtl="0" algn="l">
              <a:spcBef>
                <a:spcPts val="800"/>
              </a:spcBef>
              <a:spcAft>
                <a:spcPts val="0"/>
              </a:spcAft>
              <a:buClr>
                <a:srgbClr val="A5A5A5"/>
              </a:buClr>
              <a:buSzPts val="1300"/>
              <a:buFont typeface="Noto Sans Symbols"/>
              <a:buChar char="✔"/>
            </a:pPr>
            <a:r>
              <a:rPr lang="en-US" sz="1300">
                <a:solidFill>
                  <a:srgbClr val="262626"/>
                </a:solidFill>
                <a:latin typeface="Arial"/>
                <a:ea typeface="Arial"/>
                <a:cs typeface="Arial"/>
                <a:sym typeface="Arial"/>
              </a:rPr>
              <a:t>Trực quan hóa dữ liệu</a:t>
            </a:r>
            <a:endParaRPr sz="1300">
              <a:solidFill>
                <a:srgbClr val="26262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grpSp>
        <p:nvGrpSpPr>
          <p:cNvPr id="968" name="Google Shape;968;p30"/>
          <p:cNvGrpSpPr/>
          <p:nvPr/>
        </p:nvGrpSpPr>
        <p:grpSpPr>
          <a:xfrm>
            <a:off x="558800" y="1914712"/>
            <a:ext cx="8785225" cy="215444"/>
            <a:chOff x="1027113" y="2045625"/>
            <a:chExt cx="8785225" cy="215444"/>
          </a:xfrm>
        </p:grpSpPr>
        <p:sp>
          <p:nvSpPr>
            <p:cNvPr id="969" name="Google Shape;969;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0" name="Google Shape;970;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biến thể của tài nguyên &lt;container&gt;, &lt;contentInstance&gt;</a:t>
              </a:r>
              <a:endParaRPr/>
            </a:p>
          </p:txBody>
        </p:sp>
      </p:grpSp>
      <p:grpSp>
        <p:nvGrpSpPr>
          <p:cNvPr id="971" name="Google Shape;971;p30"/>
          <p:cNvGrpSpPr/>
          <p:nvPr/>
        </p:nvGrpSpPr>
        <p:grpSpPr>
          <a:xfrm>
            <a:off x="558800" y="2211513"/>
            <a:ext cx="8785225" cy="538395"/>
            <a:chOff x="558800" y="3059920"/>
            <a:chExt cx="8785225" cy="538395"/>
          </a:xfrm>
        </p:grpSpPr>
        <p:grpSp>
          <p:nvGrpSpPr>
            <p:cNvPr id="972" name="Google Shape;972;p30"/>
            <p:cNvGrpSpPr/>
            <p:nvPr/>
          </p:nvGrpSpPr>
          <p:grpSpPr>
            <a:xfrm>
              <a:off x="558800" y="3059920"/>
              <a:ext cx="8785225" cy="215444"/>
              <a:chOff x="1027113" y="2045625"/>
              <a:chExt cx="8785225" cy="215444"/>
            </a:xfrm>
          </p:grpSpPr>
          <p:sp>
            <p:nvSpPr>
              <p:cNvPr id="973" name="Google Shape;973;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4" name="Google Shape;974;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vùng chứa tùy chỉnh có thể có thuộc tính tùy chỉnh</a:t>
                </a:r>
                <a:endParaRPr sz="1400">
                  <a:solidFill>
                    <a:srgbClr val="262626"/>
                  </a:solidFill>
                  <a:latin typeface="Arial"/>
                  <a:ea typeface="Arial"/>
                  <a:cs typeface="Arial"/>
                  <a:sym typeface="Arial"/>
                </a:endParaRPr>
              </a:p>
            </p:txBody>
          </p:sp>
        </p:grpSp>
        <p:sp>
          <p:nvSpPr>
            <p:cNvPr id="975" name="Google Shape;975;p30"/>
            <p:cNvSpPr/>
            <p:nvPr/>
          </p:nvSpPr>
          <p:spPr>
            <a:xfrm>
              <a:off x="711200" y="325285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do đó, có một số thuộc tính đặc tả của flexContainer</a:t>
              </a:r>
              <a:endParaRPr sz="1300">
                <a:solidFill>
                  <a:srgbClr val="262626"/>
                </a:solidFill>
                <a:latin typeface="Arial"/>
                <a:ea typeface="Arial"/>
                <a:cs typeface="Arial"/>
                <a:sym typeface="Arial"/>
              </a:endParaRPr>
            </a:p>
          </p:txBody>
        </p:sp>
      </p:grpSp>
      <p:grpSp>
        <p:nvGrpSpPr>
          <p:cNvPr id="976" name="Google Shape;976;p30"/>
          <p:cNvGrpSpPr/>
          <p:nvPr/>
        </p:nvGrpSpPr>
        <p:grpSpPr>
          <a:xfrm>
            <a:off x="558800" y="2753132"/>
            <a:ext cx="8785225" cy="215444"/>
            <a:chOff x="1027113" y="2045625"/>
            <a:chExt cx="8785225" cy="215444"/>
          </a:xfrm>
        </p:grpSpPr>
        <p:sp>
          <p:nvSpPr>
            <p:cNvPr id="977" name="Google Shape;977;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78" name="Google Shape;978;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đồng thời là vùng chứa và phiên bản dữ liệu</a:t>
              </a:r>
              <a:endParaRPr sz="1400">
                <a:solidFill>
                  <a:srgbClr val="262626"/>
                </a:solidFill>
                <a:latin typeface="Arial"/>
                <a:ea typeface="Arial"/>
                <a:cs typeface="Arial"/>
                <a:sym typeface="Arial"/>
              </a:endParaRPr>
            </a:p>
          </p:txBody>
        </p:sp>
      </p:grpSp>
      <p:grpSp>
        <p:nvGrpSpPr>
          <p:cNvPr id="979" name="Google Shape;979;p30"/>
          <p:cNvGrpSpPr/>
          <p:nvPr/>
        </p:nvGrpSpPr>
        <p:grpSpPr>
          <a:xfrm>
            <a:off x="558800" y="3048881"/>
            <a:ext cx="8785225" cy="530838"/>
            <a:chOff x="558800" y="3059920"/>
            <a:chExt cx="8785225" cy="530838"/>
          </a:xfrm>
        </p:grpSpPr>
        <p:grpSp>
          <p:nvGrpSpPr>
            <p:cNvPr id="980" name="Google Shape;980;p30"/>
            <p:cNvGrpSpPr/>
            <p:nvPr/>
          </p:nvGrpSpPr>
          <p:grpSpPr>
            <a:xfrm>
              <a:off x="558800" y="3059920"/>
              <a:ext cx="8785225" cy="215444"/>
              <a:chOff x="1027113" y="2045625"/>
              <a:chExt cx="8785225" cy="215444"/>
            </a:xfrm>
          </p:grpSpPr>
          <p:sp>
            <p:nvSpPr>
              <p:cNvPr id="981" name="Google Shape;981;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2" name="Google Shape;982;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983" name="Google Shape;983;p30"/>
            <p:cNvSpPr/>
            <p:nvPr/>
          </p:nvSpPr>
          <p:spPr>
            <a:xfrm>
              <a:off x="711200" y="324529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&lt;flexContainer&gt;: CRUD</a:t>
              </a:r>
              <a:endParaRPr/>
            </a:p>
          </p:txBody>
        </p:sp>
      </p:grpSp>
      <p:sp>
        <p:nvSpPr>
          <p:cNvPr id="984" name="Google Shape;984;p30"/>
          <p:cNvSpPr/>
          <p:nvPr/>
        </p:nvSpPr>
        <p:spPr>
          <a:xfrm>
            <a:off x="449998" y="3828454"/>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timeSeries và timeSeriesInstance</a:t>
            </a:r>
            <a:endParaRPr/>
          </a:p>
        </p:txBody>
      </p:sp>
      <p:grpSp>
        <p:nvGrpSpPr>
          <p:cNvPr id="985" name="Google Shape;985;p30"/>
          <p:cNvGrpSpPr/>
          <p:nvPr/>
        </p:nvGrpSpPr>
        <p:grpSpPr>
          <a:xfrm>
            <a:off x="558800" y="4373095"/>
            <a:ext cx="8785225" cy="215444"/>
            <a:chOff x="1027113" y="2045625"/>
            <a:chExt cx="8785225" cy="215444"/>
          </a:xfrm>
        </p:grpSpPr>
        <p:sp>
          <p:nvSpPr>
            <p:cNvPr id="986" name="Google Shape;986;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87" name="Google Shape;987;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biến thể của tài nguyên &lt;container&gt;, &lt;contentInstance&gt;</a:t>
              </a:r>
              <a:endParaRPr/>
            </a:p>
          </p:txBody>
        </p:sp>
      </p:grpSp>
      <p:grpSp>
        <p:nvGrpSpPr>
          <p:cNvPr id="988" name="Google Shape;988;p30"/>
          <p:cNvGrpSpPr/>
          <p:nvPr/>
        </p:nvGrpSpPr>
        <p:grpSpPr>
          <a:xfrm>
            <a:off x="558800" y="4664922"/>
            <a:ext cx="8785225" cy="530838"/>
            <a:chOff x="558800" y="3059920"/>
            <a:chExt cx="8785225" cy="530838"/>
          </a:xfrm>
        </p:grpSpPr>
        <p:grpSp>
          <p:nvGrpSpPr>
            <p:cNvPr id="989" name="Google Shape;989;p30"/>
            <p:cNvGrpSpPr/>
            <p:nvPr/>
          </p:nvGrpSpPr>
          <p:grpSpPr>
            <a:xfrm>
              <a:off x="558800" y="3059920"/>
              <a:ext cx="8785225" cy="215444"/>
              <a:chOff x="1027113" y="2045625"/>
              <a:chExt cx="8785225" cy="215444"/>
            </a:xfrm>
          </p:grpSpPr>
          <p:sp>
            <p:nvSpPr>
              <p:cNvPr id="990" name="Google Shape;990;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91" name="Google Shape;991;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là thời gian cần tạo để ghi/xử lý dữ liệu, không phải thời gian lưu trữ dữ liệu</a:t>
                </a:r>
                <a:endParaRPr/>
              </a:p>
            </p:txBody>
          </p:sp>
        </p:grpSp>
        <p:sp>
          <p:nvSpPr>
            <p:cNvPr id="992" name="Google Shape;992;p30"/>
            <p:cNvSpPr/>
            <p:nvPr/>
          </p:nvSpPr>
          <p:spPr>
            <a:xfrm>
              <a:off x="711200" y="324529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dataGenerationTime với creationTime</a:t>
              </a:r>
              <a:endParaRPr sz="1300">
                <a:solidFill>
                  <a:srgbClr val="262626"/>
                </a:solidFill>
                <a:latin typeface="Arial"/>
                <a:ea typeface="Arial"/>
                <a:cs typeface="Arial"/>
                <a:sym typeface="Arial"/>
              </a:endParaRPr>
            </a:p>
          </p:txBody>
        </p:sp>
      </p:grpSp>
      <p:grpSp>
        <p:nvGrpSpPr>
          <p:cNvPr id="993" name="Google Shape;993;p30"/>
          <p:cNvGrpSpPr/>
          <p:nvPr/>
        </p:nvGrpSpPr>
        <p:grpSpPr>
          <a:xfrm>
            <a:off x="558800" y="5219438"/>
            <a:ext cx="8785225" cy="756541"/>
            <a:chOff x="558800" y="3059920"/>
            <a:chExt cx="8785225" cy="756541"/>
          </a:xfrm>
        </p:grpSpPr>
        <p:grpSp>
          <p:nvGrpSpPr>
            <p:cNvPr id="994" name="Google Shape;994;p30"/>
            <p:cNvGrpSpPr/>
            <p:nvPr/>
          </p:nvGrpSpPr>
          <p:grpSpPr>
            <a:xfrm>
              <a:off x="558800" y="3059920"/>
              <a:ext cx="8785225" cy="215444"/>
              <a:chOff x="1027113" y="2045625"/>
              <a:chExt cx="8785225" cy="215444"/>
            </a:xfrm>
          </p:grpSpPr>
          <p:sp>
            <p:nvSpPr>
              <p:cNvPr id="995" name="Google Shape;995;p3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96" name="Google Shape;996;p3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997" name="Google Shape;997;p30"/>
            <p:cNvSpPr/>
            <p:nvPr/>
          </p:nvSpPr>
          <p:spPr>
            <a:xfrm>
              <a:off x="711200" y="3245297"/>
              <a:ext cx="8632825" cy="57116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&lt;timeSeries&gt;: CRUD</a:t>
              </a:r>
              <a:endParaRPr/>
            </a:p>
            <a:p>
              <a:pPr indent="-182563" lvl="0" marL="182563" marR="0" rtl="0" algn="l">
                <a:spcBef>
                  <a:spcPts val="2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&lt;timeSeriesInstance&gt;: CRD</a:t>
              </a:r>
              <a:endParaRPr/>
            </a:p>
          </p:txBody>
        </p:sp>
      </p:grpSp>
      <p:grpSp>
        <p:nvGrpSpPr>
          <p:cNvPr id="998" name="Google Shape;998;p30"/>
          <p:cNvGrpSpPr/>
          <p:nvPr/>
        </p:nvGrpSpPr>
        <p:grpSpPr>
          <a:xfrm>
            <a:off x="416128" y="447433"/>
            <a:ext cx="9051872" cy="276999"/>
            <a:chOff x="416128" y="447433"/>
            <a:chExt cx="9051872" cy="276999"/>
          </a:xfrm>
        </p:grpSpPr>
        <p:sp>
          <p:nvSpPr>
            <p:cNvPr id="999" name="Google Shape;999;p3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00" name="Google Shape;1000;p3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01" name="Google Shape;1001;p3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Quản lý dữ liệu: kiểu tài nguyên flexContainer</a:t>
            </a:r>
            <a:endParaRPr sz="2400">
              <a:solidFill>
                <a:srgbClr val="0C0C0C"/>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grpSp>
        <p:nvGrpSpPr>
          <p:cNvPr id="1007" name="Google Shape;1007;p31"/>
          <p:cNvGrpSpPr/>
          <p:nvPr/>
        </p:nvGrpSpPr>
        <p:grpSpPr>
          <a:xfrm>
            <a:off x="558800" y="1913516"/>
            <a:ext cx="8785225" cy="430887"/>
            <a:chOff x="1027113" y="2045625"/>
            <a:chExt cx="8785225" cy="430887"/>
          </a:xfrm>
        </p:grpSpPr>
        <p:sp>
          <p:nvSpPr>
            <p:cNvPr id="1008" name="Google Shape;1008;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09" name="Google Shape;1009;p31"/>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Quyết định xem CSE với tư cách là nơi nhận có cho phép Nơi phát (CRUDN) yêu cầu truy cập tài nguyên trên CSE hay không</a:t>
              </a:r>
              <a:endParaRPr/>
            </a:p>
          </p:txBody>
        </p:sp>
      </p:grpSp>
      <p:grpSp>
        <p:nvGrpSpPr>
          <p:cNvPr id="1010" name="Google Shape;1010;p31"/>
          <p:cNvGrpSpPr/>
          <p:nvPr/>
        </p:nvGrpSpPr>
        <p:grpSpPr>
          <a:xfrm>
            <a:off x="558800" y="2469898"/>
            <a:ext cx="8785225" cy="1148953"/>
            <a:chOff x="558800" y="2232686"/>
            <a:chExt cx="8785225" cy="1148953"/>
          </a:xfrm>
        </p:grpSpPr>
        <p:grpSp>
          <p:nvGrpSpPr>
            <p:cNvPr id="1011" name="Google Shape;1011;p31"/>
            <p:cNvGrpSpPr/>
            <p:nvPr/>
          </p:nvGrpSpPr>
          <p:grpSpPr>
            <a:xfrm>
              <a:off x="558800" y="2232686"/>
              <a:ext cx="8785225" cy="215444"/>
              <a:chOff x="1027113" y="2045625"/>
              <a:chExt cx="8785225" cy="215444"/>
            </a:xfrm>
          </p:grpSpPr>
          <p:sp>
            <p:nvSpPr>
              <p:cNvPr id="1012" name="Google Shape;1012;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13" name="Google Shape;1013;p3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Kiểm tra ba phần thông tin bắt buộc:</a:t>
                </a:r>
                <a:endParaRPr/>
              </a:p>
            </p:txBody>
          </p:sp>
        </p:grpSp>
        <p:sp>
          <p:nvSpPr>
            <p:cNvPr id="1014" name="Google Shape;1014;p31"/>
            <p:cNvSpPr/>
            <p:nvPr/>
          </p:nvSpPr>
          <p:spPr>
            <a:xfrm>
              <a:off x="711200" y="2482180"/>
              <a:ext cx="8632825" cy="89945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Ai: Thông tin định danh Nơi phát (tham số From hoặc các tham số khác)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Cái gì: Đặc quyền truy cập tài nguyên đích (tham số To)</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Làm gì: Thao tác (CRUDN) truy cập tài nguyên (tham số Thao tác)</a:t>
              </a:r>
              <a:endParaRPr/>
            </a:p>
          </p:txBody>
        </p:sp>
      </p:grpSp>
      <p:grpSp>
        <p:nvGrpSpPr>
          <p:cNvPr id="1015" name="Google Shape;1015;p31"/>
          <p:cNvGrpSpPr/>
          <p:nvPr/>
        </p:nvGrpSpPr>
        <p:grpSpPr>
          <a:xfrm>
            <a:off x="558800" y="3695810"/>
            <a:ext cx="8785225" cy="507831"/>
            <a:chOff x="1027113" y="2045625"/>
            <a:chExt cx="8785225" cy="507831"/>
          </a:xfrm>
        </p:grpSpPr>
        <p:sp>
          <p:nvSpPr>
            <p:cNvPr id="1016" name="Google Shape;1016;p3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17" name="Google Shape;1017;p31"/>
            <p:cNvSpPr/>
            <p:nvPr/>
          </p:nvSpPr>
          <p:spPr>
            <a:xfrm>
              <a:off x="1179513" y="2045625"/>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Tập hợp các đặc quyền truy cập được định cấu hình trước trong hệ thống và sau đó được dùng để đưa ra</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quyết định sau này khi CSE nhận được yêu cầu</a:t>
              </a:r>
              <a:endParaRPr/>
            </a:p>
          </p:txBody>
        </p:sp>
      </p:grpSp>
      <p:grpSp>
        <p:nvGrpSpPr>
          <p:cNvPr id="1018" name="Google Shape;1018;p31"/>
          <p:cNvGrpSpPr/>
          <p:nvPr/>
        </p:nvGrpSpPr>
        <p:grpSpPr>
          <a:xfrm>
            <a:off x="416128" y="447433"/>
            <a:ext cx="9051872" cy="276999"/>
            <a:chOff x="416128" y="447433"/>
            <a:chExt cx="9051872" cy="276999"/>
          </a:xfrm>
        </p:grpSpPr>
        <p:sp>
          <p:nvSpPr>
            <p:cNvPr id="1019" name="Google Shape;1019;p3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20" name="Google Shape;1020;p3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21" name="Google Shape;1021;p31"/>
          <p:cNvSpPr/>
          <p:nvPr/>
        </p:nvSpPr>
        <p:spPr>
          <a:xfrm>
            <a:off x="224998" y="1344885"/>
            <a:ext cx="9452827"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soát truy cập: kiểm soát đặc quyền hoặc ủy quyền</a:t>
            </a:r>
            <a:endParaRPr sz="2400">
              <a:solidFill>
                <a:srgbClr val="0C0C0C"/>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grpSp>
        <p:nvGrpSpPr>
          <p:cNvPr id="1027" name="Google Shape;1027;p32"/>
          <p:cNvGrpSpPr/>
          <p:nvPr/>
        </p:nvGrpSpPr>
        <p:grpSpPr>
          <a:xfrm>
            <a:off x="576799" y="2162248"/>
            <a:ext cx="8785225" cy="215444"/>
            <a:chOff x="1027113" y="2045625"/>
            <a:chExt cx="8785225" cy="215444"/>
          </a:xfrm>
        </p:grpSpPr>
        <p:sp>
          <p:nvSpPr>
            <p:cNvPr id="1028" name="Google Shape;1028;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29" name="Google Shape;1029;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Chính sách điều khiển truy cập</a:t>
              </a:r>
              <a:endParaRPr sz="1400">
                <a:solidFill>
                  <a:srgbClr val="262626"/>
                </a:solidFill>
                <a:latin typeface="Arial"/>
                <a:ea typeface="Arial"/>
                <a:cs typeface="Arial"/>
                <a:sym typeface="Arial"/>
              </a:endParaRPr>
            </a:p>
          </p:txBody>
        </p:sp>
      </p:grpSp>
      <p:sp>
        <p:nvSpPr>
          <p:cNvPr id="1030" name="Google Shape;1030;p32"/>
          <p:cNvSpPr/>
          <p:nvPr/>
        </p:nvSpPr>
        <p:spPr>
          <a:xfrm>
            <a:off x="711198" y="2377692"/>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Cơ chế cơ bản được hỗ trợ trong Rel-1 cũng như các bản phát hành khác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&lt;accessControlPolicy&gt; và thuộc tính accessControlPolicyIDs</a:t>
            </a:r>
            <a:endParaRPr/>
          </a:p>
        </p:txBody>
      </p:sp>
      <p:grpSp>
        <p:nvGrpSpPr>
          <p:cNvPr id="1031" name="Google Shape;1031;p32"/>
          <p:cNvGrpSpPr/>
          <p:nvPr/>
        </p:nvGrpSpPr>
        <p:grpSpPr>
          <a:xfrm>
            <a:off x="558799" y="3045213"/>
            <a:ext cx="8785225" cy="585875"/>
            <a:chOff x="558800" y="3029681"/>
            <a:chExt cx="8785225" cy="585875"/>
          </a:xfrm>
        </p:grpSpPr>
        <p:grpSp>
          <p:nvGrpSpPr>
            <p:cNvPr id="1032" name="Google Shape;1032;p32"/>
            <p:cNvGrpSpPr/>
            <p:nvPr/>
          </p:nvGrpSpPr>
          <p:grpSpPr>
            <a:xfrm>
              <a:off x="558800" y="3029681"/>
              <a:ext cx="8785225" cy="215444"/>
              <a:chOff x="1027113" y="2045625"/>
              <a:chExt cx="8785225" cy="215444"/>
            </a:xfrm>
          </p:grpSpPr>
          <p:sp>
            <p:nvSpPr>
              <p:cNvPr id="1033" name="Google Shape;1033;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34" name="Google Shape;1034;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Tư vấn ủy quyền động</a:t>
                </a:r>
                <a:endParaRPr/>
              </a:p>
            </p:txBody>
          </p:sp>
        </p:grpSp>
        <p:sp>
          <p:nvSpPr>
            <p:cNvPr id="1035" name="Google Shape;1035;p32"/>
            <p:cNvSpPr/>
            <p:nvPr/>
          </p:nvSpPr>
          <p:spPr>
            <a:xfrm>
              <a:off x="711200" y="327009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&lt;dynamicAuthorizationConsultation&gt; và thuộc tính dynamicAuthorizationConsultationIDs</a:t>
              </a:r>
              <a:endParaRPr sz="1300">
                <a:solidFill>
                  <a:srgbClr val="262626"/>
                </a:solidFill>
                <a:latin typeface="Arial"/>
                <a:ea typeface="Arial"/>
                <a:cs typeface="Arial"/>
                <a:sym typeface="Arial"/>
              </a:endParaRPr>
            </a:p>
          </p:txBody>
        </p:sp>
      </p:grpSp>
      <p:grpSp>
        <p:nvGrpSpPr>
          <p:cNvPr id="1036" name="Google Shape;1036;p32"/>
          <p:cNvGrpSpPr/>
          <p:nvPr/>
        </p:nvGrpSpPr>
        <p:grpSpPr>
          <a:xfrm>
            <a:off x="558800" y="3625791"/>
            <a:ext cx="8785225" cy="525861"/>
            <a:chOff x="558800" y="3843199"/>
            <a:chExt cx="8785225" cy="525861"/>
          </a:xfrm>
        </p:grpSpPr>
        <p:grpSp>
          <p:nvGrpSpPr>
            <p:cNvPr id="1037" name="Google Shape;1037;p32"/>
            <p:cNvGrpSpPr/>
            <p:nvPr/>
          </p:nvGrpSpPr>
          <p:grpSpPr>
            <a:xfrm>
              <a:off x="558800" y="3843199"/>
              <a:ext cx="8785225" cy="215444"/>
              <a:chOff x="1027113" y="2045625"/>
              <a:chExt cx="8785225" cy="215444"/>
            </a:xfrm>
          </p:grpSpPr>
          <p:sp>
            <p:nvSpPr>
              <p:cNvPr id="1038" name="Google Shape;1038;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39" name="Google Shape;1039;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Vai trò</a:t>
                </a:r>
                <a:endParaRPr sz="1400">
                  <a:solidFill>
                    <a:srgbClr val="262626"/>
                  </a:solidFill>
                  <a:latin typeface="Arial"/>
                  <a:ea typeface="Arial"/>
                  <a:cs typeface="Arial"/>
                  <a:sym typeface="Arial"/>
                </a:endParaRPr>
              </a:p>
            </p:txBody>
          </p:sp>
        </p:grpSp>
        <p:sp>
          <p:nvSpPr>
            <p:cNvPr id="1040" name="Google Shape;1040;p32"/>
            <p:cNvSpPr/>
            <p:nvPr/>
          </p:nvSpPr>
          <p:spPr>
            <a:xfrm>
              <a:off x="711198" y="4023599"/>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nguyên&lt;role&gt; và tham số Mã vai trò</a:t>
              </a:r>
              <a:endParaRPr sz="1300">
                <a:solidFill>
                  <a:srgbClr val="262626"/>
                </a:solidFill>
                <a:latin typeface="Arial"/>
                <a:ea typeface="Arial"/>
                <a:cs typeface="Arial"/>
                <a:sym typeface="Arial"/>
              </a:endParaRPr>
            </a:p>
          </p:txBody>
        </p:sp>
      </p:grpSp>
      <p:grpSp>
        <p:nvGrpSpPr>
          <p:cNvPr id="1041" name="Google Shape;1041;p32"/>
          <p:cNvGrpSpPr/>
          <p:nvPr/>
        </p:nvGrpSpPr>
        <p:grpSpPr>
          <a:xfrm>
            <a:off x="558800" y="4140282"/>
            <a:ext cx="8785225" cy="568462"/>
            <a:chOff x="558800" y="4656716"/>
            <a:chExt cx="8785225" cy="568462"/>
          </a:xfrm>
        </p:grpSpPr>
        <p:grpSp>
          <p:nvGrpSpPr>
            <p:cNvPr id="1042" name="Google Shape;1042;p32"/>
            <p:cNvGrpSpPr/>
            <p:nvPr/>
          </p:nvGrpSpPr>
          <p:grpSpPr>
            <a:xfrm>
              <a:off x="558800" y="4656716"/>
              <a:ext cx="8785225" cy="215444"/>
              <a:chOff x="1027113" y="2045625"/>
              <a:chExt cx="8785225" cy="215444"/>
            </a:xfrm>
          </p:grpSpPr>
          <p:sp>
            <p:nvSpPr>
              <p:cNvPr id="1043" name="Google Shape;1043;p3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44" name="Google Shape;1044;p3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Token</a:t>
                </a:r>
                <a:endParaRPr/>
              </a:p>
            </p:txBody>
          </p:sp>
        </p:grpSp>
        <p:sp>
          <p:nvSpPr>
            <p:cNvPr id="1045" name="Google Shape;1045;p32"/>
            <p:cNvSpPr/>
            <p:nvPr/>
          </p:nvSpPr>
          <p:spPr>
            <a:xfrm>
              <a:off x="711200" y="487971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&lt;token&gt; và các tham số Chỉ báo yêu cầu token/Token/Mã token</a:t>
              </a:r>
              <a:endParaRPr/>
            </a:p>
          </p:txBody>
        </p:sp>
      </p:grpSp>
      <p:grpSp>
        <p:nvGrpSpPr>
          <p:cNvPr id="1046" name="Google Shape;1046;p32"/>
          <p:cNvGrpSpPr/>
          <p:nvPr/>
        </p:nvGrpSpPr>
        <p:grpSpPr>
          <a:xfrm>
            <a:off x="416128" y="447433"/>
            <a:ext cx="9051872" cy="276999"/>
            <a:chOff x="416128" y="447433"/>
            <a:chExt cx="9051872" cy="276999"/>
          </a:xfrm>
        </p:grpSpPr>
        <p:sp>
          <p:nvSpPr>
            <p:cNvPr id="1047" name="Google Shape;1047;p3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48" name="Google Shape;1048;p3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49" name="Google Shape;1049;p32"/>
          <p:cNvSpPr/>
          <p:nvPr/>
        </p:nvSpPr>
        <p:spPr>
          <a:xfrm>
            <a:off x="448919" y="1265918"/>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Điều khiển truy cập: Các cơ chế điều khiển truy cập khác nhau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grpSp>
        <p:nvGrpSpPr>
          <p:cNvPr id="1055" name="Google Shape;1055;p33"/>
          <p:cNvGrpSpPr/>
          <p:nvPr/>
        </p:nvGrpSpPr>
        <p:grpSpPr>
          <a:xfrm>
            <a:off x="1263395" y="4533562"/>
            <a:ext cx="7378191" cy="1539452"/>
            <a:chOff x="1296270" y="4518448"/>
            <a:chExt cx="7378191" cy="1539452"/>
          </a:xfrm>
        </p:grpSpPr>
        <p:sp>
          <p:nvSpPr>
            <p:cNvPr id="1056" name="Google Shape;1056;p33"/>
            <p:cNvSpPr/>
            <p:nvPr/>
          </p:nvSpPr>
          <p:spPr>
            <a:xfrm>
              <a:off x="4098952" y="4518448"/>
              <a:ext cx="1894178" cy="1224136"/>
            </a:xfrm>
            <a:prstGeom prst="roundRect">
              <a:avLst>
                <a:gd fmla="val 5151"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 theo nhóm</a:t>
              </a:r>
              <a:endParaRPr sz="1300">
                <a:solidFill>
                  <a:srgbClr val="3F3F3F"/>
                </a:solidFill>
                <a:latin typeface="Arial"/>
                <a:ea typeface="Arial"/>
                <a:cs typeface="Arial"/>
                <a:sym typeface="Arial"/>
              </a:endParaRPr>
            </a:p>
          </p:txBody>
        </p:sp>
        <p:sp>
          <p:nvSpPr>
            <p:cNvPr id="1057" name="Google Shape;1057;p33"/>
            <p:cNvSpPr/>
            <p:nvPr/>
          </p:nvSpPr>
          <p:spPr>
            <a:xfrm>
              <a:off x="4255770" y="4883379"/>
              <a:ext cx="759865"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group</a:t>
              </a:r>
              <a:endParaRPr sz="1300">
                <a:solidFill>
                  <a:srgbClr val="3F3F3F"/>
                </a:solidFill>
                <a:latin typeface="Arial"/>
                <a:ea typeface="Arial"/>
                <a:cs typeface="Arial"/>
                <a:sym typeface="Arial"/>
              </a:endParaRPr>
            </a:p>
          </p:txBody>
        </p:sp>
        <p:sp>
          <p:nvSpPr>
            <p:cNvPr id="1058" name="Google Shape;1058;p33"/>
            <p:cNvSpPr/>
            <p:nvPr/>
          </p:nvSpPr>
          <p:spPr>
            <a:xfrm>
              <a:off x="1296270" y="4807050"/>
              <a:ext cx="907201"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AE01</a:t>
              </a:r>
              <a:endParaRPr sz="1300">
                <a:solidFill>
                  <a:srgbClr val="3F3F3F"/>
                </a:solidFill>
                <a:latin typeface="Arial"/>
                <a:ea typeface="Arial"/>
                <a:cs typeface="Arial"/>
                <a:sym typeface="Arial"/>
              </a:endParaRPr>
            </a:p>
          </p:txBody>
        </p:sp>
        <p:cxnSp>
          <p:nvCxnSpPr>
            <p:cNvPr id="1059" name="Google Shape;1059;p33"/>
            <p:cNvCxnSpPr>
              <a:stCxn id="1058" idx="3"/>
              <a:endCxn id="1057" idx="1"/>
            </p:cNvCxnSpPr>
            <p:nvPr/>
          </p:nvCxnSpPr>
          <p:spPr>
            <a:xfrm flipH="1" rot="10800000">
              <a:off x="2203471" y="5023237"/>
              <a:ext cx="2052300" cy="600"/>
            </a:xfrm>
            <a:prstGeom prst="straightConnector1">
              <a:avLst/>
            </a:prstGeom>
            <a:noFill/>
            <a:ln cap="flat" cmpd="sng" w="12700">
              <a:solidFill>
                <a:srgbClr val="193EB0"/>
              </a:solidFill>
              <a:prstDash val="dash"/>
              <a:round/>
              <a:headEnd len="sm" w="sm" type="none"/>
              <a:tailEnd len="med" w="med" type="triangle"/>
            </a:ln>
          </p:spPr>
        </p:cxnSp>
        <p:sp>
          <p:nvSpPr>
            <p:cNvPr id="1060" name="Google Shape;1060;p33"/>
            <p:cNvSpPr/>
            <p:nvPr/>
          </p:nvSpPr>
          <p:spPr>
            <a:xfrm>
              <a:off x="4831854" y="5315427"/>
              <a:ext cx="1071114"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fanOutPoint</a:t>
              </a:r>
              <a:endParaRPr sz="1300">
                <a:solidFill>
                  <a:srgbClr val="3F3F3F"/>
                </a:solidFill>
                <a:latin typeface="Arial"/>
                <a:ea typeface="Arial"/>
                <a:cs typeface="Arial"/>
                <a:sym typeface="Arial"/>
              </a:endParaRPr>
            </a:p>
          </p:txBody>
        </p:sp>
        <p:cxnSp>
          <p:nvCxnSpPr>
            <p:cNvPr id="1061" name="Google Shape;1061;p33"/>
            <p:cNvCxnSpPr>
              <a:stCxn id="1057" idx="2"/>
              <a:endCxn id="1060" idx="1"/>
            </p:cNvCxnSpPr>
            <p:nvPr/>
          </p:nvCxnSpPr>
          <p:spPr>
            <a:xfrm flipH="1" rot="-5400000">
              <a:off x="4587703" y="5211156"/>
              <a:ext cx="292200" cy="196200"/>
            </a:xfrm>
            <a:prstGeom prst="bentConnector2">
              <a:avLst/>
            </a:prstGeom>
            <a:noFill/>
            <a:ln cap="flat" cmpd="sng" w="9525">
              <a:solidFill>
                <a:srgbClr val="000000"/>
              </a:solidFill>
              <a:prstDash val="solid"/>
              <a:round/>
              <a:headEnd len="sm" w="sm" type="none"/>
              <a:tailEnd len="sm" w="sm" type="none"/>
            </a:ln>
          </p:spPr>
        </p:cxnSp>
        <p:cxnSp>
          <p:nvCxnSpPr>
            <p:cNvPr id="1062" name="Google Shape;1062;p33"/>
            <p:cNvCxnSpPr>
              <a:stCxn id="1058" idx="3"/>
              <a:endCxn id="1060" idx="1"/>
            </p:cNvCxnSpPr>
            <p:nvPr/>
          </p:nvCxnSpPr>
          <p:spPr>
            <a:xfrm>
              <a:off x="2203471" y="5023837"/>
              <a:ext cx="2628300" cy="431400"/>
            </a:xfrm>
            <a:prstGeom prst="straightConnector1">
              <a:avLst/>
            </a:prstGeom>
            <a:noFill/>
            <a:ln cap="flat" cmpd="dbl" w="19050">
              <a:solidFill>
                <a:srgbClr val="193EB0"/>
              </a:solidFill>
              <a:prstDash val="dash"/>
              <a:round/>
              <a:headEnd len="sm" w="sm" type="none"/>
              <a:tailEnd len="med" w="med" type="triangle"/>
            </a:ln>
          </p:spPr>
        </p:cxnSp>
        <p:sp>
          <p:nvSpPr>
            <p:cNvPr id="1063" name="Google Shape;1063;p33"/>
            <p:cNvSpPr/>
            <p:nvPr/>
          </p:nvSpPr>
          <p:spPr>
            <a:xfrm>
              <a:off x="6846892" y="4518448"/>
              <a:ext cx="1827569" cy="619054"/>
            </a:xfrm>
            <a:prstGeom prst="roundRect">
              <a:avLst>
                <a:gd fmla="val 9897"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 thành viên</a:t>
              </a:r>
              <a:endParaRPr/>
            </a:p>
          </p:txBody>
        </p:sp>
        <p:sp>
          <p:nvSpPr>
            <p:cNvPr id="1064" name="Google Shape;1064;p33"/>
            <p:cNvSpPr/>
            <p:nvPr/>
          </p:nvSpPr>
          <p:spPr>
            <a:xfrm>
              <a:off x="7244110" y="4807050"/>
              <a:ext cx="1076930"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member1</a:t>
              </a:r>
              <a:endParaRPr sz="1300">
                <a:solidFill>
                  <a:srgbClr val="3F3F3F"/>
                </a:solidFill>
                <a:latin typeface="Arial"/>
                <a:ea typeface="Arial"/>
                <a:cs typeface="Arial"/>
                <a:sym typeface="Arial"/>
              </a:endParaRPr>
            </a:p>
          </p:txBody>
        </p:sp>
        <p:sp>
          <p:nvSpPr>
            <p:cNvPr id="1065" name="Google Shape;1065;p33"/>
            <p:cNvSpPr/>
            <p:nvPr/>
          </p:nvSpPr>
          <p:spPr>
            <a:xfrm>
              <a:off x="6846892" y="5438846"/>
              <a:ext cx="1827569" cy="619054"/>
            </a:xfrm>
            <a:prstGeom prst="roundRect">
              <a:avLst>
                <a:gd fmla="val 8666"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 thành viên</a:t>
              </a:r>
              <a:endParaRPr/>
            </a:p>
          </p:txBody>
        </p:sp>
        <p:sp>
          <p:nvSpPr>
            <p:cNvPr id="1066" name="Google Shape;1066;p33"/>
            <p:cNvSpPr/>
            <p:nvPr/>
          </p:nvSpPr>
          <p:spPr>
            <a:xfrm>
              <a:off x="7244110" y="5727448"/>
              <a:ext cx="1076930"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member2</a:t>
              </a:r>
              <a:endParaRPr sz="1300">
                <a:solidFill>
                  <a:srgbClr val="3F3F3F"/>
                </a:solidFill>
                <a:latin typeface="Arial"/>
                <a:ea typeface="Arial"/>
                <a:cs typeface="Arial"/>
                <a:sym typeface="Arial"/>
              </a:endParaRPr>
            </a:p>
          </p:txBody>
        </p:sp>
        <p:cxnSp>
          <p:nvCxnSpPr>
            <p:cNvPr id="1067" name="Google Shape;1067;p33"/>
            <p:cNvCxnSpPr>
              <a:stCxn id="1060" idx="3"/>
              <a:endCxn id="1064" idx="1"/>
            </p:cNvCxnSpPr>
            <p:nvPr/>
          </p:nvCxnSpPr>
          <p:spPr>
            <a:xfrm flipH="1" rot="10800000">
              <a:off x="5902968" y="4946816"/>
              <a:ext cx="1341000" cy="508500"/>
            </a:xfrm>
            <a:prstGeom prst="straightConnector1">
              <a:avLst/>
            </a:prstGeom>
            <a:noFill/>
            <a:ln cap="flat" cmpd="dbl" w="19050">
              <a:solidFill>
                <a:srgbClr val="193EB0"/>
              </a:solidFill>
              <a:prstDash val="dash"/>
              <a:round/>
              <a:headEnd len="sm" w="sm" type="none"/>
              <a:tailEnd len="med" w="med" type="triangle"/>
            </a:ln>
          </p:spPr>
        </p:cxnSp>
        <p:cxnSp>
          <p:nvCxnSpPr>
            <p:cNvPr id="1068" name="Google Shape;1068;p33"/>
            <p:cNvCxnSpPr>
              <a:stCxn id="1060" idx="3"/>
              <a:endCxn id="1066" idx="1"/>
            </p:cNvCxnSpPr>
            <p:nvPr/>
          </p:nvCxnSpPr>
          <p:spPr>
            <a:xfrm>
              <a:off x="5902968" y="5455316"/>
              <a:ext cx="1341000" cy="411900"/>
            </a:xfrm>
            <a:prstGeom prst="straightConnector1">
              <a:avLst/>
            </a:prstGeom>
            <a:noFill/>
            <a:ln cap="flat" cmpd="dbl" w="19050">
              <a:solidFill>
                <a:srgbClr val="193EB0"/>
              </a:solidFill>
              <a:prstDash val="dash"/>
              <a:round/>
              <a:headEnd len="sm" w="sm" type="none"/>
              <a:tailEnd len="med" w="med" type="triangle"/>
            </a:ln>
          </p:spPr>
        </p:cxnSp>
        <p:sp>
          <p:nvSpPr>
            <p:cNvPr id="1069" name="Google Shape;1069;p33"/>
            <p:cNvSpPr/>
            <p:nvPr/>
          </p:nvSpPr>
          <p:spPr>
            <a:xfrm rot="558841">
              <a:off x="1991722" y="5174240"/>
              <a:ext cx="243207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truy cập thành viên theo nhóm</a:t>
              </a:r>
              <a:endParaRPr sz="1300">
                <a:solidFill>
                  <a:srgbClr val="3F3F3F"/>
                </a:solidFill>
                <a:latin typeface="Arial"/>
                <a:ea typeface="Arial"/>
                <a:cs typeface="Arial"/>
                <a:sym typeface="Arial"/>
              </a:endParaRPr>
            </a:p>
          </p:txBody>
        </p:sp>
        <p:sp>
          <p:nvSpPr>
            <p:cNvPr id="1070" name="Google Shape;1070;p33"/>
            <p:cNvSpPr/>
            <p:nvPr/>
          </p:nvSpPr>
          <p:spPr>
            <a:xfrm>
              <a:off x="6070872" y="5290969"/>
              <a:ext cx="915636"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Phân tách</a:t>
              </a:r>
              <a:endParaRPr sz="1300">
                <a:solidFill>
                  <a:srgbClr val="3F3F3F"/>
                </a:solidFill>
                <a:latin typeface="Arial"/>
                <a:ea typeface="Arial"/>
                <a:cs typeface="Arial"/>
                <a:sym typeface="Arial"/>
              </a:endParaRPr>
            </a:p>
          </p:txBody>
        </p:sp>
        <p:sp>
          <p:nvSpPr>
            <p:cNvPr id="1071" name="Google Shape;1071;p33"/>
            <p:cNvSpPr/>
            <p:nvPr/>
          </p:nvSpPr>
          <p:spPr>
            <a:xfrm>
              <a:off x="2335885" y="4728889"/>
              <a:ext cx="1576073"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Quản lý theo nhóm</a:t>
              </a:r>
              <a:endParaRPr sz="1300">
                <a:solidFill>
                  <a:srgbClr val="3F3F3F"/>
                </a:solidFill>
                <a:latin typeface="Arial"/>
                <a:ea typeface="Arial"/>
                <a:cs typeface="Arial"/>
                <a:sym typeface="Arial"/>
              </a:endParaRPr>
            </a:p>
          </p:txBody>
        </p:sp>
      </p:grpSp>
      <p:grpSp>
        <p:nvGrpSpPr>
          <p:cNvPr id="1072" name="Google Shape;1072;p33"/>
          <p:cNvGrpSpPr/>
          <p:nvPr/>
        </p:nvGrpSpPr>
        <p:grpSpPr>
          <a:xfrm>
            <a:off x="558800" y="1914825"/>
            <a:ext cx="8785225" cy="215444"/>
            <a:chOff x="1027113" y="2045625"/>
            <a:chExt cx="8785225" cy="215444"/>
          </a:xfrm>
        </p:grpSpPr>
        <p:sp>
          <p:nvSpPr>
            <p:cNvPr id="1073" name="Google Shape;1073;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4" name="Google Shape;1074;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nhóm bao gồm</a:t>
              </a:r>
              <a:endParaRPr sz="1400">
                <a:solidFill>
                  <a:srgbClr val="262626"/>
                </a:solidFill>
                <a:latin typeface="Arial"/>
                <a:ea typeface="Arial"/>
                <a:cs typeface="Arial"/>
                <a:sym typeface="Arial"/>
              </a:endParaRPr>
            </a:p>
          </p:txBody>
        </p:sp>
      </p:grpSp>
      <p:sp>
        <p:nvSpPr>
          <p:cNvPr id="1075" name="Google Shape;1075;p33"/>
          <p:cNvSpPr/>
          <p:nvPr/>
        </p:nvSpPr>
        <p:spPr>
          <a:xfrm>
            <a:off x="711200" y="2138496"/>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quản lý thành viên theo nhóm</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phân tách yêu cầu và tổng hợp phản hồi</a:t>
            </a:r>
            <a:endParaRPr sz="1300">
              <a:solidFill>
                <a:srgbClr val="262626"/>
              </a:solidFill>
              <a:latin typeface="Arial"/>
              <a:ea typeface="Arial"/>
              <a:cs typeface="Arial"/>
              <a:sym typeface="Arial"/>
            </a:endParaRPr>
          </a:p>
        </p:txBody>
      </p:sp>
      <p:grpSp>
        <p:nvGrpSpPr>
          <p:cNvPr id="1076" name="Google Shape;1076;p33"/>
          <p:cNvGrpSpPr/>
          <p:nvPr/>
        </p:nvGrpSpPr>
        <p:grpSpPr>
          <a:xfrm>
            <a:off x="558800" y="2818950"/>
            <a:ext cx="8785225" cy="215444"/>
            <a:chOff x="1027113" y="2045625"/>
            <a:chExt cx="8785225" cy="215444"/>
          </a:xfrm>
        </p:grpSpPr>
        <p:sp>
          <p:nvSpPr>
            <p:cNvPr id="1077" name="Google Shape;1077;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78" name="Google Shape;1078;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&lt;group&gt; chứa</a:t>
              </a:r>
              <a:endParaRPr sz="1400">
                <a:solidFill>
                  <a:srgbClr val="262626"/>
                </a:solidFill>
                <a:latin typeface="Arial"/>
                <a:ea typeface="Arial"/>
                <a:cs typeface="Arial"/>
                <a:sym typeface="Arial"/>
              </a:endParaRPr>
            </a:p>
          </p:txBody>
        </p:sp>
      </p:grpSp>
      <p:sp>
        <p:nvSpPr>
          <p:cNvPr id="1079" name="Google Shape;1079;p33"/>
          <p:cNvSpPr/>
          <p:nvPr/>
        </p:nvSpPr>
        <p:spPr>
          <a:xfrm>
            <a:off x="711200" y="3042621"/>
            <a:ext cx="9004986"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danh sách thành viên và liên kết chính sách điều khiển truy cập để truy cập các thành viên, không phải tài nguyên nhóm</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điểm phân tách để nhận yêu cầu cần gửi tới tất cả các thành viên</a:t>
            </a:r>
            <a:endParaRPr sz="1300">
              <a:solidFill>
                <a:srgbClr val="262626"/>
              </a:solidFill>
              <a:latin typeface="Arial"/>
              <a:ea typeface="Arial"/>
              <a:cs typeface="Arial"/>
              <a:sym typeface="Arial"/>
            </a:endParaRPr>
          </a:p>
        </p:txBody>
      </p:sp>
      <p:grpSp>
        <p:nvGrpSpPr>
          <p:cNvPr id="1080" name="Google Shape;1080;p33"/>
          <p:cNvGrpSpPr/>
          <p:nvPr/>
        </p:nvGrpSpPr>
        <p:grpSpPr>
          <a:xfrm>
            <a:off x="558800" y="3698956"/>
            <a:ext cx="8785225" cy="215444"/>
            <a:chOff x="1027113" y="2045625"/>
            <a:chExt cx="8785225" cy="215444"/>
          </a:xfrm>
        </p:grpSpPr>
        <p:sp>
          <p:nvSpPr>
            <p:cNvPr id="1081" name="Google Shape;1081;p3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82" name="Google Shape;1082;p3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083" name="Google Shape;1083;p33"/>
          <p:cNvSpPr/>
          <p:nvPr/>
        </p:nvSpPr>
        <p:spPr>
          <a:xfrm>
            <a:off x="711200" y="392262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&lt;group&gt;, &lt;fanOutPoint&gt;: CRUD</a:t>
            </a:r>
            <a:endParaRPr/>
          </a:p>
        </p:txBody>
      </p:sp>
      <p:grpSp>
        <p:nvGrpSpPr>
          <p:cNvPr id="1084" name="Google Shape;1084;p33"/>
          <p:cNvGrpSpPr/>
          <p:nvPr/>
        </p:nvGrpSpPr>
        <p:grpSpPr>
          <a:xfrm>
            <a:off x="416128" y="447433"/>
            <a:ext cx="9051872" cy="276999"/>
            <a:chOff x="416128" y="447433"/>
            <a:chExt cx="9051872" cy="276999"/>
          </a:xfrm>
        </p:grpSpPr>
        <p:sp>
          <p:nvSpPr>
            <p:cNvPr id="1085" name="Google Shape;1085;p3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086" name="Google Shape;1086;p3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087" name="Google Shape;1087;p3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group và fanOutPoint</a:t>
            </a:r>
            <a:endParaRPr sz="2400">
              <a:solidFill>
                <a:srgbClr val="0C0C0C"/>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grpSp>
        <p:nvGrpSpPr>
          <p:cNvPr id="1093" name="Google Shape;1093;p34"/>
          <p:cNvGrpSpPr/>
          <p:nvPr/>
        </p:nvGrpSpPr>
        <p:grpSpPr>
          <a:xfrm>
            <a:off x="558800" y="1915662"/>
            <a:ext cx="8785225" cy="215444"/>
            <a:chOff x="1027113" y="2045625"/>
            <a:chExt cx="8785225" cy="215444"/>
          </a:xfrm>
        </p:grpSpPr>
        <p:sp>
          <p:nvSpPr>
            <p:cNvPr id="1094" name="Google Shape;1094;p3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95" name="Google Shape;1095;p3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mgmtObj, mgmtCmd và execInstance</a:t>
              </a:r>
              <a:endParaRPr/>
            </a:p>
          </p:txBody>
        </p:sp>
      </p:grpSp>
      <p:sp>
        <p:nvSpPr>
          <p:cNvPr id="1096" name="Google Shape;1096;p34"/>
          <p:cNvSpPr/>
          <p:nvPr/>
        </p:nvSpPr>
        <p:spPr>
          <a:xfrm>
            <a:off x="711200" y="2148826"/>
            <a:ext cx="8632825" cy="226906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Chức năng quản lý thiết bị của oneM2M sử dụng các giao thức quản lý thiết bị bên ngoài</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BBF TR-069, OMA DM và Lightweight M2M</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và thông dịch giao thức oneM2M cho những thiết bị này</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thao tác tài nguyên kích hoạt lệnh gọi API quản lý thiết bị</a:t>
            </a:r>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API liên quan</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Tài nguyên &lt;mgmtObj&gt;, &lt;mgmtCmd&gt;: CRUD</a:t>
            </a:r>
            <a:endParaRPr/>
          </a:p>
          <a:p>
            <a:pPr indent="-179387" lvl="1" marL="355600" marR="0" rtl="0" algn="l">
              <a:spcBef>
                <a:spcPts val="800"/>
              </a:spcBef>
              <a:spcAft>
                <a:spcPts val="0"/>
              </a:spcAft>
              <a:buClr>
                <a:srgbClr val="193EB0"/>
              </a:buClr>
              <a:buSzPts val="1400"/>
              <a:buFont typeface="Arial"/>
              <a:buChar char="•"/>
            </a:pPr>
            <a:r>
              <a:rPr b="0" i="0" lang="en-US" sz="1400" u="none" cap="none" strike="noStrike">
                <a:solidFill>
                  <a:srgbClr val="262626"/>
                </a:solidFill>
                <a:latin typeface="Arial"/>
                <a:ea typeface="Arial"/>
                <a:cs typeface="Arial"/>
                <a:sym typeface="Arial"/>
              </a:rPr>
              <a:t>Tài nguyên &lt;execInstance&gt;: RUD</a:t>
            </a:r>
            <a:endParaRPr/>
          </a:p>
        </p:txBody>
      </p:sp>
      <p:grpSp>
        <p:nvGrpSpPr>
          <p:cNvPr id="1097" name="Google Shape;1097;p34"/>
          <p:cNvGrpSpPr/>
          <p:nvPr/>
        </p:nvGrpSpPr>
        <p:grpSpPr>
          <a:xfrm>
            <a:off x="1432561" y="4482148"/>
            <a:ext cx="6972396" cy="1296142"/>
            <a:chOff x="959392" y="4723142"/>
            <a:chExt cx="6972396" cy="1296142"/>
          </a:xfrm>
        </p:grpSpPr>
        <p:sp>
          <p:nvSpPr>
            <p:cNvPr id="1098" name="Google Shape;1098;p34"/>
            <p:cNvSpPr/>
            <p:nvPr/>
          </p:nvSpPr>
          <p:spPr>
            <a:xfrm>
              <a:off x="2961680" y="4782513"/>
              <a:ext cx="2160240" cy="1236771"/>
            </a:xfrm>
            <a:prstGeom prst="roundRect">
              <a:avLst>
                <a:gd fmla="val 4517"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IN-CSE</a:t>
              </a:r>
              <a:endParaRPr sz="1300">
                <a:solidFill>
                  <a:srgbClr val="3F3F3F"/>
                </a:solidFill>
                <a:latin typeface="Arial"/>
                <a:ea typeface="Arial"/>
                <a:cs typeface="Arial"/>
                <a:sym typeface="Arial"/>
              </a:endParaRPr>
            </a:p>
          </p:txBody>
        </p:sp>
        <p:sp>
          <p:nvSpPr>
            <p:cNvPr id="1099" name="Google Shape;1099;p34"/>
            <p:cNvSpPr/>
            <p:nvPr/>
          </p:nvSpPr>
          <p:spPr>
            <a:xfrm>
              <a:off x="3177703" y="5088072"/>
              <a:ext cx="1144648"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Tài nguyên </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quản lý thiết bị</a:t>
              </a:r>
              <a:endParaRPr/>
            </a:p>
          </p:txBody>
        </p:sp>
        <p:sp>
          <p:nvSpPr>
            <p:cNvPr id="1100" name="Google Shape;1100;p34"/>
            <p:cNvSpPr/>
            <p:nvPr/>
          </p:nvSpPr>
          <p:spPr>
            <a:xfrm>
              <a:off x="959392" y="5010410"/>
              <a:ext cx="850162"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cxnSp>
          <p:nvCxnSpPr>
            <p:cNvPr id="1101" name="Google Shape;1101;p34"/>
            <p:cNvCxnSpPr>
              <a:stCxn id="1100" idx="3"/>
              <a:endCxn id="1099" idx="1"/>
            </p:cNvCxnSpPr>
            <p:nvPr/>
          </p:nvCxnSpPr>
          <p:spPr>
            <a:xfrm>
              <a:off x="1809554" y="5227197"/>
              <a:ext cx="1368000" cy="900"/>
            </a:xfrm>
            <a:prstGeom prst="straightConnector1">
              <a:avLst/>
            </a:prstGeom>
            <a:noFill/>
            <a:ln cap="flat" cmpd="sng" w="12700">
              <a:solidFill>
                <a:srgbClr val="193EB0"/>
              </a:solidFill>
              <a:prstDash val="solid"/>
              <a:round/>
              <a:headEnd len="sm" w="sm" type="none"/>
              <a:tailEnd len="med" w="med" type="triangle"/>
            </a:ln>
          </p:spPr>
        </p:cxnSp>
        <p:cxnSp>
          <p:nvCxnSpPr>
            <p:cNvPr id="1102" name="Google Shape;1102;p34"/>
            <p:cNvCxnSpPr>
              <a:stCxn id="1099" idx="2"/>
              <a:endCxn id="1103" idx="1"/>
            </p:cNvCxnSpPr>
            <p:nvPr/>
          </p:nvCxnSpPr>
          <p:spPr>
            <a:xfrm flipH="1" rot="-5400000">
              <a:off x="3712077" y="5405799"/>
              <a:ext cx="322500" cy="246600"/>
            </a:xfrm>
            <a:prstGeom prst="bentConnector2">
              <a:avLst/>
            </a:prstGeom>
            <a:noFill/>
            <a:ln cap="flat" cmpd="dbl" w="19050">
              <a:solidFill>
                <a:srgbClr val="193EB0"/>
              </a:solidFill>
              <a:prstDash val="dash"/>
              <a:round/>
              <a:headEnd len="sm" w="sm" type="none"/>
              <a:tailEnd len="med" w="med" type="triangle"/>
            </a:ln>
          </p:spPr>
        </p:cxnSp>
        <p:sp>
          <p:nvSpPr>
            <p:cNvPr id="1104" name="Google Shape;1104;p34"/>
            <p:cNvSpPr/>
            <p:nvPr/>
          </p:nvSpPr>
          <p:spPr>
            <a:xfrm>
              <a:off x="6598546" y="4723142"/>
              <a:ext cx="1333242" cy="1263605"/>
            </a:xfrm>
            <a:prstGeom prst="roundRect">
              <a:avLst>
                <a:gd fmla="val 5812"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Thiết bị đích</a:t>
              </a:r>
              <a:endParaRPr sz="1300">
                <a:solidFill>
                  <a:srgbClr val="3F3F3F"/>
                </a:solidFill>
                <a:latin typeface="Arial"/>
                <a:ea typeface="Arial"/>
                <a:cs typeface="Arial"/>
                <a:sym typeface="Arial"/>
              </a:endParaRPr>
            </a:p>
          </p:txBody>
        </p:sp>
        <p:sp>
          <p:nvSpPr>
            <p:cNvPr id="1105" name="Google Shape;1105;p34"/>
            <p:cNvSpPr/>
            <p:nvPr/>
          </p:nvSpPr>
          <p:spPr>
            <a:xfrm>
              <a:off x="5099784" y="5188607"/>
              <a:ext cx="1510350"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TR-069</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OMA DM, LWM2M</a:t>
              </a:r>
              <a:endParaRPr sz="1300">
                <a:solidFill>
                  <a:srgbClr val="3F3F3F"/>
                </a:solidFill>
                <a:latin typeface="Arial"/>
                <a:ea typeface="Arial"/>
                <a:cs typeface="Arial"/>
                <a:sym typeface="Arial"/>
              </a:endParaRPr>
            </a:p>
          </p:txBody>
        </p:sp>
        <p:sp>
          <p:nvSpPr>
            <p:cNvPr id="1106" name="Google Shape;1106;p34"/>
            <p:cNvSpPr/>
            <p:nvPr/>
          </p:nvSpPr>
          <p:spPr>
            <a:xfrm>
              <a:off x="1966276" y="4965587"/>
              <a:ext cx="825868"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oneM2M</a:t>
              </a:r>
              <a:endParaRPr sz="1300">
                <a:solidFill>
                  <a:srgbClr val="3F3F3F"/>
                </a:solidFill>
                <a:latin typeface="Arial"/>
                <a:ea typeface="Arial"/>
                <a:cs typeface="Arial"/>
                <a:sym typeface="Arial"/>
              </a:endParaRPr>
            </a:p>
          </p:txBody>
        </p:sp>
        <p:sp>
          <p:nvSpPr>
            <p:cNvPr id="1103" name="Google Shape;1103;p34"/>
            <p:cNvSpPr/>
            <p:nvPr/>
          </p:nvSpPr>
          <p:spPr>
            <a:xfrm>
              <a:off x="3996680" y="5517964"/>
              <a:ext cx="907201" cy="344515"/>
            </a:xfrm>
            <a:prstGeom prst="roundRect">
              <a:avLst>
                <a:gd fmla="val 16667" name="adj"/>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Máy chủ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quản lý thiết bị</a:t>
              </a:r>
              <a:endParaRPr/>
            </a:p>
          </p:txBody>
        </p:sp>
        <p:sp>
          <p:nvSpPr>
            <p:cNvPr id="1107" name="Google Shape;1107;p34"/>
            <p:cNvSpPr/>
            <p:nvPr/>
          </p:nvSpPr>
          <p:spPr>
            <a:xfrm>
              <a:off x="6810147" y="5111781"/>
              <a:ext cx="985954" cy="639860"/>
            </a:xfrm>
            <a:prstGeom prst="roundRect">
              <a:avLst>
                <a:gd fmla="val 16667" name="adj"/>
              </a:avLst>
            </a:prstGeom>
            <a:solidFill>
              <a:srgbClr val="193EB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Máy khách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quản lý thiết bị</a:t>
              </a:r>
              <a:endParaRPr/>
            </a:p>
          </p:txBody>
        </p:sp>
        <p:sp>
          <p:nvSpPr>
            <p:cNvPr id="1108" name="Google Shape;1108;p34"/>
            <p:cNvSpPr/>
            <p:nvPr/>
          </p:nvSpPr>
          <p:spPr>
            <a:xfrm>
              <a:off x="3030990" y="5669256"/>
              <a:ext cx="976550"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1300">
                  <a:solidFill>
                    <a:srgbClr val="3F3F3F"/>
                  </a:solidFill>
                  <a:latin typeface="Arial"/>
                  <a:ea typeface="Arial"/>
                  <a:cs typeface="Arial"/>
                  <a:sym typeface="Arial"/>
                </a:rPr>
                <a:t>thông dịch</a:t>
              </a:r>
              <a:endParaRPr i="1" sz="1300">
                <a:solidFill>
                  <a:srgbClr val="3F3F3F"/>
                </a:solidFill>
                <a:latin typeface="Arial"/>
                <a:ea typeface="Arial"/>
                <a:cs typeface="Arial"/>
                <a:sym typeface="Arial"/>
              </a:endParaRPr>
            </a:p>
          </p:txBody>
        </p:sp>
        <p:sp>
          <p:nvSpPr>
            <p:cNvPr id="1109" name="Google Shape;1109;p34"/>
            <p:cNvSpPr/>
            <p:nvPr/>
          </p:nvSpPr>
          <p:spPr>
            <a:xfrm>
              <a:off x="7017638" y="5607625"/>
              <a:ext cx="581012" cy="288032"/>
            </a:xfrm>
            <a:prstGeom prst="roundRect">
              <a:avLst>
                <a:gd fmla="val 16667" name="adj"/>
              </a:avLst>
            </a:prstGeom>
            <a:solidFill>
              <a:srgbClr val="BFBFB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rgbClr val="000000"/>
                  </a:solidFill>
                  <a:latin typeface="Arial"/>
                  <a:ea typeface="Arial"/>
                  <a:cs typeface="Arial"/>
                  <a:sym typeface="Arial"/>
                </a:rPr>
                <a:t>MO</a:t>
              </a:r>
              <a:r>
                <a:rPr b="1" baseline="30000" lang="en-US" sz="1300">
                  <a:solidFill>
                    <a:srgbClr val="000000"/>
                  </a:solidFill>
                  <a:latin typeface="Arial"/>
                  <a:ea typeface="Arial"/>
                  <a:cs typeface="Arial"/>
                  <a:sym typeface="Arial"/>
                </a:rPr>
                <a:t>1)</a:t>
              </a:r>
              <a:endParaRPr b="1" baseline="30000" sz="1300">
                <a:solidFill>
                  <a:srgbClr val="000000"/>
                </a:solidFill>
                <a:latin typeface="Arial"/>
                <a:ea typeface="Arial"/>
                <a:cs typeface="Arial"/>
                <a:sym typeface="Arial"/>
              </a:endParaRPr>
            </a:p>
          </p:txBody>
        </p:sp>
        <p:cxnSp>
          <p:nvCxnSpPr>
            <p:cNvPr id="1110" name="Google Shape;1110;p34"/>
            <p:cNvCxnSpPr>
              <a:stCxn id="1103" idx="3"/>
            </p:cNvCxnSpPr>
            <p:nvPr/>
          </p:nvCxnSpPr>
          <p:spPr>
            <a:xfrm>
              <a:off x="4903881" y="5690222"/>
              <a:ext cx="1902300" cy="0"/>
            </a:xfrm>
            <a:prstGeom prst="straightConnector1">
              <a:avLst/>
            </a:prstGeom>
            <a:noFill/>
            <a:ln cap="flat" cmpd="dbl" w="19050">
              <a:solidFill>
                <a:srgbClr val="193EB0"/>
              </a:solidFill>
              <a:prstDash val="dash"/>
              <a:round/>
              <a:headEnd len="sm" w="sm" type="none"/>
              <a:tailEnd len="med" w="med" type="triangle"/>
            </a:ln>
          </p:spPr>
        </p:cxnSp>
      </p:grpSp>
      <p:grpSp>
        <p:nvGrpSpPr>
          <p:cNvPr id="1111" name="Google Shape;1111;p34"/>
          <p:cNvGrpSpPr/>
          <p:nvPr/>
        </p:nvGrpSpPr>
        <p:grpSpPr>
          <a:xfrm>
            <a:off x="416128" y="447433"/>
            <a:ext cx="9051872" cy="276999"/>
            <a:chOff x="416128" y="447433"/>
            <a:chExt cx="9051872" cy="276999"/>
          </a:xfrm>
        </p:grpSpPr>
        <p:sp>
          <p:nvSpPr>
            <p:cNvPr id="1112" name="Google Shape;1112;p3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113" name="Google Shape;1113;p3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14" name="Google Shape;1114;p3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Quản lý thiết bị (DM)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grpSp>
        <p:nvGrpSpPr>
          <p:cNvPr id="1120" name="Google Shape;1120;p35"/>
          <p:cNvGrpSpPr/>
          <p:nvPr/>
        </p:nvGrpSpPr>
        <p:grpSpPr>
          <a:xfrm>
            <a:off x="558800" y="1912646"/>
            <a:ext cx="8785225" cy="215444"/>
            <a:chOff x="1027113" y="2045625"/>
            <a:chExt cx="8785225" cy="215444"/>
          </a:xfrm>
        </p:grpSpPr>
        <p:sp>
          <p:nvSpPr>
            <p:cNvPr id="1121" name="Google Shape;1121;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22" name="Google Shape;1122;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CSE cung cấp vị trí thực thể theo các cơ chế sau:</a:t>
              </a:r>
              <a:endParaRPr/>
            </a:p>
          </p:txBody>
        </p:sp>
      </p:grpSp>
      <p:sp>
        <p:nvSpPr>
          <p:cNvPr id="1123" name="Google Shape;1123;p35"/>
          <p:cNvSpPr/>
          <p:nvPr/>
        </p:nvSpPr>
        <p:spPr>
          <a:xfrm>
            <a:off x="711200" y="2131949"/>
            <a:ext cx="8632825" cy="950755"/>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thiết bị (ví dụ: GPS)</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mạng (ví dụ: máy chủ vị trí của người vận hành)</a:t>
            </a:r>
            <a:endParaRPr/>
          </a:p>
          <a:p>
            <a:pPr indent="-182563" lvl="0" marL="182563" marR="0" rtl="0" algn="l">
              <a:spcBef>
                <a:spcPts val="8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Theo hoạt động chia sẻ</a:t>
            </a:r>
            <a:endParaRPr/>
          </a:p>
        </p:txBody>
      </p:sp>
      <p:grpSp>
        <p:nvGrpSpPr>
          <p:cNvPr id="1124" name="Google Shape;1124;p35"/>
          <p:cNvGrpSpPr/>
          <p:nvPr/>
        </p:nvGrpSpPr>
        <p:grpSpPr>
          <a:xfrm>
            <a:off x="558800" y="3091768"/>
            <a:ext cx="8785225" cy="560905"/>
            <a:chOff x="558800" y="3346849"/>
            <a:chExt cx="8785225" cy="560905"/>
          </a:xfrm>
        </p:grpSpPr>
        <p:grpSp>
          <p:nvGrpSpPr>
            <p:cNvPr id="1125" name="Google Shape;1125;p35"/>
            <p:cNvGrpSpPr/>
            <p:nvPr/>
          </p:nvGrpSpPr>
          <p:grpSpPr>
            <a:xfrm>
              <a:off x="558800" y="3346849"/>
              <a:ext cx="8785225" cy="215444"/>
              <a:chOff x="1027113" y="2045625"/>
              <a:chExt cx="8785225" cy="215444"/>
            </a:xfrm>
          </p:grpSpPr>
          <p:sp>
            <p:nvSpPr>
              <p:cNvPr id="1126" name="Google Shape;1126;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27" name="Google Shape;1127;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chính sách vị trí lưu trữ cấu hình để nhận thông tin vị trí</a:t>
                </a:r>
                <a:endParaRPr/>
              </a:p>
            </p:txBody>
          </p:sp>
        </p:grpSp>
        <p:sp>
          <p:nvSpPr>
            <p:cNvPr id="1128" name="Google Shape;1128;p35"/>
            <p:cNvSpPr/>
            <p:nvPr/>
          </p:nvSpPr>
          <p:spPr>
            <a:xfrm>
              <a:off x="711200" y="3562293"/>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Cập nhật thời hạn, ID đích, máy chủ vị trí, khu vực đích, v.v.</a:t>
              </a:r>
              <a:endParaRPr/>
            </a:p>
          </p:txBody>
        </p:sp>
      </p:grpSp>
      <p:grpSp>
        <p:nvGrpSpPr>
          <p:cNvPr id="1129" name="Google Shape;1129;p35"/>
          <p:cNvGrpSpPr/>
          <p:nvPr/>
        </p:nvGrpSpPr>
        <p:grpSpPr>
          <a:xfrm>
            <a:off x="558800" y="3733798"/>
            <a:ext cx="8785225" cy="507831"/>
            <a:chOff x="558800" y="4175758"/>
            <a:chExt cx="8785225" cy="507831"/>
          </a:xfrm>
        </p:grpSpPr>
        <p:sp>
          <p:nvSpPr>
            <p:cNvPr id="1130" name="Google Shape;1130;p35"/>
            <p:cNvSpPr/>
            <p:nvPr/>
          </p:nvSpPr>
          <p:spPr>
            <a:xfrm>
              <a:off x="558800" y="4187128"/>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1" name="Google Shape;1131;p35"/>
            <p:cNvSpPr/>
            <p:nvPr/>
          </p:nvSpPr>
          <p:spPr>
            <a:xfrm>
              <a:off x="711200" y="4175758"/>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khi thiết lập chính sách sẽ tạo vùng chứa dữ liệu (tài nguyên &lt;container&gt;) đồng thời liên kết chính sách và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vùng chứa với nhau</a:t>
              </a:r>
              <a:endParaRPr sz="1400">
                <a:solidFill>
                  <a:srgbClr val="262626"/>
                </a:solidFill>
                <a:latin typeface="Arial"/>
                <a:ea typeface="Arial"/>
                <a:cs typeface="Arial"/>
                <a:sym typeface="Arial"/>
              </a:endParaRPr>
            </a:p>
          </p:txBody>
        </p:sp>
      </p:grpSp>
      <p:grpSp>
        <p:nvGrpSpPr>
          <p:cNvPr id="1132" name="Google Shape;1132;p35"/>
          <p:cNvGrpSpPr/>
          <p:nvPr/>
        </p:nvGrpSpPr>
        <p:grpSpPr>
          <a:xfrm>
            <a:off x="558800" y="4286668"/>
            <a:ext cx="8785225" cy="215444"/>
            <a:chOff x="558800" y="4764824"/>
            <a:chExt cx="8785225" cy="215444"/>
          </a:xfrm>
        </p:grpSpPr>
        <p:sp>
          <p:nvSpPr>
            <p:cNvPr id="1133" name="Google Shape;1133;p35"/>
            <p:cNvSpPr/>
            <p:nvPr/>
          </p:nvSpPr>
          <p:spPr>
            <a:xfrm>
              <a:off x="558800" y="4776194"/>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4" name="Google Shape;1134;p35"/>
            <p:cNvSpPr/>
            <p:nvPr/>
          </p:nvSpPr>
          <p:spPr>
            <a:xfrm>
              <a:off x="711200" y="4764824"/>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sau đó CSE sẽ đặt thông tin vị trí làm tài nguyên &lt;contentInstance&gt; và các ứng dụng sẽ nhận được thông tin đó</a:t>
              </a:r>
              <a:endParaRPr/>
            </a:p>
          </p:txBody>
        </p:sp>
      </p:grpSp>
      <p:grpSp>
        <p:nvGrpSpPr>
          <p:cNvPr id="1135" name="Google Shape;1135;p35"/>
          <p:cNvGrpSpPr/>
          <p:nvPr/>
        </p:nvGrpSpPr>
        <p:grpSpPr>
          <a:xfrm>
            <a:off x="558800" y="4624095"/>
            <a:ext cx="8785225" cy="562427"/>
            <a:chOff x="558800" y="4696486"/>
            <a:chExt cx="8785225" cy="562427"/>
          </a:xfrm>
        </p:grpSpPr>
        <p:grpSp>
          <p:nvGrpSpPr>
            <p:cNvPr id="1136" name="Google Shape;1136;p35"/>
            <p:cNvGrpSpPr/>
            <p:nvPr/>
          </p:nvGrpSpPr>
          <p:grpSpPr>
            <a:xfrm>
              <a:off x="558800" y="4696486"/>
              <a:ext cx="8785225" cy="215444"/>
              <a:chOff x="1027113" y="2045625"/>
              <a:chExt cx="8785225" cy="215444"/>
            </a:xfrm>
          </p:grpSpPr>
          <p:sp>
            <p:nvSpPr>
              <p:cNvPr id="1137" name="Google Shape;1137;p3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8" name="Google Shape;1138;p3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139" name="Google Shape;1139;p35"/>
            <p:cNvSpPr/>
            <p:nvPr/>
          </p:nvSpPr>
          <p:spPr>
            <a:xfrm>
              <a:off x="711200" y="491345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&lt;locationPolicy&gt;: CRUD</a:t>
              </a:r>
              <a:endParaRPr/>
            </a:p>
          </p:txBody>
        </p:sp>
      </p:grpSp>
      <p:grpSp>
        <p:nvGrpSpPr>
          <p:cNvPr id="1140" name="Google Shape;1140;p35"/>
          <p:cNvGrpSpPr/>
          <p:nvPr/>
        </p:nvGrpSpPr>
        <p:grpSpPr>
          <a:xfrm>
            <a:off x="416128" y="447433"/>
            <a:ext cx="9051872" cy="276999"/>
            <a:chOff x="416128" y="447433"/>
            <a:chExt cx="9051872" cy="276999"/>
          </a:xfrm>
        </p:grpSpPr>
        <p:sp>
          <p:nvSpPr>
            <p:cNvPr id="1141" name="Google Shape;1141;p3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142" name="Google Shape;1142;p3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43" name="Google Shape;1143;p3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locationPolicy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grpSp>
        <p:nvGrpSpPr>
          <p:cNvPr id="1149" name="Google Shape;1149;p36"/>
          <p:cNvGrpSpPr/>
          <p:nvPr/>
        </p:nvGrpSpPr>
        <p:grpSpPr>
          <a:xfrm>
            <a:off x="558800" y="1912335"/>
            <a:ext cx="8785225" cy="215444"/>
            <a:chOff x="1027113" y="2045625"/>
            <a:chExt cx="8785225" cy="215444"/>
          </a:xfrm>
        </p:grpSpPr>
        <p:sp>
          <p:nvSpPr>
            <p:cNvPr id="1150" name="Google Shape;1150;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1" name="Google Shape;1151;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Tài nguyên &lt;subscription&gt; biểu diễn các cấu hình để xác định sự kiện và gửi/truyền thông báo</a:t>
              </a:r>
              <a:endParaRPr sz="1400">
                <a:solidFill>
                  <a:srgbClr val="262626"/>
                </a:solidFill>
                <a:latin typeface="Arial"/>
                <a:ea typeface="Arial"/>
                <a:cs typeface="Arial"/>
                <a:sym typeface="Arial"/>
              </a:endParaRPr>
            </a:p>
          </p:txBody>
        </p:sp>
      </p:grpSp>
      <p:grpSp>
        <p:nvGrpSpPr>
          <p:cNvPr id="1152" name="Google Shape;1152;p36"/>
          <p:cNvGrpSpPr/>
          <p:nvPr/>
        </p:nvGrpSpPr>
        <p:grpSpPr>
          <a:xfrm>
            <a:off x="558800" y="2234108"/>
            <a:ext cx="8785225" cy="215444"/>
            <a:chOff x="1027113" y="2045625"/>
            <a:chExt cx="8785225" cy="215444"/>
          </a:xfrm>
        </p:grpSpPr>
        <p:sp>
          <p:nvSpPr>
            <p:cNvPr id="1153" name="Google Shape;1153;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4" name="Google Shape;1154;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Không phải kiểu tài nguyên nào cũng có thể đăng ký</a:t>
              </a:r>
              <a:endParaRPr sz="1400">
                <a:solidFill>
                  <a:srgbClr val="262626"/>
                </a:solidFill>
                <a:latin typeface="Arial"/>
                <a:ea typeface="Arial"/>
                <a:cs typeface="Arial"/>
                <a:sym typeface="Arial"/>
              </a:endParaRPr>
            </a:p>
          </p:txBody>
        </p:sp>
      </p:grpSp>
      <p:grpSp>
        <p:nvGrpSpPr>
          <p:cNvPr id="1155" name="Google Shape;1155;p36"/>
          <p:cNvGrpSpPr/>
          <p:nvPr/>
        </p:nvGrpSpPr>
        <p:grpSpPr>
          <a:xfrm>
            <a:off x="558800" y="2555881"/>
            <a:ext cx="8785225" cy="215444"/>
            <a:chOff x="1027113" y="2045625"/>
            <a:chExt cx="8785225" cy="215444"/>
          </a:xfrm>
        </p:grpSpPr>
        <p:sp>
          <p:nvSpPr>
            <p:cNvPr id="1156" name="Google Shape;1156;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57" name="Google Shape;1157;p3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đích theo dõi sự kiện được đăng ký với tài nguyên và tài nguyên con; có thể lọc sự kiện</a:t>
              </a:r>
              <a:endParaRPr/>
            </a:p>
          </p:txBody>
        </p:sp>
      </p:grpSp>
      <p:grpSp>
        <p:nvGrpSpPr>
          <p:cNvPr id="1158" name="Google Shape;1158;p36"/>
          <p:cNvGrpSpPr/>
          <p:nvPr/>
        </p:nvGrpSpPr>
        <p:grpSpPr>
          <a:xfrm>
            <a:off x="558800" y="2877654"/>
            <a:ext cx="8785225" cy="430887"/>
            <a:chOff x="1027113" y="2045625"/>
            <a:chExt cx="8785225" cy="430887"/>
          </a:xfrm>
        </p:grpSpPr>
        <p:sp>
          <p:nvSpPr>
            <p:cNvPr id="1159" name="Google Shape;1159;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0" name="Google Shape;1160;p3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Có thể có nhiều mục đích thông báo và bên đăng ký tài nguyên khác nhau có thể có mục đích thông báo khác nhau</a:t>
              </a:r>
              <a:endParaRPr sz="1400">
                <a:solidFill>
                  <a:srgbClr val="262626"/>
                </a:solidFill>
                <a:latin typeface="Arial"/>
                <a:ea typeface="Arial"/>
                <a:cs typeface="Arial"/>
                <a:sym typeface="Arial"/>
              </a:endParaRPr>
            </a:p>
          </p:txBody>
        </p:sp>
      </p:grpSp>
      <p:grpSp>
        <p:nvGrpSpPr>
          <p:cNvPr id="1161" name="Google Shape;1161;p36"/>
          <p:cNvGrpSpPr/>
          <p:nvPr/>
        </p:nvGrpSpPr>
        <p:grpSpPr>
          <a:xfrm>
            <a:off x="558800" y="3400348"/>
            <a:ext cx="8785225" cy="547741"/>
            <a:chOff x="558800" y="2232686"/>
            <a:chExt cx="8785225" cy="547741"/>
          </a:xfrm>
        </p:grpSpPr>
        <p:grpSp>
          <p:nvGrpSpPr>
            <p:cNvPr id="1162" name="Google Shape;1162;p36"/>
            <p:cNvGrpSpPr/>
            <p:nvPr/>
          </p:nvGrpSpPr>
          <p:grpSpPr>
            <a:xfrm>
              <a:off x="558800" y="2232686"/>
              <a:ext cx="8785225" cy="215444"/>
              <a:chOff x="1027113" y="2045625"/>
              <a:chExt cx="8785225" cy="215444"/>
            </a:xfrm>
          </p:grpSpPr>
          <p:sp>
            <p:nvSpPr>
              <p:cNvPr id="1163" name="Google Shape;1163;p3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4" name="Google Shape;1164;p3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165" name="Google Shape;1165;p36"/>
            <p:cNvSpPr/>
            <p:nvPr/>
          </p:nvSpPr>
          <p:spPr>
            <a:xfrm>
              <a:off x="711200" y="2434966"/>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&lt;subscription&gt;: CRUD</a:t>
              </a:r>
              <a:endParaRPr/>
            </a:p>
          </p:txBody>
        </p:sp>
      </p:grpSp>
      <p:grpSp>
        <p:nvGrpSpPr>
          <p:cNvPr id="1166" name="Google Shape;1166;p36"/>
          <p:cNvGrpSpPr/>
          <p:nvPr/>
        </p:nvGrpSpPr>
        <p:grpSpPr>
          <a:xfrm>
            <a:off x="1559509" y="4335780"/>
            <a:ext cx="6783537" cy="1449227"/>
            <a:chOff x="2010032" y="4572683"/>
            <a:chExt cx="6066987" cy="1296144"/>
          </a:xfrm>
        </p:grpSpPr>
        <p:sp>
          <p:nvSpPr>
            <p:cNvPr id="1167" name="Google Shape;1167;p36"/>
            <p:cNvSpPr/>
            <p:nvPr/>
          </p:nvSpPr>
          <p:spPr>
            <a:xfrm>
              <a:off x="3871292" y="4572683"/>
              <a:ext cx="2160240" cy="1296144"/>
            </a:xfrm>
            <a:prstGeom prst="roundRect">
              <a:avLst>
                <a:gd fmla="val 16667" name="adj"/>
              </a:avLst>
            </a:prstGeom>
            <a:solidFill>
              <a:srgbClr val="FFFFFF"/>
            </a:solidFill>
            <a:ln cap="flat" cmpd="sng" w="1905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sp>
          <p:nvSpPr>
            <p:cNvPr id="1168" name="Google Shape;1168;p36"/>
            <p:cNvSpPr/>
            <p:nvPr/>
          </p:nvSpPr>
          <p:spPr>
            <a:xfrm>
              <a:off x="4087315" y="4937614"/>
              <a:ext cx="900000" cy="279777"/>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target</a:t>
              </a:r>
              <a:endParaRPr sz="1300">
                <a:solidFill>
                  <a:srgbClr val="3F3F3F"/>
                </a:solidFill>
                <a:latin typeface="Arial"/>
                <a:ea typeface="Arial"/>
                <a:cs typeface="Arial"/>
                <a:sym typeface="Arial"/>
              </a:endParaRPr>
            </a:p>
          </p:txBody>
        </p:sp>
        <p:sp>
          <p:nvSpPr>
            <p:cNvPr id="1169" name="Google Shape;1169;p36"/>
            <p:cNvSpPr/>
            <p:nvPr/>
          </p:nvSpPr>
          <p:spPr>
            <a:xfrm>
              <a:off x="2010032" y="4592393"/>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a:t>
              </a:r>
              <a:endParaRPr sz="1300">
                <a:solidFill>
                  <a:srgbClr val="3F3F3F"/>
                </a:solidFill>
                <a:latin typeface="Arial"/>
                <a:ea typeface="Arial"/>
                <a:cs typeface="Arial"/>
                <a:sym typeface="Arial"/>
              </a:endParaRPr>
            </a:p>
          </p:txBody>
        </p:sp>
        <p:cxnSp>
          <p:nvCxnSpPr>
            <p:cNvPr id="1170" name="Google Shape;1170;p36"/>
            <p:cNvCxnSpPr>
              <a:stCxn id="1169" idx="3"/>
              <a:endCxn id="1168" idx="1"/>
            </p:cNvCxnSpPr>
            <p:nvPr/>
          </p:nvCxnSpPr>
          <p:spPr>
            <a:xfrm>
              <a:off x="2719165" y="4809180"/>
              <a:ext cx="1368300" cy="268200"/>
            </a:xfrm>
            <a:prstGeom prst="straightConnector1">
              <a:avLst/>
            </a:prstGeom>
            <a:noFill/>
            <a:ln cap="flat" cmpd="sng" w="12700">
              <a:solidFill>
                <a:srgbClr val="193EB0"/>
              </a:solidFill>
              <a:prstDash val="solid"/>
              <a:round/>
              <a:headEnd len="sm" w="sm" type="none"/>
              <a:tailEnd len="med" w="med" type="triangle"/>
            </a:ln>
          </p:spPr>
        </p:cxnSp>
        <p:cxnSp>
          <p:nvCxnSpPr>
            <p:cNvPr id="1171" name="Google Shape;1171;p36"/>
            <p:cNvCxnSpPr>
              <a:stCxn id="1168" idx="2"/>
            </p:cNvCxnSpPr>
            <p:nvPr/>
          </p:nvCxnSpPr>
          <p:spPr>
            <a:xfrm flipH="1" rot="-5400000">
              <a:off x="4560565" y="5194141"/>
              <a:ext cx="322500" cy="369000"/>
            </a:xfrm>
            <a:prstGeom prst="bentConnector2">
              <a:avLst/>
            </a:prstGeom>
            <a:noFill/>
            <a:ln cap="flat" cmpd="sng" w="9525">
              <a:solidFill>
                <a:srgbClr val="000000"/>
              </a:solidFill>
              <a:prstDash val="solid"/>
              <a:round/>
              <a:headEnd len="sm" w="sm" type="none"/>
              <a:tailEnd len="sm" w="sm" type="none"/>
            </a:ln>
          </p:spPr>
        </p:cxnSp>
        <p:sp>
          <p:nvSpPr>
            <p:cNvPr id="1172" name="Google Shape;1172;p36"/>
            <p:cNvSpPr/>
            <p:nvPr/>
          </p:nvSpPr>
          <p:spPr>
            <a:xfrm rot="748635">
              <a:off x="3044639" y="4705291"/>
              <a:ext cx="697054" cy="2615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Đăng ký</a:t>
              </a:r>
              <a:endParaRPr sz="1300">
                <a:solidFill>
                  <a:srgbClr val="3F3F3F"/>
                </a:solidFill>
                <a:latin typeface="Arial"/>
                <a:ea typeface="Arial"/>
                <a:cs typeface="Arial"/>
                <a:sym typeface="Arial"/>
              </a:endParaRPr>
            </a:p>
          </p:txBody>
        </p:sp>
        <p:sp>
          <p:nvSpPr>
            <p:cNvPr id="1173" name="Google Shape;1173;p36"/>
            <p:cNvSpPr/>
            <p:nvPr/>
          </p:nvSpPr>
          <p:spPr>
            <a:xfrm>
              <a:off x="7367886" y="4572683"/>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B</a:t>
              </a:r>
              <a:endParaRPr sz="1300">
                <a:solidFill>
                  <a:srgbClr val="3F3F3F"/>
                </a:solidFill>
                <a:latin typeface="Arial"/>
                <a:ea typeface="Arial"/>
                <a:cs typeface="Arial"/>
                <a:sym typeface="Arial"/>
              </a:endParaRPr>
            </a:p>
          </p:txBody>
        </p:sp>
        <p:sp>
          <p:nvSpPr>
            <p:cNvPr id="1174" name="Google Shape;1174;p36"/>
            <p:cNvSpPr/>
            <p:nvPr/>
          </p:nvSpPr>
          <p:spPr>
            <a:xfrm>
              <a:off x="7367886" y="5383532"/>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a:t>
              </a:r>
              <a:endParaRPr sz="1300">
                <a:solidFill>
                  <a:srgbClr val="3F3F3F"/>
                </a:solidFill>
                <a:latin typeface="Arial"/>
                <a:ea typeface="Arial"/>
                <a:cs typeface="Arial"/>
                <a:sym typeface="Arial"/>
              </a:endParaRPr>
            </a:p>
          </p:txBody>
        </p:sp>
        <p:sp>
          <p:nvSpPr>
            <p:cNvPr id="1175" name="Google Shape;1175;p36"/>
            <p:cNvSpPr/>
            <p:nvPr/>
          </p:nvSpPr>
          <p:spPr>
            <a:xfrm>
              <a:off x="4906292" y="5383533"/>
              <a:ext cx="900000" cy="279777"/>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sub1</a:t>
              </a:r>
              <a:endParaRPr sz="1300">
                <a:solidFill>
                  <a:srgbClr val="3F3F3F"/>
                </a:solidFill>
                <a:latin typeface="Arial"/>
                <a:ea typeface="Arial"/>
                <a:cs typeface="Arial"/>
                <a:sym typeface="Arial"/>
              </a:endParaRPr>
            </a:p>
          </p:txBody>
        </p:sp>
        <p:cxnSp>
          <p:nvCxnSpPr>
            <p:cNvPr id="1176" name="Google Shape;1176;p36"/>
            <p:cNvCxnSpPr>
              <a:stCxn id="1167" idx="3"/>
              <a:endCxn id="1173" idx="1"/>
            </p:cNvCxnSpPr>
            <p:nvPr/>
          </p:nvCxnSpPr>
          <p:spPr>
            <a:xfrm flipH="1" rot="10800000">
              <a:off x="6031532" y="4789355"/>
              <a:ext cx="1336500" cy="431400"/>
            </a:xfrm>
            <a:prstGeom prst="straightConnector1">
              <a:avLst/>
            </a:prstGeom>
            <a:noFill/>
            <a:ln cap="flat" cmpd="sng" w="9525">
              <a:solidFill>
                <a:srgbClr val="193EB0"/>
              </a:solidFill>
              <a:prstDash val="dash"/>
              <a:round/>
              <a:headEnd len="sm" w="sm" type="none"/>
              <a:tailEnd len="med" w="med" type="triangle"/>
            </a:ln>
          </p:spPr>
        </p:cxnSp>
        <p:cxnSp>
          <p:nvCxnSpPr>
            <p:cNvPr id="1177" name="Google Shape;1177;p36"/>
            <p:cNvCxnSpPr>
              <a:stCxn id="1167" idx="3"/>
              <a:endCxn id="1174" idx="1"/>
            </p:cNvCxnSpPr>
            <p:nvPr/>
          </p:nvCxnSpPr>
          <p:spPr>
            <a:xfrm>
              <a:off x="6031532" y="5220755"/>
              <a:ext cx="1336500" cy="379500"/>
            </a:xfrm>
            <a:prstGeom prst="straightConnector1">
              <a:avLst/>
            </a:prstGeom>
            <a:noFill/>
            <a:ln cap="flat" cmpd="sng" w="9525">
              <a:solidFill>
                <a:srgbClr val="193EB0"/>
              </a:solidFill>
              <a:prstDash val="dash"/>
              <a:round/>
              <a:headEnd len="sm" w="sm" type="none"/>
              <a:tailEnd len="med" w="med" type="triangle"/>
            </a:ln>
          </p:spPr>
        </p:cxnSp>
        <p:cxnSp>
          <p:nvCxnSpPr>
            <p:cNvPr id="1178" name="Google Shape;1178;p36"/>
            <p:cNvCxnSpPr>
              <a:stCxn id="1167" idx="1"/>
              <a:endCxn id="1169" idx="3"/>
            </p:cNvCxnSpPr>
            <p:nvPr/>
          </p:nvCxnSpPr>
          <p:spPr>
            <a:xfrm rot="10800000">
              <a:off x="2719292" y="4809155"/>
              <a:ext cx="1152000" cy="411600"/>
            </a:xfrm>
            <a:prstGeom prst="straightConnector1">
              <a:avLst/>
            </a:prstGeom>
            <a:noFill/>
            <a:ln cap="flat" cmpd="sng" w="12700">
              <a:solidFill>
                <a:srgbClr val="193EB0"/>
              </a:solidFill>
              <a:prstDash val="dash"/>
              <a:round/>
              <a:headEnd len="sm" w="sm" type="none"/>
              <a:tailEnd len="med" w="med" type="triangle"/>
            </a:ln>
          </p:spPr>
        </p:cxnSp>
        <p:sp>
          <p:nvSpPr>
            <p:cNvPr id="1179" name="Google Shape;1179;p36"/>
            <p:cNvSpPr/>
            <p:nvPr/>
          </p:nvSpPr>
          <p:spPr>
            <a:xfrm rot="1128111">
              <a:off x="2872999" y="5016694"/>
              <a:ext cx="828952" cy="2615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thông báo</a:t>
              </a:r>
              <a:endParaRPr sz="1300">
                <a:solidFill>
                  <a:srgbClr val="3F3F3F"/>
                </a:solidFill>
                <a:latin typeface="Arial"/>
                <a:ea typeface="Arial"/>
                <a:cs typeface="Arial"/>
                <a:sym typeface="Arial"/>
              </a:endParaRPr>
            </a:p>
          </p:txBody>
        </p:sp>
        <p:sp>
          <p:nvSpPr>
            <p:cNvPr id="1180" name="Google Shape;1180;p36"/>
            <p:cNvSpPr/>
            <p:nvPr/>
          </p:nvSpPr>
          <p:spPr>
            <a:xfrm>
              <a:off x="6357836" y="5083352"/>
              <a:ext cx="849024" cy="2615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Thông báo</a:t>
              </a:r>
              <a:endParaRPr sz="1300">
                <a:solidFill>
                  <a:srgbClr val="3F3F3F"/>
                </a:solidFill>
                <a:latin typeface="Arial"/>
                <a:ea typeface="Arial"/>
                <a:cs typeface="Arial"/>
                <a:sym typeface="Arial"/>
              </a:endParaRPr>
            </a:p>
          </p:txBody>
        </p:sp>
      </p:grpSp>
      <p:grpSp>
        <p:nvGrpSpPr>
          <p:cNvPr id="1181" name="Google Shape;1181;p36"/>
          <p:cNvGrpSpPr/>
          <p:nvPr/>
        </p:nvGrpSpPr>
        <p:grpSpPr>
          <a:xfrm>
            <a:off x="416128" y="447433"/>
            <a:ext cx="9051872" cy="276999"/>
            <a:chOff x="416128" y="447433"/>
            <a:chExt cx="9051872" cy="276999"/>
          </a:xfrm>
        </p:grpSpPr>
        <p:sp>
          <p:nvSpPr>
            <p:cNvPr id="1182" name="Google Shape;1182;p3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183" name="Google Shape;1183;p3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184" name="Google Shape;1184;p3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subscription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37"/>
          <p:cNvSpPr/>
          <p:nvPr/>
        </p:nvSpPr>
        <p:spPr>
          <a:xfrm>
            <a:off x="703263" y="6109336"/>
            <a:ext cx="177936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1) Ví dụ: containerAnnc</a:t>
            </a:r>
            <a:endParaRPr sz="1200">
              <a:solidFill>
                <a:srgbClr val="3F3F3F"/>
              </a:solidFill>
              <a:latin typeface="Arial"/>
              <a:ea typeface="Arial"/>
              <a:cs typeface="Arial"/>
              <a:sym typeface="Arial"/>
            </a:endParaRPr>
          </a:p>
        </p:txBody>
      </p:sp>
      <p:grpSp>
        <p:nvGrpSpPr>
          <p:cNvPr id="1191" name="Google Shape;1191;p37"/>
          <p:cNvGrpSpPr/>
          <p:nvPr/>
        </p:nvGrpSpPr>
        <p:grpSpPr>
          <a:xfrm>
            <a:off x="558800" y="1914746"/>
            <a:ext cx="8785225" cy="215444"/>
            <a:chOff x="1027113" y="2045625"/>
            <a:chExt cx="8785225" cy="215444"/>
          </a:xfrm>
        </p:grpSpPr>
        <p:sp>
          <p:nvSpPr>
            <p:cNvPr id="1192" name="Google Shape;1192;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93" name="Google Shape;1193;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công bố trong oneM2M là tạo và sao phép một phần tài nguyên gốc sang CSE từ xa</a:t>
              </a:r>
              <a:endParaRPr sz="1400">
                <a:solidFill>
                  <a:srgbClr val="262626"/>
                </a:solidFill>
                <a:latin typeface="Arial"/>
                <a:ea typeface="Arial"/>
                <a:cs typeface="Arial"/>
                <a:sym typeface="Arial"/>
              </a:endParaRPr>
            </a:p>
          </p:txBody>
        </p:sp>
      </p:grpSp>
      <p:sp>
        <p:nvSpPr>
          <p:cNvPr id="1194" name="Google Shape;1194;p37"/>
          <p:cNvSpPr/>
          <p:nvPr/>
        </p:nvSpPr>
        <p:spPr>
          <a:xfrm>
            <a:off x="711200" y="2127744"/>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Ứng dụng có thể chọn các thuộc tính cần công bố</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đã công bố sẽ có liên kết đến tài nguyên gốc</a:t>
            </a:r>
            <a:endParaRPr sz="1300">
              <a:solidFill>
                <a:srgbClr val="262626"/>
              </a:solidFill>
              <a:latin typeface="Arial"/>
              <a:ea typeface="Arial"/>
              <a:cs typeface="Arial"/>
              <a:sym typeface="Arial"/>
            </a:endParaRPr>
          </a:p>
        </p:txBody>
      </p:sp>
      <p:grpSp>
        <p:nvGrpSpPr>
          <p:cNvPr id="1195" name="Google Shape;1195;p37"/>
          <p:cNvGrpSpPr/>
          <p:nvPr/>
        </p:nvGrpSpPr>
        <p:grpSpPr>
          <a:xfrm>
            <a:off x="558800" y="2786466"/>
            <a:ext cx="8785225" cy="215444"/>
            <a:chOff x="558800" y="2786466"/>
            <a:chExt cx="8785225" cy="215444"/>
          </a:xfrm>
        </p:grpSpPr>
        <p:sp>
          <p:nvSpPr>
            <p:cNvPr id="1196" name="Google Shape;1196;p37"/>
            <p:cNvSpPr/>
            <p:nvPr/>
          </p:nvSpPr>
          <p:spPr>
            <a:xfrm>
              <a:off x="558800" y="2797836"/>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97" name="Google Shape;1197;p37"/>
            <p:cNvSpPr/>
            <p:nvPr/>
          </p:nvSpPr>
          <p:spPr>
            <a:xfrm>
              <a:off x="711200" y="2786466"/>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Chức năng công bố giúp tìm kiếm tài nguyên dễ dàng hơn</a:t>
              </a:r>
              <a:endParaRPr/>
            </a:p>
          </p:txBody>
        </p:sp>
      </p:grpSp>
      <p:grpSp>
        <p:nvGrpSpPr>
          <p:cNvPr id="1198" name="Google Shape;1198;p37"/>
          <p:cNvGrpSpPr/>
          <p:nvPr/>
        </p:nvGrpSpPr>
        <p:grpSpPr>
          <a:xfrm>
            <a:off x="558800" y="3113304"/>
            <a:ext cx="8785225" cy="507831"/>
            <a:chOff x="558800" y="3113304"/>
            <a:chExt cx="8785225" cy="507831"/>
          </a:xfrm>
        </p:grpSpPr>
        <p:sp>
          <p:nvSpPr>
            <p:cNvPr id="1199" name="Google Shape;1199;p37"/>
            <p:cNvSpPr/>
            <p:nvPr/>
          </p:nvSpPr>
          <p:spPr>
            <a:xfrm>
              <a:off x="558800" y="3124674"/>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00" name="Google Shape;1200;p37"/>
            <p:cNvSpPr/>
            <p:nvPr/>
          </p:nvSpPr>
          <p:spPr>
            <a:xfrm>
              <a:off x="711200" y="3113304"/>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không thể trực tiếp tạo tài nguyên đã công bố, ứng dụng sẽ phải yêu cầu CSE tạo/Cập nhật/Xóa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tài nguyên đó</a:t>
              </a:r>
              <a:endParaRPr/>
            </a:p>
          </p:txBody>
        </p:sp>
      </p:grpSp>
      <p:grpSp>
        <p:nvGrpSpPr>
          <p:cNvPr id="1201" name="Google Shape;1201;p37"/>
          <p:cNvGrpSpPr/>
          <p:nvPr/>
        </p:nvGrpSpPr>
        <p:grpSpPr>
          <a:xfrm>
            <a:off x="558800" y="3633693"/>
            <a:ext cx="8785225" cy="215444"/>
            <a:chOff x="1027113" y="2045625"/>
            <a:chExt cx="8785225" cy="215444"/>
          </a:xfrm>
        </p:grpSpPr>
        <p:sp>
          <p:nvSpPr>
            <p:cNvPr id="1202" name="Google Shape;1202;p3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03" name="Google Shape;1203;p3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API liên quan</a:t>
              </a:r>
              <a:endParaRPr sz="1400">
                <a:solidFill>
                  <a:srgbClr val="262626"/>
                </a:solidFill>
                <a:latin typeface="Arial"/>
                <a:ea typeface="Arial"/>
                <a:cs typeface="Arial"/>
                <a:sym typeface="Arial"/>
              </a:endParaRPr>
            </a:p>
          </p:txBody>
        </p:sp>
      </p:grpSp>
      <p:sp>
        <p:nvSpPr>
          <p:cNvPr id="1204" name="Google Shape;1204;p37"/>
          <p:cNvSpPr/>
          <p:nvPr/>
        </p:nvSpPr>
        <p:spPr>
          <a:xfrm>
            <a:off x="711200" y="3841300"/>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Tài nguyên &lt;announcableResourceType&gt;: CU</a:t>
            </a:r>
            <a:endParaRPr/>
          </a:p>
        </p:txBody>
      </p:sp>
      <p:grpSp>
        <p:nvGrpSpPr>
          <p:cNvPr id="1205" name="Google Shape;1205;p37"/>
          <p:cNvGrpSpPr/>
          <p:nvPr/>
        </p:nvGrpSpPr>
        <p:grpSpPr>
          <a:xfrm>
            <a:off x="1028206" y="4555641"/>
            <a:ext cx="7998812" cy="1152901"/>
            <a:chOff x="1988030" y="4580483"/>
            <a:chExt cx="6994268" cy="1008112"/>
          </a:xfrm>
        </p:grpSpPr>
        <p:sp>
          <p:nvSpPr>
            <p:cNvPr id="1206" name="Google Shape;1206;p37"/>
            <p:cNvSpPr/>
            <p:nvPr/>
          </p:nvSpPr>
          <p:spPr>
            <a:xfrm>
              <a:off x="4192663" y="4580483"/>
              <a:ext cx="1325406" cy="1008112"/>
            </a:xfrm>
            <a:prstGeom prst="roundRect">
              <a:avLst>
                <a:gd fmla="val 4770"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tài nguyên gốc</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a:t>
              </a:r>
              <a:endParaRPr/>
            </a:p>
          </p:txBody>
        </p:sp>
        <p:sp>
          <p:nvSpPr>
            <p:cNvPr id="1207" name="Google Shape;1207;p37"/>
            <p:cNvSpPr/>
            <p:nvPr/>
          </p:nvSpPr>
          <p:spPr>
            <a:xfrm>
              <a:off x="4367040" y="5160675"/>
              <a:ext cx="981686"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cont</a:t>
              </a:r>
              <a:endParaRPr sz="1300">
                <a:solidFill>
                  <a:srgbClr val="3F3F3F"/>
                </a:solidFill>
                <a:latin typeface="Arial"/>
                <a:ea typeface="Arial"/>
                <a:cs typeface="Arial"/>
                <a:sym typeface="Arial"/>
              </a:endParaRPr>
            </a:p>
          </p:txBody>
        </p:sp>
        <p:sp>
          <p:nvSpPr>
            <p:cNvPr id="1208" name="Google Shape;1208;p37"/>
            <p:cNvSpPr/>
            <p:nvPr/>
          </p:nvSpPr>
          <p:spPr>
            <a:xfrm>
              <a:off x="1988030" y="5083013"/>
              <a:ext cx="709133" cy="433574"/>
            </a:xfrm>
            <a:prstGeom prst="roundRect">
              <a:avLst>
                <a:gd fmla="val 16667" name="adj"/>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cxnSp>
          <p:nvCxnSpPr>
            <p:cNvPr id="1209" name="Google Shape;1209;p37"/>
            <p:cNvCxnSpPr>
              <a:stCxn id="1208" idx="3"/>
              <a:endCxn id="1207" idx="1"/>
            </p:cNvCxnSpPr>
            <p:nvPr/>
          </p:nvCxnSpPr>
          <p:spPr>
            <a:xfrm>
              <a:off x="2697163" y="5299800"/>
              <a:ext cx="1669800" cy="900"/>
            </a:xfrm>
            <a:prstGeom prst="straightConnector1">
              <a:avLst/>
            </a:prstGeom>
            <a:noFill/>
            <a:ln cap="flat" cmpd="sng" w="9525">
              <a:solidFill>
                <a:srgbClr val="003399"/>
              </a:solidFill>
              <a:prstDash val="solid"/>
              <a:round/>
              <a:headEnd len="sm" w="sm" type="none"/>
              <a:tailEnd len="med" w="med" type="triangle"/>
            </a:ln>
          </p:spPr>
        </p:cxnSp>
        <p:sp>
          <p:nvSpPr>
            <p:cNvPr id="1210" name="Google Shape;1210;p37"/>
            <p:cNvSpPr/>
            <p:nvPr/>
          </p:nvSpPr>
          <p:spPr>
            <a:xfrm>
              <a:off x="2922156" y="4863990"/>
              <a:ext cx="1103408" cy="4305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Tạo/Cập nhật</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tài nguyên gốc</a:t>
              </a:r>
              <a:endParaRPr sz="1300">
                <a:solidFill>
                  <a:srgbClr val="3F3F3F"/>
                </a:solidFill>
                <a:latin typeface="Arial"/>
                <a:ea typeface="Arial"/>
                <a:cs typeface="Arial"/>
                <a:sym typeface="Arial"/>
              </a:endParaRPr>
            </a:p>
          </p:txBody>
        </p:sp>
        <p:sp>
          <p:nvSpPr>
            <p:cNvPr id="1211" name="Google Shape;1211;p37"/>
            <p:cNvSpPr/>
            <p:nvPr/>
          </p:nvSpPr>
          <p:spPr>
            <a:xfrm>
              <a:off x="7301283" y="4580483"/>
              <a:ext cx="1681015" cy="1008112"/>
            </a:xfrm>
            <a:prstGeom prst="roundRect">
              <a:avLst>
                <a:gd fmla="val 6973" name="adj"/>
              </a:avLst>
            </a:prstGeom>
            <a:solidFill>
              <a:srgbClr val="FFFFFF"/>
            </a:solidFill>
            <a:ln cap="flat" cmpd="sng" w="127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tài nguyên được công bố</a:t>
              </a:r>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CSE lưu trữ</a:t>
              </a:r>
              <a:endParaRPr/>
            </a:p>
          </p:txBody>
        </p:sp>
        <p:sp>
          <p:nvSpPr>
            <p:cNvPr id="1212" name="Google Shape;1212;p37"/>
            <p:cNvSpPr/>
            <p:nvPr/>
          </p:nvSpPr>
          <p:spPr>
            <a:xfrm>
              <a:off x="7503106" y="5160675"/>
              <a:ext cx="1310396" cy="279777"/>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cntAnnc</a:t>
              </a:r>
              <a:endParaRPr sz="1300">
                <a:solidFill>
                  <a:srgbClr val="3F3F3F"/>
                </a:solidFill>
                <a:latin typeface="Arial"/>
                <a:ea typeface="Arial"/>
                <a:cs typeface="Arial"/>
                <a:sym typeface="Arial"/>
              </a:endParaRPr>
            </a:p>
          </p:txBody>
        </p:sp>
        <p:cxnSp>
          <p:nvCxnSpPr>
            <p:cNvPr id="1213" name="Google Shape;1213;p37"/>
            <p:cNvCxnSpPr>
              <a:stCxn id="1207" idx="3"/>
              <a:endCxn id="1212" idx="1"/>
            </p:cNvCxnSpPr>
            <p:nvPr/>
          </p:nvCxnSpPr>
          <p:spPr>
            <a:xfrm>
              <a:off x="5348726" y="5300564"/>
              <a:ext cx="2154300" cy="0"/>
            </a:xfrm>
            <a:prstGeom prst="straightConnector1">
              <a:avLst/>
            </a:prstGeom>
            <a:noFill/>
            <a:ln cap="flat" cmpd="sng" w="9525">
              <a:solidFill>
                <a:srgbClr val="003399"/>
              </a:solidFill>
              <a:prstDash val="solid"/>
              <a:round/>
              <a:headEnd len="sm" w="sm" type="none"/>
              <a:tailEnd len="med" w="med" type="triangle"/>
            </a:ln>
          </p:spPr>
        </p:cxnSp>
        <p:sp>
          <p:nvSpPr>
            <p:cNvPr id="1214" name="Google Shape;1214;p37"/>
            <p:cNvSpPr/>
            <p:nvPr/>
          </p:nvSpPr>
          <p:spPr>
            <a:xfrm>
              <a:off x="5804906" y="4871188"/>
              <a:ext cx="1324874" cy="4305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Tạo/Cập nhật/Xóa</a:t>
              </a:r>
              <a:endParaRPr sz="1300">
                <a:solidFill>
                  <a:srgbClr val="3F3F3F"/>
                </a:solidFill>
                <a:latin typeface="Arial"/>
                <a:ea typeface="Arial"/>
                <a:cs typeface="Arial"/>
                <a:sym typeface="Arial"/>
              </a:endParaRPr>
            </a:p>
            <a:p>
              <a:pPr indent="0" lvl="0" marL="0" marR="0" rtl="0" algn="ctr">
                <a:spcBef>
                  <a:spcPts val="0"/>
                </a:spcBef>
                <a:spcAft>
                  <a:spcPts val="0"/>
                </a:spcAft>
                <a:buNone/>
              </a:pPr>
              <a:r>
                <a:rPr lang="en-US" sz="1300">
                  <a:solidFill>
                    <a:srgbClr val="3F3F3F"/>
                  </a:solidFill>
                  <a:latin typeface="Arial"/>
                  <a:ea typeface="Arial"/>
                  <a:cs typeface="Arial"/>
                  <a:sym typeface="Arial"/>
                </a:rPr>
                <a:t>tài nguyên gốc</a:t>
              </a:r>
              <a:endParaRPr sz="1300">
                <a:solidFill>
                  <a:srgbClr val="3F3F3F"/>
                </a:solidFill>
                <a:latin typeface="Arial"/>
                <a:ea typeface="Arial"/>
                <a:cs typeface="Arial"/>
                <a:sym typeface="Arial"/>
              </a:endParaRPr>
            </a:p>
          </p:txBody>
        </p:sp>
        <p:sp>
          <p:nvSpPr>
            <p:cNvPr id="1215" name="Google Shape;1215;p37"/>
            <p:cNvSpPr/>
            <p:nvPr/>
          </p:nvSpPr>
          <p:spPr>
            <a:xfrm>
              <a:off x="6386622" y="4691168"/>
              <a:ext cx="161442" cy="16144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2</a:t>
              </a:r>
              <a:endParaRPr sz="1300">
                <a:solidFill>
                  <a:srgbClr val="FFFFFF"/>
                </a:solidFill>
                <a:latin typeface="Arial"/>
                <a:ea typeface="Arial"/>
                <a:cs typeface="Arial"/>
                <a:sym typeface="Arial"/>
              </a:endParaRPr>
            </a:p>
          </p:txBody>
        </p:sp>
        <p:sp>
          <p:nvSpPr>
            <p:cNvPr id="1216" name="Google Shape;1216;p37"/>
            <p:cNvSpPr/>
            <p:nvPr/>
          </p:nvSpPr>
          <p:spPr>
            <a:xfrm>
              <a:off x="3393139" y="4691169"/>
              <a:ext cx="161442" cy="16144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rgbClr val="FFFFFF"/>
                  </a:solidFill>
                  <a:latin typeface="Arial"/>
                  <a:ea typeface="Arial"/>
                  <a:cs typeface="Arial"/>
                  <a:sym typeface="Arial"/>
                </a:rPr>
                <a:t>1</a:t>
              </a:r>
              <a:endParaRPr sz="1300">
                <a:solidFill>
                  <a:srgbClr val="FFFFFF"/>
                </a:solidFill>
                <a:latin typeface="Arial"/>
                <a:ea typeface="Arial"/>
                <a:cs typeface="Arial"/>
                <a:sym typeface="Arial"/>
              </a:endParaRPr>
            </a:p>
          </p:txBody>
        </p:sp>
      </p:grpSp>
      <p:grpSp>
        <p:nvGrpSpPr>
          <p:cNvPr id="1217" name="Google Shape;1217;p37"/>
          <p:cNvGrpSpPr/>
          <p:nvPr/>
        </p:nvGrpSpPr>
        <p:grpSpPr>
          <a:xfrm>
            <a:off x="416128" y="447433"/>
            <a:ext cx="9051872" cy="276999"/>
            <a:chOff x="416128" y="447433"/>
            <a:chExt cx="9051872" cy="276999"/>
          </a:xfrm>
        </p:grpSpPr>
        <p:sp>
          <p:nvSpPr>
            <p:cNvPr id="1218" name="Google Shape;1218;p3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219" name="Google Shape;1219;p3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20" name="Google Shape;1220;p3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Kiểu tài nguyên xxAnnc1)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grpSp>
        <p:nvGrpSpPr>
          <p:cNvPr id="1226" name="Google Shape;1226;p38"/>
          <p:cNvGrpSpPr/>
          <p:nvPr/>
        </p:nvGrpSpPr>
        <p:grpSpPr>
          <a:xfrm>
            <a:off x="558800" y="1915291"/>
            <a:ext cx="8785225" cy="215444"/>
            <a:chOff x="1027113" y="2045625"/>
            <a:chExt cx="8785225" cy="215444"/>
          </a:xfrm>
        </p:grpSpPr>
        <p:sp>
          <p:nvSpPr>
            <p:cNvPr id="1227" name="Google Shape;1227;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28" name="Google Shape;1228;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request</a:t>
              </a:r>
              <a:endParaRPr/>
            </a:p>
          </p:txBody>
        </p:sp>
      </p:grpSp>
      <p:sp>
        <p:nvSpPr>
          <p:cNvPr id="1229" name="Google Shape;1229;p38"/>
          <p:cNvSpPr/>
          <p:nvPr/>
        </p:nvSpPr>
        <p:spPr>
          <a:xfrm>
            <a:off x="711200" y="2141973"/>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Lưu trữ thông tin về trạng thái xử lý yêu cầu khi liên lạc không tuần tự</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API riêng nhưng sử dụng tham số Kiểu phản hồi</a:t>
            </a:r>
            <a:endParaRPr/>
          </a:p>
        </p:txBody>
      </p:sp>
      <p:grpSp>
        <p:nvGrpSpPr>
          <p:cNvPr id="1230" name="Google Shape;1230;p38"/>
          <p:cNvGrpSpPr/>
          <p:nvPr/>
        </p:nvGrpSpPr>
        <p:grpSpPr>
          <a:xfrm>
            <a:off x="558800" y="2840353"/>
            <a:ext cx="8785225" cy="838331"/>
            <a:chOff x="558800" y="2874852"/>
            <a:chExt cx="8785225" cy="838331"/>
          </a:xfrm>
        </p:grpSpPr>
        <p:grpSp>
          <p:nvGrpSpPr>
            <p:cNvPr id="1231" name="Google Shape;1231;p38"/>
            <p:cNvGrpSpPr/>
            <p:nvPr/>
          </p:nvGrpSpPr>
          <p:grpSpPr>
            <a:xfrm>
              <a:off x="558800" y="2874852"/>
              <a:ext cx="8785225" cy="215444"/>
              <a:chOff x="1027113" y="2045625"/>
              <a:chExt cx="8785225" cy="215444"/>
            </a:xfrm>
          </p:grpSpPr>
          <p:sp>
            <p:nvSpPr>
              <p:cNvPr id="1232" name="Google Shape;1232;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33" name="Google Shape;1233;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delivery</a:t>
                </a:r>
                <a:endParaRPr/>
              </a:p>
            </p:txBody>
          </p:sp>
        </p:grpSp>
        <p:sp>
          <p:nvSpPr>
            <p:cNvPr id="1234" name="Google Shape;1234;p38"/>
            <p:cNvSpPr/>
            <p:nvPr/>
          </p:nvSpPr>
          <p:spPr>
            <a:xfrm>
              <a:off x="711200" y="3090723"/>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Gửi nhiều yêu cầu đến một CSE cùng lúc</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Không có API riêng nhưng sử dụng tham số Tổng hợp phân phối</a:t>
              </a:r>
              <a:endParaRPr/>
            </a:p>
          </p:txBody>
        </p:sp>
      </p:grpSp>
      <p:grpSp>
        <p:nvGrpSpPr>
          <p:cNvPr id="1235" name="Google Shape;1235;p38"/>
          <p:cNvGrpSpPr/>
          <p:nvPr/>
        </p:nvGrpSpPr>
        <p:grpSpPr>
          <a:xfrm>
            <a:off x="558800" y="3776785"/>
            <a:ext cx="8785225" cy="1361124"/>
            <a:chOff x="558800" y="3845783"/>
            <a:chExt cx="8785225" cy="1361124"/>
          </a:xfrm>
        </p:grpSpPr>
        <p:grpSp>
          <p:nvGrpSpPr>
            <p:cNvPr id="1236" name="Google Shape;1236;p38"/>
            <p:cNvGrpSpPr/>
            <p:nvPr/>
          </p:nvGrpSpPr>
          <p:grpSpPr>
            <a:xfrm>
              <a:off x="558800" y="3845783"/>
              <a:ext cx="8785225" cy="215444"/>
              <a:chOff x="1027113" y="2045625"/>
              <a:chExt cx="8785225" cy="215444"/>
            </a:xfrm>
          </p:grpSpPr>
          <p:sp>
            <p:nvSpPr>
              <p:cNvPr id="1237" name="Google Shape;1237;p3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38" name="Google Shape;1238;p3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Kiểu tài nguyên pollingChannel và pollingChannelURI</a:t>
                </a:r>
                <a:endParaRPr/>
              </a:p>
            </p:txBody>
          </p:sp>
        </p:grpSp>
        <p:sp>
          <p:nvSpPr>
            <p:cNvPr id="1239" name="Google Shape;1239;p38"/>
            <p:cNvSpPr/>
            <p:nvPr/>
          </p:nvSpPr>
          <p:spPr>
            <a:xfrm>
              <a:off x="711200" y="4061227"/>
              <a:ext cx="8632825" cy="114568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Yêu cầu kiểm tra vòng thông báo khi thực thể không nhận được thông báo đẩy đến</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API liên quan</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&lt;pollingChannel&gt;: CRUD</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Tài nguyên &lt;pollingChanneURl&gt;: R</a:t>
              </a:r>
              <a:endParaRPr/>
            </a:p>
          </p:txBody>
        </p:sp>
      </p:grpSp>
      <p:grpSp>
        <p:nvGrpSpPr>
          <p:cNvPr id="1240" name="Google Shape;1240;p38"/>
          <p:cNvGrpSpPr/>
          <p:nvPr/>
        </p:nvGrpSpPr>
        <p:grpSpPr>
          <a:xfrm>
            <a:off x="416128" y="447433"/>
            <a:ext cx="9051872" cy="276999"/>
            <a:chOff x="416128" y="447433"/>
            <a:chExt cx="9051872" cy="276999"/>
          </a:xfrm>
        </p:grpSpPr>
        <p:sp>
          <p:nvSpPr>
            <p:cNvPr id="1241" name="Google Shape;1241;p3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1242" name="Google Shape;1242;p3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43" name="Google Shape;1243;p3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Xử lý yêu cầu</a:t>
            </a:r>
            <a:endParaRPr sz="2400">
              <a:solidFill>
                <a:srgbClr val="0C0C0C"/>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9"/>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Ứng dụng nền tảng</a:t>
            </a:r>
            <a:endParaRPr sz="3600">
              <a:solidFill>
                <a:schemeClr val="dk1"/>
              </a:solidFill>
              <a:latin typeface="Arial"/>
              <a:ea typeface="Arial"/>
              <a:cs typeface="Arial"/>
              <a:sym typeface="Arial"/>
            </a:endParaRPr>
          </a:p>
        </p:txBody>
      </p:sp>
      <p:sp>
        <p:nvSpPr>
          <p:cNvPr id="1250" name="Google Shape;1250;p39"/>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1.</a:t>
            </a:r>
            <a:endParaRPr/>
          </a:p>
        </p:txBody>
      </p:sp>
      <p:grpSp>
        <p:nvGrpSpPr>
          <p:cNvPr id="1251" name="Google Shape;1251;p39"/>
          <p:cNvGrpSpPr/>
          <p:nvPr/>
        </p:nvGrpSpPr>
        <p:grpSpPr>
          <a:xfrm>
            <a:off x="1051644" y="3971927"/>
            <a:ext cx="5702300" cy="708006"/>
            <a:chOff x="1051644" y="4065237"/>
            <a:chExt cx="5702300" cy="708006"/>
          </a:xfrm>
        </p:grpSpPr>
        <p:sp>
          <p:nvSpPr>
            <p:cNvPr id="1252" name="Google Shape;1252;p39"/>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Kiến trúc nền tảng oneM2M</a:t>
              </a:r>
              <a:endParaRPr/>
            </a:p>
          </p:txBody>
        </p:sp>
        <p:sp>
          <p:nvSpPr>
            <p:cNvPr id="1253" name="Google Shape;1253;p39"/>
            <p:cNvSpPr/>
            <p:nvPr/>
          </p:nvSpPr>
          <p:spPr>
            <a:xfrm>
              <a:off x="1051644" y="406523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254" name="Google Shape;1254;p39"/>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Nền tảng mã nguồn mở IoT: OCEAN </a:t>
              </a:r>
              <a:endParaRPr/>
            </a:p>
          </p:txBody>
        </p:sp>
        <p:sp>
          <p:nvSpPr>
            <p:cNvPr id="1255" name="Google Shape;1255;p39"/>
            <p:cNvSpPr/>
            <p:nvPr/>
          </p:nvSpPr>
          <p:spPr>
            <a:xfrm>
              <a:off x="1051644" y="449507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
          <p:cNvSpPr/>
          <p:nvPr/>
        </p:nvSpPr>
        <p:spPr>
          <a:xfrm>
            <a:off x="990000" y="3038807"/>
            <a:ext cx="834450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Ứng dụng nền tảng</a:t>
            </a:r>
            <a:endParaRPr sz="3600">
              <a:solidFill>
                <a:schemeClr val="dk1"/>
              </a:solidFill>
              <a:latin typeface="Arial"/>
              <a:ea typeface="Arial"/>
              <a:cs typeface="Arial"/>
              <a:sym typeface="Arial"/>
            </a:endParaRPr>
          </a:p>
        </p:txBody>
      </p:sp>
      <p:sp>
        <p:nvSpPr>
          <p:cNvPr id="182" name="Google Shape;182;p4"/>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Chương 1.</a:t>
            </a:r>
            <a:endParaRPr/>
          </a:p>
        </p:txBody>
      </p:sp>
      <p:grpSp>
        <p:nvGrpSpPr>
          <p:cNvPr id="183" name="Google Shape;183;p4"/>
          <p:cNvGrpSpPr/>
          <p:nvPr/>
        </p:nvGrpSpPr>
        <p:grpSpPr>
          <a:xfrm>
            <a:off x="1051644" y="3971927"/>
            <a:ext cx="5702300" cy="708006"/>
            <a:chOff x="1051644" y="4065237"/>
            <a:chExt cx="5702300" cy="708006"/>
          </a:xfrm>
        </p:grpSpPr>
        <p:sp>
          <p:nvSpPr>
            <p:cNvPr id="184" name="Google Shape;184;p4"/>
            <p:cNvSpPr/>
            <p:nvPr/>
          </p:nvSpPr>
          <p:spPr>
            <a:xfrm>
              <a:off x="1234524" y="406641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Kiến trúc nền tảng oneM2M</a:t>
              </a:r>
              <a:endParaRPr/>
            </a:p>
          </p:txBody>
        </p:sp>
        <p:sp>
          <p:nvSpPr>
            <p:cNvPr id="185" name="Google Shape;185;p4"/>
            <p:cNvSpPr/>
            <p:nvPr/>
          </p:nvSpPr>
          <p:spPr>
            <a:xfrm>
              <a:off x="1051644" y="406523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sp>
          <p:nvSpPr>
            <p:cNvPr id="186" name="Google Shape;186;p4"/>
            <p:cNvSpPr/>
            <p:nvPr/>
          </p:nvSpPr>
          <p:spPr>
            <a:xfrm>
              <a:off x="1234524" y="449624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Nền tảng mã nguồn mở IoT: OCEAN</a:t>
              </a:r>
              <a:endParaRPr/>
            </a:p>
          </p:txBody>
        </p:sp>
        <p:sp>
          <p:nvSpPr>
            <p:cNvPr id="187" name="Google Shape;187;p4"/>
            <p:cNvSpPr/>
            <p:nvPr/>
          </p:nvSpPr>
          <p:spPr>
            <a:xfrm>
              <a:off x="1051644" y="449507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grpSp>
        <p:nvGrpSpPr>
          <p:cNvPr id="1261" name="Google Shape;1261;p40"/>
          <p:cNvGrpSpPr/>
          <p:nvPr/>
        </p:nvGrpSpPr>
        <p:grpSpPr>
          <a:xfrm>
            <a:off x="558800" y="1908336"/>
            <a:ext cx="8785225" cy="215444"/>
            <a:chOff x="1027113" y="2045625"/>
            <a:chExt cx="8785225" cy="215444"/>
          </a:xfrm>
        </p:grpSpPr>
        <p:sp>
          <p:nvSpPr>
            <p:cNvPr id="1262" name="Google Shape;1262;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3" name="Google Shape;1263;p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OCEAN (Open allianCE for iot stANdard) là liên minh được KETI và chính phủ Hàn Quốc thành lập năm 2015. </a:t>
              </a:r>
              <a:endParaRPr/>
            </a:p>
          </p:txBody>
        </p:sp>
      </p:grpSp>
      <p:grpSp>
        <p:nvGrpSpPr>
          <p:cNvPr id="1264" name="Google Shape;1264;p40"/>
          <p:cNvGrpSpPr/>
          <p:nvPr/>
        </p:nvGrpSpPr>
        <p:grpSpPr>
          <a:xfrm>
            <a:off x="558800" y="2200694"/>
            <a:ext cx="8785225" cy="507831"/>
            <a:chOff x="1027113" y="1813202"/>
            <a:chExt cx="8785225" cy="507831"/>
          </a:xfrm>
        </p:grpSpPr>
        <p:sp>
          <p:nvSpPr>
            <p:cNvPr id="1265" name="Google Shape;1265;p40"/>
            <p:cNvSpPr/>
            <p:nvPr/>
          </p:nvSpPr>
          <p:spPr>
            <a:xfrm>
              <a:off x="1027113" y="182457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6" name="Google Shape;1266;p40"/>
            <p:cNvSpPr/>
            <p:nvPr/>
          </p:nvSpPr>
          <p:spPr>
            <a:xfrm>
              <a:off x="1179513" y="1813202"/>
              <a:ext cx="8632825" cy="5078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Mục tiêu của OCEAN là chia sẻ mã nguồn mở dựa trên tiêu chuẩn IoT và khuyến khích các thành viên trong </a:t>
              </a:r>
              <a:endParaRPr/>
            </a:p>
            <a:p>
              <a:pPr indent="0" lvl="0" marL="0" marR="0" rtl="0" algn="l">
                <a:spcBef>
                  <a:spcPts val="600"/>
                </a:spcBef>
                <a:spcAft>
                  <a:spcPts val="0"/>
                </a:spcAft>
                <a:buNone/>
              </a:pPr>
              <a:r>
                <a:rPr lang="en-US" sz="1400">
                  <a:solidFill>
                    <a:srgbClr val="262626"/>
                  </a:solidFill>
                  <a:latin typeface="Arial"/>
                  <a:ea typeface="Arial"/>
                  <a:cs typeface="Arial"/>
                  <a:sym typeface="Arial"/>
                </a:rPr>
                <a:t>liên minh hợp tác với nhau</a:t>
              </a:r>
              <a:endParaRPr sz="1400">
                <a:solidFill>
                  <a:srgbClr val="262626"/>
                </a:solidFill>
                <a:latin typeface="Arial"/>
                <a:ea typeface="Arial"/>
                <a:cs typeface="Arial"/>
                <a:sym typeface="Arial"/>
              </a:endParaRPr>
            </a:p>
          </p:txBody>
        </p:sp>
      </p:grpSp>
      <p:grpSp>
        <p:nvGrpSpPr>
          <p:cNvPr id="1267" name="Google Shape;1267;p40"/>
          <p:cNvGrpSpPr/>
          <p:nvPr/>
        </p:nvGrpSpPr>
        <p:grpSpPr>
          <a:xfrm>
            <a:off x="558800" y="2725475"/>
            <a:ext cx="8785225" cy="215444"/>
            <a:chOff x="1027113" y="1813202"/>
            <a:chExt cx="8785225" cy="215444"/>
          </a:xfrm>
        </p:grpSpPr>
        <p:sp>
          <p:nvSpPr>
            <p:cNvPr id="1268" name="Google Shape;1268;p40"/>
            <p:cNvSpPr/>
            <p:nvPr/>
          </p:nvSpPr>
          <p:spPr>
            <a:xfrm>
              <a:off x="1027113" y="182457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9" name="Google Shape;1269;p40"/>
            <p:cNvSpPr/>
            <p:nvPr/>
          </p:nvSpPr>
          <p:spPr>
            <a:xfrm>
              <a:off x="1179513" y="181320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OCEAN hỗ trợ hệ sinh thái thương mại hóa và quan trọng hóa sớm cho lĩnh vực IoT</a:t>
              </a:r>
              <a:endParaRPr/>
            </a:p>
          </p:txBody>
        </p:sp>
      </p:grpSp>
      <p:grpSp>
        <p:nvGrpSpPr>
          <p:cNvPr id="1270" name="Google Shape;1270;p40"/>
          <p:cNvGrpSpPr/>
          <p:nvPr/>
        </p:nvGrpSpPr>
        <p:grpSpPr>
          <a:xfrm>
            <a:off x="558800" y="3034813"/>
            <a:ext cx="8785225" cy="215444"/>
            <a:chOff x="1027113" y="1813202"/>
            <a:chExt cx="8785225" cy="215444"/>
          </a:xfrm>
        </p:grpSpPr>
        <p:sp>
          <p:nvSpPr>
            <p:cNvPr id="1271" name="Google Shape;1271;p40"/>
            <p:cNvSpPr/>
            <p:nvPr/>
          </p:nvSpPr>
          <p:spPr>
            <a:xfrm>
              <a:off x="1027113" y="1824572"/>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72" name="Google Shape;1272;p40"/>
            <p:cNvSpPr/>
            <p:nvPr/>
          </p:nvSpPr>
          <p:spPr>
            <a:xfrm>
              <a:off x="1179513" y="1813202"/>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Mã nguồn mở được phân phối trên trang chủ Github</a:t>
              </a:r>
              <a:endParaRPr/>
            </a:p>
          </p:txBody>
        </p:sp>
      </p:grpSp>
      <p:sp>
        <p:nvSpPr>
          <p:cNvPr id="1273" name="Google Shape;1273;p40"/>
          <p:cNvSpPr/>
          <p:nvPr/>
        </p:nvSpPr>
        <p:spPr>
          <a:xfrm>
            <a:off x="449998" y="3503081"/>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Chính sách cấp phép</a:t>
            </a:r>
            <a:endParaRPr sz="2400">
              <a:solidFill>
                <a:srgbClr val="0C0C0C"/>
              </a:solidFill>
              <a:latin typeface="Arial"/>
              <a:ea typeface="Arial"/>
              <a:cs typeface="Arial"/>
              <a:sym typeface="Arial"/>
            </a:endParaRPr>
          </a:p>
        </p:txBody>
      </p:sp>
      <p:grpSp>
        <p:nvGrpSpPr>
          <p:cNvPr id="1274" name="Google Shape;1274;p40"/>
          <p:cNvGrpSpPr/>
          <p:nvPr/>
        </p:nvGrpSpPr>
        <p:grpSpPr>
          <a:xfrm>
            <a:off x="558800" y="4036809"/>
            <a:ext cx="8785225" cy="215444"/>
            <a:chOff x="1027113" y="2045625"/>
            <a:chExt cx="8785225" cy="215444"/>
          </a:xfrm>
        </p:grpSpPr>
        <p:sp>
          <p:nvSpPr>
            <p:cNvPr id="1275" name="Google Shape;1275;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76" name="Google Shape;1276;p4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Chính sách cấp phép BSD 3 điều khoản</a:t>
              </a:r>
              <a:endParaRPr sz="1400">
                <a:solidFill>
                  <a:srgbClr val="262626"/>
                </a:solidFill>
                <a:latin typeface="Arial"/>
                <a:ea typeface="Arial"/>
                <a:cs typeface="Arial"/>
                <a:sym typeface="Arial"/>
              </a:endParaRPr>
            </a:p>
          </p:txBody>
        </p:sp>
      </p:grpSp>
      <p:grpSp>
        <p:nvGrpSpPr>
          <p:cNvPr id="1277" name="Google Shape;1277;p40"/>
          <p:cNvGrpSpPr/>
          <p:nvPr/>
        </p:nvGrpSpPr>
        <p:grpSpPr>
          <a:xfrm>
            <a:off x="558800" y="4358582"/>
            <a:ext cx="8785225" cy="215444"/>
            <a:chOff x="1027113" y="2045625"/>
            <a:chExt cx="8785225" cy="215444"/>
          </a:xfrm>
        </p:grpSpPr>
        <p:sp>
          <p:nvSpPr>
            <p:cNvPr id="1278" name="Google Shape;1278;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79" name="Google Shape;1279;p40"/>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OCEAN điều chỉnh chính sách IPR gồm các tiêu chuẩn tham khảo từ nguồn mở </a:t>
              </a:r>
              <a:endParaRPr/>
            </a:p>
          </p:txBody>
        </p:sp>
      </p:grpSp>
      <p:sp>
        <p:nvSpPr>
          <p:cNvPr id="1280" name="Google Shape;1280;p40"/>
          <p:cNvSpPr/>
          <p:nvPr/>
        </p:nvSpPr>
        <p:spPr>
          <a:xfrm>
            <a:off x="449998" y="4845051"/>
            <a:ext cx="8797130"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Thành viên hiện tại</a:t>
            </a:r>
            <a:endParaRPr sz="2400">
              <a:solidFill>
                <a:srgbClr val="0C0C0C"/>
              </a:solidFill>
              <a:latin typeface="Arial"/>
              <a:ea typeface="Arial"/>
              <a:cs typeface="Arial"/>
              <a:sym typeface="Arial"/>
            </a:endParaRPr>
          </a:p>
        </p:txBody>
      </p:sp>
      <p:grpSp>
        <p:nvGrpSpPr>
          <p:cNvPr id="1281" name="Google Shape;1281;p40"/>
          <p:cNvGrpSpPr/>
          <p:nvPr/>
        </p:nvGrpSpPr>
        <p:grpSpPr>
          <a:xfrm>
            <a:off x="558800" y="5377686"/>
            <a:ext cx="8785225" cy="215444"/>
            <a:chOff x="1027113" y="2045625"/>
            <a:chExt cx="8785225" cy="215444"/>
          </a:xfrm>
        </p:grpSpPr>
        <p:sp>
          <p:nvSpPr>
            <p:cNvPr id="1282" name="Google Shape;1282;p4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83" name="Google Shape;1283;p4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Hơn 700 thành viên</a:t>
              </a:r>
              <a:endParaRPr/>
            </a:p>
          </p:txBody>
        </p:sp>
      </p:grpSp>
      <p:grpSp>
        <p:nvGrpSpPr>
          <p:cNvPr id="1284" name="Google Shape;1284;p40"/>
          <p:cNvGrpSpPr/>
          <p:nvPr/>
        </p:nvGrpSpPr>
        <p:grpSpPr>
          <a:xfrm>
            <a:off x="416128" y="447433"/>
            <a:ext cx="9051872" cy="276999"/>
            <a:chOff x="416128" y="447433"/>
            <a:chExt cx="9051872" cy="276999"/>
          </a:xfrm>
        </p:grpSpPr>
        <p:sp>
          <p:nvSpPr>
            <p:cNvPr id="1285" name="Google Shape;1285;p4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286" name="Google Shape;1286;p4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87" name="Google Shape;1287;p4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OCEAN là gì</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41"/>
          <p:cNvPicPr preferRelativeResize="0"/>
          <p:nvPr/>
        </p:nvPicPr>
        <p:blipFill rotWithShape="1">
          <a:blip r:embed="rId3">
            <a:alphaModFix/>
          </a:blip>
          <a:srcRect b="0" l="6102" r="6705" t="0"/>
          <a:stretch/>
        </p:blipFill>
        <p:spPr>
          <a:xfrm>
            <a:off x="487782" y="2195470"/>
            <a:ext cx="4856498" cy="3870583"/>
          </a:xfrm>
          <a:prstGeom prst="rect">
            <a:avLst/>
          </a:prstGeom>
          <a:noFill/>
          <a:ln cap="flat" cmpd="sng" w="9525">
            <a:solidFill>
              <a:srgbClr val="D8D8D8"/>
            </a:solidFill>
            <a:prstDash val="solid"/>
            <a:round/>
            <a:headEnd len="sm" w="sm" type="none"/>
            <a:tailEnd len="sm" w="sm" type="none"/>
          </a:ln>
        </p:spPr>
      </p:pic>
      <p:grpSp>
        <p:nvGrpSpPr>
          <p:cNvPr id="1294" name="Google Shape;1294;p41"/>
          <p:cNvGrpSpPr/>
          <p:nvPr/>
        </p:nvGrpSpPr>
        <p:grpSpPr>
          <a:xfrm>
            <a:off x="416128" y="447433"/>
            <a:ext cx="9051872" cy="276999"/>
            <a:chOff x="416128" y="447433"/>
            <a:chExt cx="9051872" cy="276999"/>
          </a:xfrm>
        </p:grpSpPr>
        <p:sp>
          <p:nvSpPr>
            <p:cNvPr id="1295" name="Google Shape;1295;p4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296" name="Google Shape;1296;p4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297" name="Google Shape;1297;p41"/>
          <p:cNvSpPr/>
          <p:nvPr/>
        </p:nvSpPr>
        <p:spPr>
          <a:xfrm>
            <a:off x="480225" y="6158143"/>
            <a:ext cx="1853676" cy="175315"/>
          </a:xfrm>
          <a:prstGeom prst="roundRect">
            <a:avLst>
              <a:gd fmla="val 50000" name="adj"/>
            </a:avLst>
          </a:prstGeom>
          <a:solidFill>
            <a:srgbClr val="1429A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chemeClr val="lt1"/>
                </a:solidFill>
                <a:latin typeface="Arial"/>
                <a:ea typeface="Arial"/>
                <a:cs typeface="Arial"/>
                <a:sym typeface="Arial"/>
              </a:rPr>
              <a:t>http://developers.iotocean.org/</a:t>
            </a:r>
            <a:endParaRPr/>
          </a:p>
        </p:txBody>
      </p:sp>
      <p:sp>
        <p:nvSpPr>
          <p:cNvPr id="1298" name="Google Shape;1298;p4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Tài nguyên mở</a:t>
            </a:r>
            <a:endParaRPr sz="2400">
              <a:solidFill>
                <a:srgbClr val="0C0C0C"/>
              </a:solidFill>
              <a:latin typeface="Arial"/>
              <a:ea typeface="Arial"/>
              <a:cs typeface="Arial"/>
              <a:sym typeface="Arial"/>
            </a:endParaRPr>
          </a:p>
        </p:txBody>
      </p:sp>
      <p:grpSp>
        <p:nvGrpSpPr>
          <p:cNvPr id="1299" name="Google Shape;1299;p41"/>
          <p:cNvGrpSpPr/>
          <p:nvPr/>
        </p:nvGrpSpPr>
        <p:grpSpPr>
          <a:xfrm>
            <a:off x="558800" y="1868581"/>
            <a:ext cx="8785225" cy="215444"/>
            <a:chOff x="1027113" y="2045625"/>
            <a:chExt cx="8785225" cy="215444"/>
          </a:xfrm>
        </p:grpSpPr>
        <p:sp>
          <p:nvSpPr>
            <p:cNvPr id="1300" name="Google Shape;1300;p4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01" name="Google Shape;1301;p4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Càng nhiều nền tảng → càng phức tạp</a:t>
              </a:r>
              <a:endParaRPr sz="1400">
                <a:solidFill>
                  <a:srgbClr val="262626"/>
                </a:solidFill>
                <a:latin typeface="Arial"/>
                <a:ea typeface="Arial"/>
                <a:cs typeface="Arial"/>
                <a:sym typeface="Arial"/>
              </a:endParaRPr>
            </a:p>
          </p:txBody>
        </p:sp>
      </p:grpSp>
      <p:pic>
        <p:nvPicPr>
          <p:cNvPr id="1302" name="Google Shape;1302;p41"/>
          <p:cNvPicPr preferRelativeResize="0"/>
          <p:nvPr/>
        </p:nvPicPr>
        <p:blipFill rotWithShape="1">
          <a:blip r:embed="rId4">
            <a:alphaModFix/>
          </a:blip>
          <a:srcRect b="0" l="0" r="0" t="0"/>
          <a:stretch/>
        </p:blipFill>
        <p:spPr>
          <a:xfrm>
            <a:off x="5482474" y="2160039"/>
            <a:ext cx="2994604" cy="2264669"/>
          </a:xfrm>
          <a:prstGeom prst="rect">
            <a:avLst/>
          </a:prstGeom>
          <a:noFill/>
          <a:ln cap="flat" cmpd="sng" w="9525">
            <a:solidFill>
              <a:srgbClr val="D8D8D8"/>
            </a:solidFill>
            <a:prstDash val="solid"/>
            <a:round/>
            <a:headEnd len="sm" w="sm" type="none"/>
            <a:tailEnd len="sm" w="sm" type="none"/>
          </a:ln>
        </p:spPr>
      </p:pic>
      <p:pic>
        <p:nvPicPr>
          <p:cNvPr id="1303" name="Google Shape;1303;p41"/>
          <p:cNvPicPr preferRelativeResize="0"/>
          <p:nvPr/>
        </p:nvPicPr>
        <p:blipFill rotWithShape="1">
          <a:blip r:embed="rId5">
            <a:alphaModFix/>
          </a:blip>
          <a:srcRect b="0" l="0" r="0" t="0"/>
          <a:stretch/>
        </p:blipFill>
        <p:spPr>
          <a:xfrm>
            <a:off x="6392849" y="3814007"/>
            <a:ext cx="3062135" cy="2313614"/>
          </a:xfrm>
          <a:prstGeom prst="rect">
            <a:avLst/>
          </a:prstGeom>
          <a:noFill/>
          <a:ln cap="flat" cmpd="sng" w="9525">
            <a:solidFill>
              <a:srgbClr val="D8D8D8"/>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grpSp>
        <p:nvGrpSpPr>
          <p:cNvPr id="1309" name="Google Shape;1309;p42"/>
          <p:cNvGrpSpPr/>
          <p:nvPr/>
        </p:nvGrpSpPr>
        <p:grpSpPr>
          <a:xfrm>
            <a:off x="558800" y="1913047"/>
            <a:ext cx="8785225" cy="215444"/>
            <a:chOff x="1027113" y="2045625"/>
            <a:chExt cx="8785225" cy="215444"/>
          </a:xfrm>
        </p:grpSpPr>
        <p:sp>
          <p:nvSpPr>
            <p:cNvPr id="1310" name="Google Shape;1310;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11" name="Google Shape;1311;p4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Nền tảng IoT: 7 (Máy chủ 1, Thiết bị cổng 1, Thiết bị 5)</a:t>
              </a:r>
              <a:endParaRPr/>
            </a:p>
          </p:txBody>
        </p:sp>
      </p:grpSp>
      <p:grpSp>
        <p:nvGrpSpPr>
          <p:cNvPr id="1312" name="Google Shape;1312;p42"/>
          <p:cNvGrpSpPr/>
          <p:nvPr/>
        </p:nvGrpSpPr>
        <p:grpSpPr>
          <a:xfrm>
            <a:off x="558800" y="2234820"/>
            <a:ext cx="8785225" cy="215444"/>
            <a:chOff x="1027113" y="2045625"/>
            <a:chExt cx="8785225" cy="215444"/>
          </a:xfrm>
        </p:grpSpPr>
        <p:sp>
          <p:nvSpPr>
            <p:cNvPr id="1313" name="Google Shape;1313;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14" name="Google Shape;1314;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Liên kết mạng: 2 (OCF, LWM2M)</a:t>
              </a:r>
              <a:endParaRPr/>
            </a:p>
          </p:txBody>
        </p:sp>
      </p:grpSp>
      <p:grpSp>
        <p:nvGrpSpPr>
          <p:cNvPr id="1315" name="Google Shape;1315;p42"/>
          <p:cNvGrpSpPr/>
          <p:nvPr/>
        </p:nvGrpSpPr>
        <p:grpSpPr>
          <a:xfrm>
            <a:off x="558800" y="2556593"/>
            <a:ext cx="8785225" cy="215444"/>
            <a:chOff x="1027113" y="2045625"/>
            <a:chExt cx="8785225" cy="215444"/>
          </a:xfrm>
        </p:grpSpPr>
        <p:sp>
          <p:nvSpPr>
            <p:cNvPr id="1316" name="Google Shape;1316;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17" name="Google Shape;1317;p4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Công cụ hỗ trợ: 3 (Kiểm tra mức độ phù hợp, Kiểm tra chức năng, Tài liệu hướng dẫn về API)</a:t>
              </a:r>
              <a:endParaRPr/>
            </a:p>
          </p:txBody>
        </p:sp>
      </p:grpSp>
      <p:grpSp>
        <p:nvGrpSpPr>
          <p:cNvPr id="1318" name="Google Shape;1318;p42"/>
          <p:cNvGrpSpPr/>
          <p:nvPr/>
        </p:nvGrpSpPr>
        <p:grpSpPr>
          <a:xfrm>
            <a:off x="558800" y="2878366"/>
            <a:ext cx="8785225" cy="215444"/>
            <a:chOff x="1027113" y="2045625"/>
            <a:chExt cx="8785225" cy="215444"/>
          </a:xfrm>
        </p:grpSpPr>
        <p:sp>
          <p:nvSpPr>
            <p:cNvPr id="1319" name="Google Shape;1319;p4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20" name="Google Shape;1320;p4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1 (Mẫu Android)</a:t>
              </a:r>
              <a:endParaRPr/>
            </a:p>
          </p:txBody>
        </p:sp>
      </p:grpSp>
      <p:grpSp>
        <p:nvGrpSpPr>
          <p:cNvPr id="1321" name="Google Shape;1321;p42"/>
          <p:cNvGrpSpPr/>
          <p:nvPr/>
        </p:nvGrpSpPr>
        <p:grpSpPr>
          <a:xfrm>
            <a:off x="703580" y="3215379"/>
            <a:ext cx="7810446" cy="3087306"/>
            <a:chOff x="685800" y="1753100"/>
            <a:chExt cx="9317846" cy="3710290"/>
          </a:xfrm>
        </p:grpSpPr>
        <p:pic>
          <p:nvPicPr>
            <p:cNvPr id="1322" name="Google Shape;1322;p42"/>
            <p:cNvPicPr preferRelativeResize="0"/>
            <p:nvPr/>
          </p:nvPicPr>
          <p:blipFill rotWithShape="1">
            <a:blip r:embed="rId3">
              <a:alphaModFix/>
            </a:blip>
            <a:srcRect b="0" l="0" r="0" t="0"/>
            <a:stretch/>
          </p:blipFill>
          <p:spPr>
            <a:xfrm>
              <a:off x="685801" y="1753100"/>
              <a:ext cx="4603484" cy="2699413"/>
            </a:xfrm>
            <a:prstGeom prst="rect">
              <a:avLst/>
            </a:prstGeom>
            <a:noFill/>
            <a:ln>
              <a:noFill/>
            </a:ln>
          </p:spPr>
        </p:pic>
        <p:pic>
          <p:nvPicPr>
            <p:cNvPr id="1323" name="Google Shape;1323;p42"/>
            <p:cNvPicPr preferRelativeResize="0"/>
            <p:nvPr/>
          </p:nvPicPr>
          <p:blipFill rotWithShape="1">
            <a:blip r:embed="rId4">
              <a:alphaModFix/>
            </a:blip>
            <a:srcRect b="0" l="0" r="0" t="0"/>
            <a:stretch/>
          </p:blipFill>
          <p:spPr>
            <a:xfrm>
              <a:off x="685800" y="4575541"/>
              <a:ext cx="4603485" cy="887849"/>
            </a:xfrm>
            <a:prstGeom prst="rect">
              <a:avLst/>
            </a:prstGeom>
            <a:noFill/>
            <a:ln>
              <a:noFill/>
            </a:ln>
          </p:spPr>
        </p:pic>
        <p:pic>
          <p:nvPicPr>
            <p:cNvPr id="1324" name="Google Shape;1324;p42"/>
            <p:cNvPicPr preferRelativeResize="0"/>
            <p:nvPr/>
          </p:nvPicPr>
          <p:blipFill rotWithShape="1">
            <a:blip r:embed="rId5">
              <a:alphaModFix/>
            </a:blip>
            <a:srcRect b="0" l="0" r="0" t="0"/>
            <a:stretch/>
          </p:blipFill>
          <p:spPr>
            <a:xfrm>
              <a:off x="5415533" y="4575541"/>
              <a:ext cx="3438268" cy="879778"/>
            </a:xfrm>
            <a:prstGeom prst="rect">
              <a:avLst/>
            </a:prstGeom>
            <a:noFill/>
            <a:ln>
              <a:noFill/>
            </a:ln>
          </p:spPr>
        </p:pic>
        <p:pic>
          <p:nvPicPr>
            <p:cNvPr id="1325" name="Google Shape;1325;p42"/>
            <p:cNvPicPr preferRelativeResize="0"/>
            <p:nvPr/>
          </p:nvPicPr>
          <p:blipFill rotWithShape="1">
            <a:blip r:embed="rId6">
              <a:alphaModFix/>
            </a:blip>
            <a:srcRect b="0" l="0" r="0" t="0"/>
            <a:stretch/>
          </p:blipFill>
          <p:spPr>
            <a:xfrm>
              <a:off x="5415533" y="1753100"/>
              <a:ext cx="4588113" cy="1797820"/>
            </a:xfrm>
            <a:prstGeom prst="rect">
              <a:avLst/>
            </a:prstGeom>
            <a:noFill/>
            <a:ln>
              <a:noFill/>
            </a:ln>
          </p:spPr>
        </p:pic>
      </p:grpSp>
      <p:grpSp>
        <p:nvGrpSpPr>
          <p:cNvPr id="1326" name="Google Shape;1326;p42"/>
          <p:cNvGrpSpPr/>
          <p:nvPr/>
        </p:nvGrpSpPr>
        <p:grpSpPr>
          <a:xfrm>
            <a:off x="416128" y="447433"/>
            <a:ext cx="9051872" cy="276999"/>
            <a:chOff x="416128" y="447433"/>
            <a:chExt cx="9051872" cy="276999"/>
          </a:xfrm>
        </p:grpSpPr>
        <p:sp>
          <p:nvSpPr>
            <p:cNvPr id="1327" name="Google Shape;1327;p4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328" name="Google Shape;1328;p4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329" name="Google Shape;1329;p4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Http://developers.iotocean.org/opensource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grpSp>
        <p:nvGrpSpPr>
          <p:cNvPr id="1335" name="Google Shape;1335;p43"/>
          <p:cNvGrpSpPr/>
          <p:nvPr/>
        </p:nvGrpSpPr>
        <p:grpSpPr>
          <a:xfrm>
            <a:off x="416128" y="447433"/>
            <a:ext cx="9051872" cy="276999"/>
            <a:chOff x="416128" y="447433"/>
            <a:chExt cx="9051872" cy="276999"/>
          </a:xfrm>
        </p:grpSpPr>
        <p:sp>
          <p:nvSpPr>
            <p:cNvPr id="1336" name="Google Shape;1336;p4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337" name="Google Shape;1337;p4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338" name="Google Shape;1338;p4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IoT ngang</a:t>
            </a:r>
            <a:endParaRPr sz="2400">
              <a:solidFill>
                <a:srgbClr val="0C0C0C"/>
              </a:solidFill>
              <a:latin typeface="Arial"/>
              <a:ea typeface="Arial"/>
              <a:cs typeface="Arial"/>
              <a:sym typeface="Arial"/>
            </a:endParaRPr>
          </a:p>
        </p:txBody>
      </p:sp>
      <p:grpSp>
        <p:nvGrpSpPr>
          <p:cNvPr id="1339" name="Google Shape;1339;p43"/>
          <p:cNvGrpSpPr/>
          <p:nvPr/>
        </p:nvGrpSpPr>
        <p:grpSpPr>
          <a:xfrm>
            <a:off x="469267" y="1935014"/>
            <a:ext cx="9064164" cy="4175230"/>
            <a:chOff x="469267" y="1935014"/>
            <a:chExt cx="9064164" cy="4175230"/>
          </a:xfrm>
        </p:grpSpPr>
        <p:sp>
          <p:nvSpPr>
            <p:cNvPr id="1340" name="Google Shape;1340;p43"/>
            <p:cNvSpPr/>
            <p:nvPr/>
          </p:nvSpPr>
          <p:spPr>
            <a:xfrm>
              <a:off x="470019" y="2435552"/>
              <a:ext cx="8870534" cy="3674692"/>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41" name="Google Shape;1341;p43"/>
            <p:cNvSpPr/>
            <p:nvPr/>
          </p:nvSpPr>
          <p:spPr>
            <a:xfrm>
              <a:off x="469267" y="1935014"/>
              <a:ext cx="4226630" cy="348250"/>
            </a:xfrm>
            <a:prstGeom prst="roundRect">
              <a:avLst>
                <a:gd fmla="val 16667" name="adj"/>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Mô hình dọc</a:t>
              </a:r>
              <a:endParaRPr b="1" sz="1600">
                <a:solidFill>
                  <a:srgbClr val="FFFFFF"/>
                </a:solidFill>
                <a:latin typeface="Arial"/>
                <a:ea typeface="Arial"/>
                <a:cs typeface="Arial"/>
                <a:sym typeface="Arial"/>
              </a:endParaRPr>
            </a:p>
          </p:txBody>
        </p:sp>
        <p:sp>
          <p:nvSpPr>
            <p:cNvPr id="1342" name="Google Shape;1342;p43"/>
            <p:cNvSpPr/>
            <p:nvPr/>
          </p:nvSpPr>
          <p:spPr>
            <a:xfrm>
              <a:off x="5129471" y="1935014"/>
              <a:ext cx="4226630" cy="348250"/>
            </a:xfrm>
            <a:prstGeom prst="roundRect">
              <a:avLst>
                <a:gd fmla="val 16667" name="adj"/>
              </a:avLst>
            </a:prstGeom>
            <a:solidFill>
              <a:srgbClr val="7F7F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Mô hình ngang</a:t>
              </a:r>
              <a:endParaRPr b="1" sz="1600">
                <a:solidFill>
                  <a:srgbClr val="FFFFFF"/>
                </a:solidFill>
                <a:latin typeface="Arial"/>
                <a:ea typeface="Arial"/>
                <a:cs typeface="Arial"/>
                <a:sym typeface="Arial"/>
              </a:endParaRPr>
            </a:p>
          </p:txBody>
        </p:sp>
        <p:sp>
          <p:nvSpPr>
            <p:cNvPr id="1343" name="Google Shape;1343;p43"/>
            <p:cNvSpPr/>
            <p:nvPr/>
          </p:nvSpPr>
          <p:spPr>
            <a:xfrm>
              <a:off x="4695898" y="1965954"/>
              <a:ext cx="412394" cy="286368"/>
            </a:xfrm>
            <a:prstGeom prst="rightArrow">
              <a:avLst>
                <a:gd fmla="val 67076" name="adj1"/>
                <a:gd fmla="val 50000" name="adj2"/>
              </a:avLst>
            </a:prstGeom>
            <a:gradFill>
              <a:gsLst>
                <a:gs pos="0">
                  <a:srgbClr val="193EB0">
                    <a:alpha val="0"/>
                  </a:srgbClr>
                </a:gs>
                <a:gs pos="1000">
                  <a:srgbClr val="193EB0">
                    <a:alpha val="0"/>
                  </a:srgbClr>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grpSp>
          <p:nvGrpSpPr>
            <p:cNvPr id="1344" name="Google Shape;1344;p43"/>
            <p:cNvGrpSpPr/>
            <p:nvPr/>
          </p:nvGrpSpPr>
          <p:grpSpPr>
            <a:xfrm>
              <a:off x="662897" y="2669293"/>
              <a:ext cx="8870534" cy="3254897"/>
              <a:chOff x="517619" y="2481285"/>
              <a:chExt cx="8870534" cy="3254897"/>
            </a:xfrm>
          </p:grpSpPr>
          <p:grpSp>
            <p:nvGrpSpPr>
              <p:cNvPr id="1345" name="Google Shape;1345;p43"/>
              <p:cNvGrpSpPr/>
              <p:nvPr/>
            </p:nvGrpSpPr>
            <p:grpSpPr>
              <a:xfrm>
                <a:off x="5826194" y="3340872"/>
                <a:ext cx="2665828" cy="304506"/>
                <a:chOff x="5826194" y="3486151"/>
                <a:chExt cx="2665828" cy="304506"/>
              </a:xfrm>
            </p:grpSpPr>
            <p:grpSp>
              <p:nvGrpSpPr>
                <p:cNvPr id="1346" name="Google Shape;1346;p43"/>
                <p:cNvGrpSpPr/>
                <p:nvPr/>
              </p:nvGrpSpPr>
              <p:grpSpPr>
                <a:xfrm>
                  <a:off x="5847617" y="3486151"/>
                  <a:ext cx="2628314" cy="304506"/>
                  <a:chOff x="5847617" y="3486151"/>
                  <a:chExt cx="2628314" cy="304506"/>
                </a:xfrm>
              </p:grpSpPr>
              <p:cxnSp>
                <p:nvCxnSpPr>
                  <p:cNvPr id="1347" name="Google Shape;1347;p43"/>
                  <p:cNvCxnSpPr/>
                  <p:nvPr/>
                </p:nvCxnSpPr>
                <p:spPr>
                  <a:xfrm rot="10800000">
                    <a:off x="5847617" y="3486151"/>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48" name="Google Shape;1348;p43"/>
                  <p:cNvCxnSpPr/>
                  <p:nvPr/>
                </p:nvCxnSpPr>
                <p:spPr>
                  <a:xfrm rot="10800000">
                    <a:off x="8475931" y="3504908"/>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49" name="Google Shape;1349;p43"/>
                  <p:cNvCxnSpPr/>
                  <p:nvPr/>
                </p:nvCxnSpPr>
                <p:spPr>
                  <a:xfrm rot="10800000">
                    <a:off x="7146535" y="3497874"/>
                    <a:ext cx="0" cy="285749"/>
                  </a:xfrm>
                  <a:prstGeom prst="straightConnector1">
                    <a:avLst/>
                  </a:prstGeom>
                  <a:noFill/>
                  <a:ln cap="flat" cmpd="sng" w="38100">
                    <a:solidFill>
                      <a:srgbClr val="2E75B5"/>
                    </a:solidFill>
                    <a:prstDash val="solid"/>
                    <a:miter lim="800000"/>
                    <a:headEnd len="sm" w="sm" type="none"/>
                    <a:tailEnd len="med" w="med" type="triangle"/>
                  </a:ln>
                </p:spPr>
              </p:cxnSp>
            </p:grpSp>
            <p:cxnSp>
              <p:nvCxnSpPr>
                <p:cNvPr id="1350" name="Google Shape;1350;p43"/>
                <p:cNvCxnSpPr/>
                <p:nvPr/>
              </p:nvCxnSpPr>
              <p:spPr>
                <a:xfrm>
                  <a:off x="5826194" y="3770142"/>
                  <a:ext cx="2665828" cy="0"/>
                </a:xfrm>
                <a:prstGeom prst="straightConnector1">
                  <a:avLst/>
                </a:prstGeom>
                <a:noFill/>
                <a:ln cap="flat" cmpd="sng" w="38100">
                  <a:solidFill>
                    <a:srgbClr val="2E75B6"/>
                  </a:solidFill>
                  <a:prstDash val="solid"/>
                  <a:miter lim="800000"/>
                  <a:headEnd len="sm" w="sm" type="none"/>
                  <a:tailEnd len="sm" w="sm" type="none"/>
                </a:ln>
              </p:spPr>
            </p:cxnSp>
          </p:grpSp>
          <p:grpSp>
            <p:nvGrpSpPr>
              <p:cNvPr id="1351" name="Google Shape;1351;p43"/>
              <p:cNvGrpSpPr/>
              <p:nvPr/>
            </p:nvGrpSpPr>
            <p:grpSpPr>
              <a:xfrm>
                <a:off x="5830883" y="4348969"/>
                <a:ext cx="2665828" cy="304506"/>
                <a:chOff x="5830883" y="4348969"/>
                <a:chExt cx="2665828" cy="304506"/>
              </a:xfrm>
            </p:grpSpPr>
            <p:grpSp>
              <p:nvGrpSpPr>
                <p:cNvPr id="1352" name="Google Shape;1352;p43"/>
                <p:cNvGrpSpPr/>
                <p:nvPr/>
              </p:nvGrpSpPr>
              <p:grpSpPr>
                <a:xfrm rot="10800000">
                  <a:off x="5852307" y="4348969"/>
                  <a:ext cx="2628314" cy="304506"/>
                  <a:chOff x="6000017" y="3638551"/>
                  <a:chExt cx="2628314" cy="304506"/>
                </a:xfrm>
              </p:grpSpPr>
              <p:cxnSp>
                <p:nvCxnSpPr>
                  <p:cNvPr id="1353" name="Google Shape;1353;p43"/>
                  <p:cNvCxnSpPr/>
                  <p:nvPr/>
                </p:nvCxnSpPr>
                <p:spPr>
                  <a:xfrm rot="10800000">
                    <a:off x="6000017" y="3638551"/>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54" name="Google Shape;1354;p43"/>
                  <p:cNvCxnSpPr/>
                  <p:nvPr/>
                </p:nvCxnSpPr>
                <p:spPr>
                  <a:xfrm rot="10800000">
                    <a:off x="8628331" y="3657308"/>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55" name="Google Shape;1355;p43"/>
                  <p:cNvCxnSpPr/>
                  <p:nvPr/>
                </p:nvCxnSpPr>
                <p:spPr>
                  <a:xfrm rot="10800000">
                    <a:off x="7298935" y="3650274"/>
                    <a:ext cx="0" cy="285749"/>
                  </a:xfrm>
                  <a:prstGeom prst="straightConnector1">
                    <a:avLst/>
                  </a:prstGeom>
                  <a:noFill/>
                  <a:ln cap="flat" cmpd="sng" w="38100">
                    <a:solidFill>
                      <a:srgbClr val="2E75B5"/>
                    </a:solidFill>
                    <a:prstDash val="solid"/>
                    <a:miter lim="800000"/>
                    <a:headEnd len="sm" w="sm" type="none"/>
                    <a:tailEnd len="med" w="med" type="triangle"/>
                  </a:ln>
                </p:spPr>
              </p:cxnSp>
            </p:grpSp>
            <p:cxnSp>
              <p:nvCxnSpPr>
                <p:cNvPr id="1356" name="Google Shape;1356;p43"/>
                <p:cNvCxnSpPr/>
                <p:nvPr/>
              </p:nvCxnSpPr>
              <p:spPr>
                <a:xfrm>
                  <a:off x="5830883" y="4365674"/>
                  <a:ext cx="2665828" cy="0"/>
                </a:xfrm>
                <a:prstGeom prst="straightConnector1">
                  <a:avLst/>
                </a:prstGeom>
                <a:noFill/>
                <a:ln cap="flat" cmpd="sng" w="38100">
                  <a:solidFill>
                    <a:srgbClr val="2E75B6"/>
                  </a:solidFill>
                  <a:prstDash val="solid"/>
                  <a:miter lim="800000"/>
                  <a:headEnd len="sm" w="sm" type="none"/>
                  <a:tailEnd len="sm" w="sm" type="none"/>
                </a:ln>
              </p:spPr>
            </p:cxnSp>
          </p:grpSp>
          <p:sp>
            <p:nvSpPr>
              <p:cNvPr id="1357" name="Google Shape;1357;p43"/>
              <p:cNvSpPr/>
              <p:nvPr/>
            </p:nvSpPr>
            <p:spPr>
              <a:xfrm>
                <a:off x="940222" y="2501973"/>
                <a:ext cx="903113" cy="194413"/>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A</a:t>
                </a:r>
                <a:endParaRPr b="1" sz="1200">
                  <a:solidFill>
                    <a:srgbClr val="193EB0"/>
                  </a:solidFill>
                  <a:latin typeface="Arial"/>
                  <a:ea typeface="Arial"/>
                  <a:cs typeface="Arial"/>
                  <a:sym typeface="Arial"/>
                </a:endParaRPr>
              </a:p>
            </p:txBody>
          </p:sp>
          <p:sp>
            <p:nvSpPr>
              <p:cNvPr id="1358" name="Google Shape;1358;p43"/>
              <p:cNvSpPr/>
              <p:nvPr/>
            </p:nvSpPr>
            <p:spPr>
              <a:xfrm>
                <a:off x="3444167" y="2491674"/>
                <a:ext cx="903113" cy="194413"/>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C</a:t>
                </a:r>
                <a:endParaRPr b="1" sz="1200">
                  <a:solidFill>
                    <a:srgbClr val="193EB0"/>
                  </a:solidFill>
                  <a:latin typeface="Arial"/>
                  <a:ea typeface="Arial"/>
                  <a:cs typeface="Arial"/>
                  <a:sym typeface="Arial"/>
                </a:endParaRPr>
              </a:p>
            </p:txBody>
          </p:sp>
          <p:sp>
            <p:nvSpPr>
              <p:cNvPr id="1359" name="Google Shape;1359;p43"/>
              <p:cNvSpPr/>
              <p:nvPr/>
            </p:nvSpPr>
            <p:spPr>
              <a:xfrm>
                <a:off x="2194244" y="2491674"/>
                <a:ext cx="903113" cy="194413"/>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B</a:t>
                </a:r>
                <a:endParaRPr b="1" sz="1200">
                  <a:solidFill>
                    <a:srgbClr val="193EB0"/>
                  </a:solidFill>
                  <a:latin typeface="Arial"/>
                  <a:ea typeface="Arial"/>
                  <a:cs typeface="Arial"/>
                  <a:sym typeface="Arial"/>
                </a:endParaRPr>
              </a:p>
            </p:txBody>
          </p:sp>
          <p:sp>
            <p:nvSpPr>
              <p:cNvPr id="1360" name="Google Shape;1360;p43"/>
              <p:cNvSpPr/>
              <p:nvPr/>
            </p:nvSpPr>
            <p:spPr>
              <a:xfrm>
                <a:off x="5412629" y="2481285"/>
                <a:ext cx="903113" cy="194413"/>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A</a:t>
                </a:r>
                <a:endParaRPr b="1" sz="1200">
                  <a:solidFill>
                    <a:srgbClr val="193EB0"/>
                  </a:solidFill>
                  <a:latin typeface="Arial"/>
                  <a:ea typeface="Arial"/>
                  <a:cs typeface="Arial"/>
                  <a:sym typeface="Arial"/>
                </a:endParaRPr>
              </a:p>
            </p:txBody>
          </p:sp>
          <p:sp>
            <p:nvSpPr>
              <p:cNvPr id="1361" name="Google Shape;1361;p43"/>
              <p:cNvSpPr/>
              <p:nvPr/>
            </p:nvSpPr>
            <p:spPr>
              <a:xfrm>
                <a:off x="7988536" y="2497872"/>
                <a:ext cx="903113" cy="194413"/>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C</a:t>
                </a:r>
                <a:endParaRPr b="1" sz="1200">
                  <a:solidFill>
                    <a:srgbClr val="193EB0"/>
                  </a:solidFill>
                  <a:latin typeface="Arial"/>
                  <a:ea typeface="Arial"/>
                  <a:cs typeface="Arial"/>
                  <a:sym typeface="Arial"/>
                </a:endParaRPr>
              </a:p>
            </p:txBody>
          </p:sp>
          <p:sp>
            <p:nvSpPr>
              <p:cNvPr id="1362" name="Google Shape;1362;p43"/>
              <p:cNvSpPr/>
              <p:nvPr/>
            </p:nvSpPr>
            <p:spPr>
              <a:xfrm>
                <a:off x="6760412" y="2497872"/>
                <a:ext cx="903113" cy="194413"/>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US" sz="1200">
                    <a:solidFill>
                      <a:srgbClr val="193EB0"/>
                    </a:solidFill>
                    <a:latin typeface="Arial"/>
                    <a:ea typeface="Arial"/>
                    <a:cs typeface="Arial"/>
                    <a:sym typeface="Arial"/>
                  </a:rPr>
                  <a:t>Dịch vụ B</a:t>
                </a:r>
                <a:endParaRPr b="1" sz="1200">
                  <a:solidFill>
                    <a:srgbClr val="193EB0"/>
                  </a:solidFill>
                  <a:latin typeface="Arial"/>
                  <a:ea typeface="Arial"/>
                  <a:cs typeface="Arial"/>
                  <a:sym typeface="Arial"/>
                </a:endParaRPr>
              </a:p>
            </p:txBody>
          </p:sp>
          <p:sp>
            <p:nvSpPr>
              <p:cNvPr id="1363" name="Google Shape;1363;p43"/>
              <p:cNvSpPr/>
              <p:nvPr/>
            </p:nvSpPr>
            <p:spPr>
              <a:xfrm>
                <a:off x="517619" y="3778774"/>
                <a:ext cx="710915" cy="354912"/>
              </a:xfrm>
              <a:prstGeom prst="rect">
                <a:avLst/>
              </a:prstGeom>
              <a:no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Dịch vụ </a:t>
                </a:r>
                <a:endParaRPr/>
              </a:p>
              <a:p>
                <a:pPr indent="0" lvl="0" marL="0" marR="0" rtl="0" algn="r">
                  <a:spcBef>
                    <a:spcPts val="0"/>
                  </a:spcBef>
                  <a:spcAft>
                    <a:spcPts val="0"/>
                  </a:spcAft>
                  <a:buNone/>
                </a:pPr>
                <a:r>
                  <a:rPr lang="en-US" sz="1200">
                    <a:solidFill>
                      <a:srgbClr val="193EB0"/>
                    </a:solidFill>
                    <a:latin typeface="Arial"/>
                    <a:ea typeface="Arial"/>
                    <a:cs typeface="Arial"/>
                    <a:sym typeface="Arial"/>
                  </a:rPr>
                  <a:t>Nền tảng</a:t>
                </a:r>
                <a:endParaRPr sz="1200">
                  <a:solidFill>
                    <a:srgbClr val="193EB0"/>
                  </a:solidFill>
                  <a:latin typeface="Arial"/>
                  <a:ea typeface="Arial"/>
                  <a:cs typeface="Arial"/>
                  <a:sym typeface="Arial"/>
                </a:endParaRPr>
              </a:p>
            </p:txBody>
          </p:sp>
          <p:sp>
            <p:nvSpPr>
              <p:cNvPr id="1364" name="Google Shape;1364;p43"/>
              <p:cNvSpPr/>
              <p:nvPr/>
            </p:nvSpPr>
            <p:spPr>
              <a:xfrm>
                <a:off x="2126450" y="3765993"/>
                <a:ext cx="348670" cy="3804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65" name="Google Shape;1365;p43"/>
              <p:cNvSpPr/>
              <p:nvPr/>
            </p:nvSpPr>
            <p:spPr>
              <a:xfrm>
                <a:off x="1758502" y="3857066"/>
                <a:ext cx="716620" cy="243810"/>
              </a:xfrm>
              <a:prstGeom prst="rect">
                <a:avLst/>
              </a:prstGeom>
              <a:no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Dịch vụ </a:t>
                </a:r>
                <a:endParaRPr/>
              </a:p>
              <a:p>
                <a:pPr indent="0" lvl="0" marL="0" marR="0" rtl="0" algn="r">
                  <a:spcBef>
                    <a:spcPts val="0"/>
                  </a:spcBef>
                  <a:spcAft>
                    <a:spcPts val="0"/>
                  </a:spcAft>
                  <a:buNone/>
                </a:pPr>
                <a:r>
                  <a:rPr lang="en-US" sz="1200">
                    <a:solidFill>
                      <a:srgbClr val="193EB0"/>
                    </a:solidFill>
                    <a:latin typeface="Arial"/>
                    <a:ea typeface="Arial"/>
                    <a:cs typeface="Arial"/>
                    <a:sym typeface="Arial"/>
                  </a:rPr>
                  <a:t>Nền tảng</a:t>
                </a:r>
                <a:endParaRPr sz="1200">
                  <a:solidFill>
                    <a:srgbClr val="193EB0"/>
                  </a:solidFill>
                  <a:latin typeface="Arial"/>
                  <a:ea typeface="Arial"/>
                  <a:cs typeface="Arial"/>
                  <a:sym typeface="Arial"/>
                </a:endParaRPr>
              </a:p>
            </p:txBody>
          </p:sp>
          <p:sp>
            <p:nvSpPr>
              <p:cNvPr id="1366" name="Google Shape;1366;p43"/>
              <p:cNvSpPr/>
              <p:nvPr/>
            </p:nvSpPr>
            <p:spPr>
              <a:xfrm>
                <a:off x="3377881" y="3765993"/>
                <a:ext cx="320446" cy="3804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367" name="Google Shape;1367;p43"/>
              <p:cNvSpPr/>
              <p:nvPr/>
            </p:nvSpPr>
            <p:spPr>
              <a:xfrm>
                <a:off x="3030243" y="3808338"/>
                <a:ext cx="718041" cy="338130"/>
              </a:xfrm>
              <a:prstGeom prst="rect">
                <a:avLst/>
              </a:prstGeom>
              <a:no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Dịch vụ </a:t>
                </a:r>
                <a:endParaRPr/>
              </a:p>
              <a:p>
                <a:pPr indent="0" lvl="0" marL="0" marR="0" rtl="0" algn="r">
                  <a:spcBef>
                    <a:spcPts val="0"/>
                  </a:spcBef>
                  <a:spcAft>
                    <a:spcPts val="0"/>
                  </a:spcAft>
                  <a:buNone/>
                </a:pPr>
                <a:r>
                  <a:rPr lang="en-US" sz="1200">
                    <a:solidFill>
                      <a:srgbClr val="193EB0"/>
                    </a:solidFill>
                    <a:latin typeface="Arial"/>
                    <a:ea typeface="Arial"/>
                    <a:cs typeface="Arial"/>
                    <a:sym typeface="Arial"/>
                  </a:rPr>
                  <a:t>Nền tảng</a:t>
                </a:r>
                <a:endParaRPr sz="1200">
                  <a:solidFill>
                    <a:srgbClr val="193EB0"/>
                  </a:solidFill>
                  <a:latin typeface="Arial"/>
                  <a:ea typeface="Arial"/>
                  <a:cs typeface="Arial"/>
                  <a:sym typeface="Arial"/>
                </a:endParaRPr>
              </a:p>
            </p:txBody>
          </p:sp>
          <p:sp>
            <p:nvSpPr>
              <p:cNvPr id="1368" name="Google Shape;1368;p43"/>
              <p:cNvSpPr/>
              <p:nvPr/>
            </p:nvSpPr>
            <p:spPr>
              <a:xfrm>
                <a:off x="7037680" y="3863842"/>
                <a:ext cx="2350473" cy="356543"/>
              </a:xfrm>
              <a:prstGeom prst="rect">
                <a:avLst/>
              </a:prstGeom>
              <a:noFill/>
              <a:ln>
                <a:noFill/>
              </a:ln>
            </p:spPr>
            <p:txBody>
              <a:bodyPr anchorCtr="0" anchor="ctr" bIns="45700" lIns="0" spcFirstLastPara="1" rIns="91425" wrap="square" tIns="45700">
                <a:noAutofit/>
              </a:bodyPr>
              <a:lstStyle/>
              <a:p>
                <a:pPr indent="0" lvl="0" marL="0" marR="0" rtl="0" algn="l">
                  <a:lnSpc>
                    <a:spcPct val="108333"/>
                  </a:lnSpc>
                  <a:spcBef>
                    <a:spcPts val="0"/>
                  </a:spcBef>
                  <a:spcAft>
                    <a:spcPts val="0"/>
                  </a:spcAft>
                  <a:buNone/>
                </a:pPr>
                <a:r>
                  <a:rPr b="1" lang="en-US" sz="1200">
                    <a:solidFill>
                      <a:schemeClr val="dk1"/>
                    </a:solidFill>
                    <a:latin typeface="Arial"/>
                    <a:ea typeface="Arial"/>
                    <a:cs typeface="Arial"/>
                    <a:sym typeface="Arial"/>
                  </a:rPr>
                  <a:t>Nền tảng </a:t>
                </a:r>
                <a:endParaRPr/>
              </a:p>
              <a:p>
                <a:pPr indent="0" lvl="0" marL="0" marR="0" rtl="0" algn="l">
                  <a:lnSpc>
                    <a:spcPct val="108333"/>
                  </a:lnSpc>
                  <a:spcBef>
                    <a:spcPts val="0"/>
                  </a:spcBef>
                  <a:spcAft>
                    <a:spcPts val="0"/>
                  </a:spcAft>
                  <a:buNone/>
                </a:pPr>
                <a:r>
                  <a:rPr b="1" lang="en-US" sz="1200">
                    <a:solidFill>
                      <a:schemeClr val="dk1"/>
                    </a:solidFill>
                    <a:latin typeface="Arial"/>
                    <a:ea typeface="Arial"/>
                    <a:cs typeface="Arial"/>
                    <a:sym typeface="Arial"/>
                  </a:rPr>
                  <a:t>dịch vụ tích hợp</a:t>
                </a:r>
                <a:endParaRPr b="1" sz="1200">
                  <a:solidFill>
                    <a:schemeClr val="dk1"/>
                  </a:solidFill>
                  <a:latin typeface="Arial"/>
                  <a:ea typeface="Arial"/>
                  <a:cs typeface="Arial"/>
                  <a:sym typeface="Arial"/>
                </a:endParaRPr>
              </a:p>
            </p:txBody>
          </p:sp>
          <p:sp>
            <p:nvSpPr>
              <p:cNvPr id="1369" name="Google Shape;1369;p43"/>
              <p:cNvSpPr/>
              <p:nvPr/>
            </p:nvSpPr>
            <p:spPr>
              <a:xfrm>
                <a:off x="1419413" y="3454201"/>
                <a:ext cx="846268" cy="17903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Apl đóng</a:t>
                </a:r>
                <a:endParaRPr sz="1200">
                  <a:solidFill>
                    <a:schemeClr val="dk1"/>
                  </a:solidFill>
                  <a:latin typeface="Arial"/>
                  <a:ea typeface="Arial"/>
                  <a:cs typeface="Arial"/>
                  <a:sym typeface="Arial"/>
                </a:endParaRPr>
              </a:p>
            </p:txBody>
          </p:sp>
          <p:sp>
            <p:nvSpPr>
              <p:cNvPr id="1370" name="Google Shape;1370;p43"/>
              <p:cNvSpPr/>
              <p:nvPr/>
            </p:nvSpPr>
            <p:spPr>
              <a:xfrm>
                <a:off x="1439083" y="4464977"/>
                <a:ext cx="880134" cy="179032"/>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 Apl đóng</a:t>
                </a:r>
                <a:endParaRPr sz="1200">
                  <a:solidFill>
                    <a:schemeClr val="dk1"/>
                  </a:solidFill>
                  <a:latin typeface="Arial"/>
                  <a:ea typeface="Arial"/>
                  <a:cs typeface="Arial"/>
                  <a:sym typeface="Arial"/>
                </a:endParaRPr>
              </a:p>
            </p:txBody>
          </p:sp>
          <p:sp>
            <p:nvSpPr>
              <p:cNvPr id="1371" name="Google Shape;1371;p43"/>
              <p:cNvSpPr/>
              <p:nvPr/>
            </p:nvSpPr>
            <p:spPr>
              <a:xfrm>
                <a:off x="7634050" y="3414902"/>
                <a:ext cx="716567" cy="13794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Apl mở</a:t>
                </a:r>
                <a:endParaRPr sz="1200">
                  <a:solidFill>
                    <a:schemeClr val="dk1"/>
                  </a:solidFill>
                  <a:latin typeface="Arial"/>
                  <a:ea typeface="Arial"/>
                  <a:cs typeface="Arial"/>
                  <a:sym typeface="Arial"/>
                </a:endParaRPr>
              </a:p>
            </p:txBody>
          </p:sp>
          <p:sp>
            <p:nvSpPr>
              <p:cNvPr id="1372" name="Google Shape;1372;p43"/>
              <p:cNvSpPr/>
              <p:nvPr/>
            </p:nvSpPr>
            <p:spPr>
              <a:xfrm>
                <a:off x="7638913" y="4449296"/>
                <a:ext cx="716567" cy="13794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Apl mở</a:t>
                </a:r>
                <a:endParaRPr sz="1200">
                  <a:solidFill>
                    <a:schemeClr val="dk1"/>
                  </a:solidFill>
                  <a:latin typeface="Arial"/>
                  <a:ea typeface="Arial"/>
                  <a:cs typeface="Arial"/>
                  <a:sym typeface="Arial"/>
                </a:endParaRPr>
              </a:p>
            </p:txBody>
          </p:sp>
          <p:pic>
            <p:nvPicPr>
              <p:cNvPr id="1373" name="Google Shape;1373;p43"/>
              <p:cNvPicPr preferRelativeResize="0"/>
              <p:nvPr/>
            </p:nvPicPr>
            <p:blipFill rotWithShape="1">
              <a:blip r:embed="rId3">
                <a:alphaModFix/>
              </a:blip>
              <a:srcRect b="0" l="0" r="0" t="0"/>
              <a:stretch/>
            </p:blipFill>
            <p:spPr>
              <a:xfrm>
                <a:off x="848566" y="2659289"/>
                <a:ext cx="3462242" cy="658314"/>
              </a:xfrm>
              <a:prstGeom prst="rect">
                <a:avLst/>
              </a:prstGeom>
              <a:noFill/>
              <a:ln>
                <a:noFill/>
              </a:ln>
            </p:spPr>
          </p:pic>
          <p:pic>
            <p:nvPicPr>
              <p:cNvPr id="1374" name="Google Shape;1374;p43"/>
              <p:cNvPicPr preferRelativeResize="0"/>
              <p:nvPr/>
            </p:nvPicPr>
            <p:blipFill rotWithShape="1">
              <a:blip r:embed="rId3">
                <a:alphaModFix/>
              </a:blip>
              <a:srcRect b="0" l="0" r="0" t="0"/>
              <a:stretch/>
            </p:blipFill>
            <p:spPr>
              <a:xfrm>
                <a:off x="5363416" y="2659289"/>
                <a:ext cx="3462242" cy="658314"/>
              </a:xfrm>
              <a:prstGeom prst="rect">
                <a:avLst/>
              </a:prstGeom>
              <a:noFill/>
              <a:ln>
                <a:noFill/>
              </a:ln>
            </p:spPr>
          </p:pic>
          <p:grpSp>
            <p:nvGrpSpPr>
              <p:cNvPr id="1375" name="Google Shape;1375;p43"/>
              <p:cNvGrpSpPr/>
              <p:nvPr/>
            </p:nvGrpSpPr>
            <p:grpSpPr>
              <a:xfrm>
                <a:off x="956002" y="4691045"/>
                <a:ext cx="3183590" cy="1045137"/>
                <a:chOff x="956002" y="4691045"/>
                <a:chExt cx="3183590" cy="1045137"/>
              </a:xfrm>
            </p:grpSpPr>
            <p:pic>
              <p:nvPicPr>
                <p:cNvPr id="1376" name="Google Shape;1376;p43"/>
                <p:cNvPicPr preferRelativeResize="0"/>
                <p:nvPr/>
              </p:nvPicPr>
              <p:blipFill rotWithShape="1">
                <a:blip r:embed="rId4">
                  <a:alphaModFix/>
                </a:blip>
                <a:srcRect b="0" l="0" r="0" t="0"/>
                <a:stretch/>
              </p:blipFill>
              <p:spPr>
                <a:xfrm>
                  <a:off x="3462116" y="4702768"/>
                  <a:ext cx="677476" cy="652384"/>
                </a:xfrm>
                <a:prstGeom prst="rect">
                  <a:avLst/>
                </a:prstGeom>
                <a:noFill/>
                <a:ln>
                  <a:noFill/>
                </a:ln>
              </p:spPr>
            </p:pic>
            <p:pic>
              <p:nvPicPr>
                <p:cNvPr id="1377" name="Google Shape;1377;p43"/>
                <p:cNvPicPr preferRelativeResize="0"/>
                <p:nvPr/>
              </p:nvPicPr>
              <p:blipFill rotWithShape="1">
                <a:blip r:embed="rId4">
                  <a:alphaModFix/>
                </a:blip>
                <a:srcRect b="0" l="0" r="0" t="0"/>
                <a:stretch/>
              </p:blipFill>
              <p:spPr>
                <a:xfrm>
                  <a:off x="2251181" y="4693390"/>
                  <a:ext cx="677476" cy="652384"/>
                </a:xfrm>
                <a:prstGeom prst="rect">
                  <a:avLst/>
                </a:prstGeom>
                <a:noFill/>
                <a:ln>
                  <a:noFill/>
                </a:ln>
              </p:spPr>
            </p:pic>
            <p:pic>
              <p:nvPicPr>
                <p:cNvPr id="1378" name="Google Shape;1378;p43"/>
                <p:cNvPicPr preferRelativeResize="0"/>
                <p:nvPr/>
              </p:nvPicPr>
              <p:blipFill rotWithShape="1">
                <a:blip r:embed="rId4">
                  <a:alphaModFix/>
                </a:blip>
                <a:srcRect b="0" l="0" r="0" t="0"/>
                <a:stretch/>
              </p:blipFill>
              <p:spPr>
                <a:xfrm>
                  <a:off x="1005403" y="4691045"/>
                  <a:ext cx="677476" cy="652384"/>
                </a:xfrm>
                <a:prstGeom prst="rect">
                  <a:avLst/>
                </a:prstGeom>
                <a:noFill/>
                <a:ln>
                  <a:noFill/>
                </a:ln>
              </p:spPr>
            </p:pic>
            <p:sp>
              <p:nvSpPr>
                <p:cNvPr id="1379" name="Google Shape;1379;p43"/>
                <p:cNvSpPr/>
                <p:nvPr/>
              </p:nvSpPr>
              <p:spPr>
                <a:xfrm>
                  <a:off x="3470852" y="5583118"/>
                  <a:ext cx="660005" cy="147983"/>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380" name="Google Shape;1380;p43"/>
                <p:cNvSpPr/>
                <p:nvPr/>
              </p:nvSpPr>
              <p:spPr>
                <a:xfrm>
                  <a:off x="2257117" y="5578490"/>
                  <a:ext cx="665604" cy="153064"/>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381" name="Google Shape;1381;p43"/>
                <p:cNvSpPr/>
                <p:nvPr/>
              </p:nvSpPr>
              <p:spPr>
                <a:xfrm>
                  <a:off x="1003621" y="5578490"/>
                  <a:ext cx="681040" cy="157692"/>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382" name="Google Shape;1382;p43"/>
                <p:cNvSpPr/>
                <p:nvPr/>
              </p:nvSpPr>
              <p:spPr>
                <a:xfrm>
                  <a:off x="956002" y="5385701"/>
                  <a:ext cx="776279" cy="16095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Công cụ</a:t>
                  </a:r>
                  <a:endParaRPr sz="1200">
                    <a:solidFill>
                      <a:srgbClr val="3A3838"/>
                    </a:solidFill>
                    <a:latin typeface="Arial"/>
                    <a:ea typeface="Arial"/>
                    <a:cs typeface="Arial"/>
                    <a:sym typeface="Arial"/>
                  </a:endParaRPr>
                </a:p>
              </p:txBody>
            </p:sp>
            <p:sp>
              <p:nvSpPr>
                <p:cNvPr id="1383" name="Google Shape;1383;p43"/>
                <p:cNvSpPr/>
                <p:nvPr/>
              </p:nvSpPr>
              <p:spPr>
                <a:xfrm>
                  <a:off x="2229818" y="5391220"/>
                  <a:ext cx="720203" cy="14938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Xe hơi</a:t>
                  </a:r>
                  <a:endParaRPr sz="1200">
                    <a:solidFill>
                      <a:srgbClr val="3A3838"/>
                    </a:solidFill>
                    <a:latin typeface="Arial"/>
                    <a:ea typeface="Arial"/>
                    <a:cs typeface="Arial"/>
                    <a:sym typeface="Arial"/>
                  </a:endParaRPr>
                </a:p>
              </p:txBody>
            </p:sp>
            <p:sp>
              <p:nvSpPr>
                <p:cNvPr id="1384" name="Google Shape;1384;p43"/>
                <p:cNvSpPr/>
                <p:nvPr/>
              </p:nvSpPr>
              <p:spPr>
                <a:xfrm>
                  <a:off x="3489247" y="5380621"/>
                  <a:ext cx="623215" cy="16077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v.v.</a:t>
                  </a:r>
                  <a:endParaRPr sz="1200">
                    <a:solidFill>
                      <a:srgbClr val="3A3838"/>
                    </a:solidFill>
                    <a:latin typeface="Arial"/>
                    <a:ea typeface="Arial"/>
                    <a:cs typeface="Arial"/>
                    <a:sym typeface="Arial"/>
                  </a:endParaRPr>
                </a:p>
              </p:txBody>
            </p:sp>
            <p:pic>
              <p:nvPicPr>
                <p:cNvPr id="1385" name="Google Shape;1385;p43"/>
                <p:cNvPicPr preferRelativeResize="0"/>
                <p:nvPr/>
              </p:nvPicPr>
              <p:blipFill rotWithShape="1">
                <a:blip r:embed="rId5">
                  <a:alphaModFix/>
                </a:blip>
                <a:srcRect b="0" l="0" r="0" t="0"/>
                <a:stretch/>
              </p:blipFill>
              <p:spPr>
                <a:xfrm>
                  <a:off x="3587664" y="4811150"/>
                  <a:ext cx="426381" cy="340556"/>
                </a:xfrm>
                <a:prstGeom prst="rect">
                  <a:avLst/>
                </a:prstGeom>
                <a:noFill/>
                <a:ln>
                  <a:noFill/>
                </a:ln>
              </p:spPr>
            </p:pic>
            <p:pic>
              <p:nvPicPr>
                <p:cNvPr id="1386" name="Google Shape;1386;p43"/>
                <p:cNvPicPr preferRelativeResize="0"/>
                <p:nvPr/>
              </p:nvPicPr>
              <p:blipFill rotWithShape="1">
                <a:blip r:embed="rId6">
                  <a:alphaModFix/>
                </a:blip>
                <a:srcRect b="0" l="0" r="0" t="0"/>
                <a:stretch/>
              </p:blipFill>
              <p:spPr>
                <a:xfrm>
                  <a:off x="2378468" y="4835854"/>
                  <a:ext cx="422902" cy="281025"/>
                </a:xfrm>
                <a:prstGeom prst="rect">
                  <a:avLst/>
                </a:prstGeom>
                <a:noFill/>
                <a:ln>
                  <a:noFill/>
                </a:ln>
              </p:spPr>
            </p:pic>
            <p:pic>
              <p:nvPicPr>
                <p:cNvPr id="1387" name="Google Shape;1387;p43"/>
                <p:cNvPicPr preferRelativeResize="0"/>
                <p:nvPr/>
              </p:nvPicPr>
              <p:blipFill rotWithShape="1">
                <a:blip r:embed="rId7">
                  <a:alphaModFix/>
                </a:blip>
                <a:srcRect b="0" l="0" r="0" t="0"/>
                <a:stretch/>
              </p:blipFill>
              <p:spPr>
                <a:xfrm>
                  <a:off x="1102201" y="4829851"/>
                  <a:ext cx="483881" cy="250972"/>
                </a:xfrm>
                <a:prstGeom prst="rect">
                  <a:avLst/>
                </a:prstGeom>
                <a:noFill/>
                <a:ln>
                  <a:noFill/>
                </a:ln>
              </p:spPr>
            </p:pic>
          </p:grpSp>
          <p:pic>
            <p:nvPicPr>
              <p:cNvPr id="1388" name="Google Shape;1388;p43"/>
              <p:cNvPicPr preferRelativeResize="0"/>
              <p:nvPr/>
            </p:nvPicPr>
            <p:blipFill rotWithShape="1">
              <a:blip r:embed="rId8">
                <a:alphaModFix/>
              </a:blip>
              <a:srcRect b="0" l="0" r="0" t="0"/>
              <a:stretch/>
            </p:blipFill>
            <p:spPr>
              <a:xfrm>
                <a:off x="1225487" y="3798813"/>
                <a:ext cx="258801" cy="373460"/>
              </a:xfrm>
              <a:prstGeom prst="rect">
                <a:avLst/>
              </a:prstGeom>
              <a:noFill/>
              <a:ln>
                <a:noFill/>
              </a:ln>
            </p:spPr>
          </p:pic>
          <p:pic>
            <p:nvPicPr>
              <p:cNvPr id="1389" name="Google Shape;1389;p43"/>
              <p:cNvPicPr preferRelativeResize="0"/>
              <p:nvPr/>
            </p:nvPicPr>
            <p:blipFill rotWithShape="1">
              <a:blip r:embed="rId8">
                <a:alphaModFix/>
              </a:blip>
              <a:srcRect b="0" l="0" r="0" t="0"/>
              <a:stretch/>
            </p:blipFill>
            <p:spPr>
              <a:xfrm>
                <a:off x="2471211" y="3808338"/>
                <a:ext cx="258801" cy="373460"/>
              </a:xfrm>
              <a:prstGeom prst="rect">
                <a:avLst/>
              </a:prstGeom>
              <a:noFill/>
              <a:ln>
                <a:noFill/>
              </a:ln>
            </p:spPr>
          </p:pic>
          <p:pic>
            <p:nvPicPr>
              <p:cNvPr id="1390" name="Google Shape;1390;p43"/>
              <p:cNvPicPr preferRelativeResize="0"/>
              <p:nvPr/>
            </p:nvPicPr>
            <p:blipFill rotWithShape="1">
              <a:blip r:embed="rId8">
                <a:alphaModFix/>
              </a:blip>
              <a:srcRect b="0" l="0" r="0" t="0"/>
              <a:stretch/>
            </p:blipFill>
            <p:spPr>
              <a:xfrm>
                <a:off x="3690411" y="3798813"/>
                <a:ext cx="258801" cy="373460"/>
              </a:xfrm>
              <a:prstGeom prst="rect">
                <a:avLst/>
              </a:prstGeom>
              <a:noFill/>
              <a:ln>
                <a:noFill/>
              </a:ln>
            </p:spPr>
          </p:pic>
          <p:cxnSp>
            <p:nvCxnSpPr>
              <p:cNvPr id="1391" name="Google Shape;1391;p43"/>
              <p:cNvCxnSpPr/>
              <p:nvPr/>
            </p:nvCxnSpPr>
            <p:spPr>
              <a:xfrm rot="10800000">
                <a:off x="1367057" y="3340872"/>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2" name="Google Shape;1392;p43"/>
              <p:cNvCxnSpPr/>
              <p:nvPr/>
            </p:nvCxnSpPr>
            <p:spPr>
              <a:xfrm rot="10800000">
                <a:off x="1357679" y="4370070"/>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3" name="Google Shape;1393;p43"/>
              <p:cNvCxnSpPr/>
              <p:nvPr/>
            </p:nvCxnSpPr>
            <p:spPr>
              <a:xfrm rot="10800000">
                <a:off x="2588602" y="3345561"/>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4" name="Google Shape;1394;p43"/>
              <p:cNvCxnSpPr/>
              <p:nvPr/>
            </p:nvCxnSpPr>
            <p:spPr>
              <a:xfrm rot="10800000">
                <a:off x="2579224" y="4374759"/>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5" name="Google Shape;1395;p43"/>
              <p:cNvCxnSpPr/>
              <p:nvPr/>
            </p:nvCxnSpPr>
            <p:spPr>
              <a:xfrm rot="10800000">
                <a:off x="3810146" y="3343217"/>
                <a:ext cx="0" cy="285749"/>
              </a:xfrm>
              <a:prstGeom prst="straightConnector1">
                <a:avLst/>
              </a:prstGeom>
              <a:noFill/>
              <a:ln cap="flat" cmpd="sng" w="38100">
                <a:solidFill>
                  <a:srgbClr val="2E75B5"/>
                </a:solidFill>
                <a:prstDash val="solid"/>
                <a:miter lim="800000"/>
                <a:headEnd len="sm" w="sm" type="none"/>
                <a:tailEnd len="med" w="med" type="triangle"/>
              </a:ln>
            </p:spPr>
          </p:cxnSp>
          <p:cxnSp>
            <p:nvCxnSpPr>
              <p:cNvPr id="1396" name="Google Shape;1396;p43"/>
              <p:cNvCxnSpPr/>
              <p:nvPr/>
            </p:nvCxnSpPr>
            <p:spPr>
              <a:xfrm rot="10800000">
                <a:off x="3800768" y="4372415"/>
                <a:ext cx="0" cy="285749"/>
              </a:xfrm>
              <a:prstGeom prst="straightConnector1">
                <a:avLst/>
              </a:prstGeom>
              <a:noFill/>
              <a:ln cap="flat" cmpd="sng" w="38100">
                <a:solidFill>
                  <a:srgbClr val="2E75B5"/>
                </a:solidFill>
                <a:prstDash val="solid"/>
                <a:miter lim="800000"/>
                <a:headEnd len="sm" w="sm" type="none"/>
                <a:tailEnd len="med" w="med" type="triangle"/>
              </a:ln>
            </p:spPr>
          </p:cxnSp>
          <p:grpSp>
            <p:nvGrpSpPr>
              <p:cNvPr id="1397" name="Google Shape;1397;p43"/>
              <p:cNvGrpSpPr/>
              <p:nvPr/>
            </p:nvGrpSpPr>
            <p:grpSpPr>
              <a:xfrm>
                <a:off x="5511590" y="4681666"/>
                <a:ext cx="3183590" cy="1045137"/>
                <a:chOff x="956002" y="4691045"/>
                <a:chExt cx="3183590" cy="1045137"/>
              </a:xfrm>
            </p:grpSpPr>
            <p:pic>
              <p:nvPicPr>
                <p:cNvPr id="1398" name="Google Shape;1398;p43"/>
                <p:cNvPicPr preferRelativeResize="0"/>
                <p:nvPr/>
              </p:nvPicPr>
              <p:blipFill rotWithShape="1">
                <a:blip r:embed="rId4">
                  <a:alphaModFix/>
                </a:blip>
                <a:srcRect b="0" l="0" r="0" t="0"/>
                <a:stretch/>
              </p:blipFill>
              <p:spPr>
                <a:xfrm>
                  <a:off x="3462116" y="4702768"/>
                  <a:ext cx="677476" cy="652384"/>
                </a:xfrm>
                <a:prstGeom prst="rect">
                  <a:avLst/>
                </a:prstGeom>
                <a:noFill/>
                <a:ln>
                  <a:noFill/>
                </a:ln>
              </p:spPr>
            </p:pic>
            <p:pic>
              <p:nvPicPr>
                <p:cNvPr id="1399" name="Google Shape;1399;p43"/>
                <p:cNvPicPr preferRelativeResize="0"/>
                <p:nvPr/>
              </p:nvPicPr>
              <p:blipFill rotWithShape="1">
                <a:blip r:embed="rId4">
                  <a:alphaModFix/>
                </a:blip>
                <a:srcRect b="0" l="0" r="0" t="0"/>
                <a:stretch/>
              </p:blipFill>
              <p:spPr>
                <a:xfrm>
                  <a:off x="2251181" y="4693390"/>
                  <a:ext cx="677476" cy="652384"/>
                </a:xfrm>
                <a:prstGeom prst="rect">
                  <a:avLst/>
                </a:prstGeom>
                <a:noFill/>
                <a:ln>
                  <a:noFill/>
                </a:ln>
              </p:spPr>
            </p:pic>
            <p:pic>
              <p:nvPicPr>
                <p:cNvPr id="1400" name="Google Shape;1400;p43"/>
                <p:cNvPicPr preferRelativeResize="0"/>
                <p:nvPr/>
              </p:nvPicPr>
              <p:blipFill rotWithShape="1">
                <a:blip r:embed="rId4">
                  <a:alphaModFix/>
                </a:blip>
                <a:srcRect b="0" l="0" r="0" t="0"/>
                <a:stretch/>
              </p:blipFill>
              <p:spPr>
                <a:xfrm>
                  <a:off x="1005403" y="4691045"/>
                  <a:ext cx="677476" cy="652384"/>
                </a:xfrm>
                <a:prstGeom prst="rect">
                  <a:avLst/>
                </a:prstGeom>
                <a:noFill/>
                <a:ln>
                  <a:noFill/>
                </a:ln>
              </p:spPr>
            </p:pic>
            <p:sp>
              <p:nvSpPr>
                <p:cNvPr id="1401" name="Google Shape;1401;p43"/>
                <p:cNvSpPr/>
                <p:nvPr/>
              </p:nvSpPr>
              <p:spPr>
                <a:xfrm>
                  <a:off x="3470852" y="5583118"/>
                  <a:ext cx="660005" cy="147983"/>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402" name="Google Shape;1402;p43"/>
                <p:cNvSpPr/>
                <p:nvPr/>
              </p:nvSpPr>
              <p:spPr>
                <a:xfrm>
                  <a:off x="2257117" y="5578490"/>
                  <a:ext cx="665604" cy="153064"/>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403" name="Google Shape;1403;p43"/>
                <p:cNvSpPr/>
                <p:nvPr/>
              </p:nvSpPr>
              <p:spPr>
                <a:xfrm>
                  <a:off x="1003621" y="5578490"/>
                  <a:ext cx="681040" cy="157692"/>
                </a:xfrm>
                <a:prstGeom prst="rect">
                  <a:avLst/>
                </a:prstGeom>
                <a:solidFill>
                  <a:schemeClr val="lt1"/>
                </a:solidFill>
                <a:ln>
                  <a:noFill/>
                </a:ln>
              </p:spPr>
              <p:txBody>
                <a:bodyPr anchorCtr="0" anchor="ctr" bIns="45700" lIns="0" spcFirstLastPara="1" rIns="91425" wrap="square" tIns="45700">
                  <a:noAutofit/>
                </a:bodyPr>
                <a:lstStyle/>
                <a:p>
                  <a:pPr indent="0" lvl="0" marL="0" marR="0" rtl="0" algn="r">
                    <a:spcBef>
                      <a:spcPts val="0"/>
                    </a:spcBef>
                    <a:spcAft>
                      <a:spcPts val="0"/>
                    </a:spcAft>
                    <a:buNone/>
                  </a:pPr>
                  <a:r>
                    <a:rPr lang="en-US" sz="1200">
                      <a:solidFill>
                        <a:srgbClr val="193EB0"/>
                      </a:solidFill>
                      <a:latin typeface="Arial"/>
                      <a:ea typeface="Arial"/>
                      <a:cs typeface="Arial"/>
                      <a:sym typeface="Arial"/>
                    </a:rPr>
                    <a:t>Thiết bị</a:t>
                  </a:r>
                  <a:endParaRPr sz="1200">
                    <a:solidFill>
                      <a:srgbClr val="193EB0"/>
                    </a:solidFill>
                    <a:latin typeface="Arial"/>
                    <a:ea typeface="Arial"/>
                    <a:cs typeface="Arial"/>
                    <a:sym typeface="Arial"/>
                  </a:endParaRPr>
                </a:p>
              </p:txBody>
            </p:sp>
            <p:sp>
              <p:nvSpPr>
                <p:cNvPr id="1404" name="Google Shape;1404;p43"/>
                <p:cNvSpPr/>
                <p:nvPr/>
              </p:nvSpPr>
              <p:spPr>
                <a:xfrm>
                  <a:off x="956002" y="5385701"/>
                  <a:ext cx="776279" cy="16095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Công cụ</a:t>
                  </a:r>
                  <a:endParaRPr sz="1200">
                    <a:solidFill>
                      <a:srgbClr val="3A3838"/>
                    </a:solidFill>
                    <a:latin typeface="Arial"/>
                    <a:ea typeface="Arial"/>
                    <a:cs typeface="Arial"/>
                    <a:sym typeface="Arial"/>
                  </a:endParaRPr>
                </a:p>
              </p:txBody>
            </p:sp>
            <p:sp>
              <p:nvSpPr>
                <p:cNvPr id="1405" name="Google Shape;1405;p43"/>
                <p:cNvSpPr/>
                <p:nvPr/>
              </p:nvSpPr>
              <p:spPr>
                <a:xfrm>
                  <a:off x="2229818" y="5391220"/>
                  <a:ext cx="720203" cy="14938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Xe hơi</a:t>
                  </a:r>
                  <a:endParaRPr sz="1200">
                    <a:solidFill>
                      <a:srgbClr val="3A3838"/>
                    </a:solidFill>
                    <a:latin typeface="Arial"/>
                    <a:ea typeface="Arial"/>
                    <a:cs typeface="Arial"/>
                    <a:sym typeface="Arial"/>
                  </a:endParaRPr>
                </a:p>
              </p:txBody>
            </p:sp>
            <p:sp>
              <p:nvSpPr>
                <p:cNvPr id="1406" name="Google Shape;1406;p43"/>
                <p:cNvSpPr/>
                <p:nvPr/>
              </p:nvSpPr>
              <p:spPr>
                <a:xfrm>
                  <a:off x="3489247" y="5380621"/>
                  <a:ext cx="623215" cy="16077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A3838"/>
                      </a:solidFill>
                      <a:latin typeface="Arial"/>
                      <a:ea typeface="Arial"/>
                      <a:cs typeface="Arial"/>
                      <a:sym typeface="Arial"/>
                    </a:rPr>
                    <a:t>v.v.</a:t>
                  </a:r>
                  <a:endParaRPr sz="1200">
                    <a:solidFill>
                      <a:srgbClr val="3A3838"/>
                    </a:solidFill>
                    <a:latin typeface="Arial"/>
                    <a:ea typeface="Arial"/>
                    <a:cs typeface="Arial"/>
                    <a:sym typeface="Arial"/>
                  </a:endParaRPr>
                </a:p>
              </p:txBody>
            </p:sp>
            <p:pic>
              <p:nvPicPr>
                <p:cNvPr id="1407" name="Google Shape;1407;p43"/>
                <p:cNvPicPr preferRelativeResize="0"/>
                <p:nvPr/>
              </p:nvPicPr>
              <p:blipFill rotWithShape="1">
                <a:blip r:embed="rId5">
                  <a:alphaModFix/>
                </a:blip>
                <a:srcRect b="0" l="0" r="0" t="0"/>
                <a:stretch/>
              </p:blipFill>
              <p:spPr>
                <a:xfrm>
                  <a:off x="3587664" y="4811150"/>
                  <a:ext cx="426381" cy="340556"/>
                </a:xfrm>
                <a:prstGeom prst="rect">
                  <a:avLst/>
                </a:prstGeom>
                <a:noFill/>
                <a:ln>
                  <a:noFill/>
                </a:ln>
              </p:spPr>
            </p:pic>
            <p:pic>
              <p:nvPicPr>
                <p:cNvPr id="1408" name="Google Shape;1408;p43"/>
                <p:cNvPicPr preferRelativeResize="0"/>
                <p:nvPr/>
              </p:nvPicPr>
              <p:blipFill rotWithShape="1">
                <a:blip r:embed="rId6">
                  <a:alphaModFix/>
                </a:blip>
                <a:srcRect b="0" l="0" r="0" t="0"/>
                <a:stretch/>
              </p:blipFill>
              <p:spPr>
                <a:xfrm>
                  <a:off x="2378468" y="4835854"/>
                  <a:ext cx="422902" cy="281025"/>
                </a:xfrm>
                <a:prstGeom prst="rect">
                  <a:avLst/>
                </a:prstGeom>
                <a:noFill/>
                <a:ln>
                  <a:noFill/>
                </a:ln>
              </p:spPr>
            </p:pic>
            <p:pic>
              <p:nvPicPr>
                <p:cNvPr id="1409" name="Google Shape;1409;p43"/>
                <p:cNvPicPr preferRelativeResize="0"/>
                <p:nvPr/>
              </p:nvPicPr>
              <p:blipFill rotWithShape="1">
                <a:blip r:embed="rId7">
                  <a:alphaModFix/>
                </a:blip>
                <a:srcRect b="0" l="0" r="0" t="0"/>
                <a:stretch/>
              </p:blipFill>
              <p:spPr>
                <a:xfrm>
                  <a:off x="1102201" y="4829851"/>
                  <a:ext cx="483881" cy="250972"/>
                </a:xfrm>
                <a:prstGeom prst="rect">
                  <a:avLst/>
                </a:prstGeom>
                <a:noFill/>
                <a:ln>
                  <a:noFill/>
                </a:ln>
              </p:spPr>
            </p:pic>
          </p:grpSp>
          <p:pic>
            <p:nvPicPr>
              <p:cNvPr id="1410" name="Google Shape;1410;p43"/>
              <p:cNvPicPr preferRelativeResize="0"/>
              <p:nvPr/>
            </p:nvPicPr>
            <p:blipFill rotWithShape="1">
              <a:blip r:embed="rId9">
                <a:alphaModFix/>
              </a:blip>
              <a:srcRect b="0" l="0" r="0" t="0"/>
              <a:stretch/>
            </p:blipFill>
            <p:spPr>
              <a:xfrm>
                <a:off x="6289704" y="3697061"/>
                <a:ext cx="610030" cy="626698"/>
              </a:xfrm>
              <a:prstGeom prst="rect">
                <a:avLst/>
              </a:prstGeom>
              <a:noFill/>
              <a:ln>
                <a:noFill/>
              </a:ln>
            </p:spPr>
          </p:pic>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grpSp>
        <p:nvGrpSpPr>
          <p:cNvPr id="1416" name="Google Shape;1416;p44"/>
          <p:cNvGrpSpPr/>
          <p:nvPr/>
        </p:nvGrpSpPr>
        <p:grpSpPr>
          <a:xfrm>
            <a:off x="416128" y="447433"/>
            <a:ext cx="9051872" cy="276999"/>
            <a:chOff x="416128" y="447433"/>
            <a:chExt cx="9051872" cy="276999"/>
          </a:xfrm>
        </p:grpSpPr>
        <p:sp>
          <p:nvSpPr>
            <p:cNvPr id="1417" name="Google Shape;1417;p4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418" name="Google Shape;1418;p4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419" name="Google Shape;1419;p4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trúc kết nối</a:t>
            </a:r>
            <a:endParaRPr sz="2400">
              <a:solidFill>
                <a:srgbClr val="0C0C0C"/>
              </a:solidFill>
              <a:latin typeface="Arial"/>
              <a:ea typeface="Arial"/>
              <a:cs typeface="Arial"/>
              <a:sym typeface="Arial"/>
            </a:endParaRPr>
          </a:p>
        </p:txBody>
      </p:sp>
      <p:grpSp>
        <p:nvGrpSpPr>
          <p:cNvPr id="1420" name="Google Shape;1420;p44"/>
          <p:cNvGrpSpPr/>
          <p:nvPr/>
        </p:nvGrpSpPr>
        <p:grpSpPr>
          <a:xfrm>
            <a:off x="589658" y="1947134"/>
            <a:ext cx="8859143" cy="4285129"/>
            <a:chOff x="589658" y="1947134"/>
            <a:chExt cx="8859143" cy="4285129"/>
          </a:xfrm>
        </p:grpSpPr>
        <p:sp>
          <p:nvSpPr>
            <p:cNvPr id="1421" name="Google Shape;1421;p44"/>
            <p:cNvSpPr/>
            <p:nvPr/>
          </p:nvSpPr>
          <p:spPr>
            <a:xfrm>
              <a:off x="589658" y="3371851"/>
              <a:ext cx="7068441" cy="2858034"/>
            </a:xfrm>
            <a:prstGeom prst="rect">
              <a:avLst/>
            </a:prstGeom>
            <a:solidFill>
              <a:srgbClr val="E9ED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22" name="Google Shape;1422;p44"/>
            <p:cNvSpPr/>
            <p:nvPr/>
          </p:nvSpPr>
          <p:spPr>
            <a:xfrm>
              <a:off x="602428" y="1947134"/>
              <a:ext cx="1420010" cy="4270786"/>
            </a:xfrm>
            <a:prstGeom prst="rect">
              <a:avLst/>
            </a:prstGeom>
            <a:noFill/>
            <a:ln cap="flat" cmpd="sng" w="50800">
              <a:solidFill>
                <a:srgbClr val="63CBEB"/>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423" name="Google Shape;1423;p44"/>
            <p:cNvSpPr/>
            <p:nvPr/>
          </p:nvSpPr>
          <p:spPr>
            <a:xfrm>
              <a:off x="5812715" y="1961477"/>
              <a:ext cx="1459454" cy="4270786"/>
            </a:xfrm>
            <a:prstGeom prst="rect">
              <a:avLst/>
            </a:prstGeom>
            <a:noFill/>
            <a:ln cap="flat" cmpd="sng" w="50800">
              <a:solidFill>
                <a:srgbClr val="63CBEB"/>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1424" name="Google Shape;1424;p44"/>
            <p:cNvPicPr preferRelativeResize="0"/>
            <p:nvPr/>
          </p:nvPicPr>
          <p:blipFill rotWithShape="1">
            <a:blip r:embed="rId4">
              <a:alphaModFix/>
            </a:blip>
            <a:srcRect b="0" l="0" r="0" t="0"/>
            <a:stretch/>
          </p:blipFill>
          <p:spPr>
            <a:xfrm>
              <a:off x="656218" y="3520255"/>
              <a:ext cx="6927924" cy="2626815"/>
            </a:xfrm>
            <a:prstGeom prst="rect">
              <a:avLst/>
            </a:prstGeom>
            <a:noFill/>
            <a:ln>
              <a:noFill/>
            </a:ln>
          </p:spPr>
        </p:pic>
        <p:sp>
          <p:nvSpPr>
            <p:cNvPr id="1425" name="Google Shape;1425;p44"/>
            <p:cNvSpPr/>
            <p:nvPr/>
          </p:nvSpPr>
          <p:spPr>
            <a:xfrm>
              <a:off x="2734235" y="1948926"/>
              <a:ext cx="2838226" cy="4270786"/>
            </a:xfrm>
            <a:prstGeom prst="rect">
              <a:avLst/>
            </a:prstGeom>
            <a:noFill/>
            <a:ln cap="flat" cmpd="sng" w="50800">
              <a:solidFill>
                <a:srgbClr val="63CBEB"/>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grpSp>
          <p:nvGrpSpPr>
            <p:cNvPr id="1426" name="Google Shape;1426;p44"/>
            <p:cNvGrpSpPr/>
            <p:nvPr/>
          </p:nvGrpSpPr>
          <p:grpSpPr>
            <a:xfrm>
              <a:off x="1350778" y="4148917"/>
              <a:ext cx="325525" cy="172336"/>
              <a:chOff x="1322442" y="3601349"/>
              <a:chExt cx="325525" cy="172336"/>
            </a:xfrm>
          </p:grpSpPr>
          <p:sp>
            <p:nvSpPr>
              <p:cNvPr id="1427" name="Google Shape;1427;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428" name="Google Shape;1428;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sp>
          <p:nvSpPr>
            <p:cNvPr id="1429" name="Google Shape;1429;p44"/>
            <p:cNvSpPr/>
            <p:nvPr/>
          </p:nvSpPr>
          <p:spPr>
            <a:xfrm>
              <a:off x="3992880" y="4156711"/>
              <a:ext cx="278130"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0" name="Google Shape;1430;p44"/>
            <p:cNvSpPr/>
            <p:nvPr/>
          </p:nvSpPr>
          <p:spPr>
            <a:xfrm>
              <a:off x="4686299" y="4665000"/>
              <a:ext cx="266633"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1" name="Google Shape;1431;p44"/>
            <p:cNvSpPr/>
            <p:nvPr/>
          </p:nvSpPr>
          <p:spPr>
            <a:xfrm>
              <a:off x="4485577" y="4339459"/>
              <a:ext cx="312420"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MIN</a:t>
              </a:r>
              <a:endParaRPr b="1" sz="900">
                <a:solidFill>
                  <a:srgbClr val="1A8CBE"/>
                </a:solidFill>
                <a:latin typeface="Arial"/>
                <a:ea typeface="Arial"/>
                <a:cs typeface="Arial"/>
                <a:sym typeface="Arial"/>
              </a:endParaRPr>
            </a:p>
          </p:txBody>
        </p:sp>
        <p:sp>
          <p:nvSpPr>
            <p:cNvPr id="1432" name="Google Shape;1432;p44"/>
            <p:cNvSpPr/>
            <p:nvPr/>
          </p:nvSpPr>
          <p:spPr>
            <a:xfrm>
              <a:off x="5983605" y="4819650"/>
              <a:ext cx="182238" cy="10218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100">
                  <a:solidFill>
                    <a:srgbClr val="1A8CBE"/>
                  </a:solidFill>
                  <a:latin typeface="Arial"/>
                  <a:ea typeface="Arial"/>
                  <a:cs typeface="Arial"/>
                  <a:sym typeface="Arial"/>
                </a:rPr>
                <a:t>IN</a:t>
              </a:r>
              <a:endParaRPr b="1" sz="1100">
                <a:solidFill>
                  <a:srgbClr val="1A8CBE"/>
                </a:solidFill>
                <a:latin typeface="Arial"/>
                <a:ea typeface="Arial"/>
                <a:cs typeface="Arial"/>
                <a:sym typeface="Arial"/>
              </a:endParaRPr>
            </a:p>
          </p:txBody>
        </p:sp>
        <p:sp>
          <p:nvSpPr>
            <p:cNvPr id="1433" name="Google Shape;1433;p44"/>
            <p:cNvSpPr/>
            <p:nvPr/>
          </p:nvSpPr>
          <p:spPr>
            <a:xfrm>
              <a:off x="6949373" y="4668810"/>
              <a:ext cx="262957" cy="13335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4" name="Google Shape;1434;p44"/>
            <p:cNvSpPr/>
            <p:nvPr/>
          </p:nvSpPr>
          <p:spPr>
            <a:xfrm>
              <a:off x="6697644" y="5086820"/>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35" name="Google Shape;1435;p44"/>
            <p:cNvSpPr/>
            <p:nvPr/>
          </p:nvSpPr>
          <p:spPr>
            <a:xfrm>
              <a:off x="5150440" y="4522984"/>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36" name="Google Shape;1436;p44"/>
            <p:cNvSpPr/>
            <p:nvPr/>
          </p:nvSpPr>
          <p:spPr>
            <a:xfrm>
              <a:off x="5142820" y="4099492"/>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37" name="Google Shape;1437;p44"/>
            <p:cNvSpPr/>
            <p:nvPr/>
          </p:nvSpPr>
          <p:spPr>
            <a:xfrm>
              <a:off x="5468271" y="4135111"/>
              <a:ext cx="236220" cy="118866"/>
            </a:xfrm>
            <a:prstGeom prst="rect">
              <a:avLst/>
            </a:prstGeom>
            <a:solidFill>
              <a:srgbClr val="E9EDF1"/>
            </a:soli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38" name="Google Shape;1438;p44"/>
            <p:cNvSpPr/>
            <p:nvPr/>
          </p:nvSpPr>
          <p:spPr>
            <a:xfrm>
              <a:off x="6740674" y="4574298"/>
              <a:ext cx="209871" cy="77308"/>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39" name="Google Shape;1439;p44"/>
            <p:cNvSpPr/>
            <p:nvPr/>
          </p:nvSpPr>
          <p:spPr>
            <a:xfrm>
              <a:off x="4894616" y="4231961"/>
              <a:ext cx="385722" cy="146856"/>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440" name="Google Shape;1440;p44"/>
            <p:cNvSpPr/>
            <p:nvPr/>
          </p:nvSpPr>
          <p:spPr>
            <a:xfrm>
              <a:off x="6449022" y="4732985"/>
              <a:ext cx="408977" cy="137855"/>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441" name="Google Shape;1441;p44"/>
            <p:cNvSpPr/>
            <p:nvPr/>
          </p:nvSpPr>
          <p:spPr>
            <a:xfrm>
              <a:off x="3328285" y="4736445"/>
              <a:ext cx="335753" cy="151087"/>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442" name="Google Shape;1442;p44"/>
            <p:cNvSpPr/>
            <p:nvPr/>
          </p:nvSpPr>
          <p:spPr>
            <a:xfrm>
              <a:off x="2941920" y="4869379"/>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MIN</a:t>
              </a:r>
              <a:endParaRPr b="1" sz="900">
                <a:solidFill>
                  <a:srgbClr val="1A8CBE"/>
                </a:solidFill>
                <a:latin typeface="Arial"/>
                <a:ea typeface="Arial"/>
                <a:cs typeface="Arial"/>
                <a:sym typeface="Arial"/>
              </a:endParaRPr>
            </a:p>
          </p:txBody>
        </p:sp>
        <p:sp>
          <p:nvSpPr>
            <p:cNvPr id="1443" name="Google Shape;1443;p44"/>
            <p:cNvSpPr/>
            <p:nvPr/>
          </p:nvSpPr>
          <p:spPr>
            <a:xfrm>
              <a:off x="874646" y="3560563"/>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ADN</a:t>
              </a:r>
              <a:endParaRPr b="1" sz="900">
                <a:solidFill>
                  <a:srgbClr val="1A8CBE"/>
                </a:solidFill>
                <a:latin typeface="Arial"/>
                <a:ea typeface="Arial"/>
                <a:cs typeface="Arial"/>
                <a:sym typeface="Arial"/>
              </a:endParaRPr>
            </a:p>
          </p:txBody>
        </p:sp>
        <p:sp>
          <p:nvSpPr>
            <p:cNvPr id="1444" name="Google Shape;1444;p44"/>
            <p:cNvSpPr/>
            <p:nvPr/>
          </p:nvSpPr>
          <p:spPr>
            <a:xfrm>
              <a:off x="874646" y="4042411"/>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ADN</a:t>
              </a:r>
              <a:endParaRPr b="1" sz="900">
                <a:solidFill>
                  <a:srgbClr val="1A8CBE"/>
                </a:solidFill>
                <a:latin typeface="Arial"/>
                <a:ea typeface="Arial"/>
                <a:cs typeface="Arial"/>
                <a:sym typeface="Arial"/>
              </a:endParaRPr>
            </a:p>
          </p:txBody>
        </p:sp>
        <p:sp>
          <p:nvSpPr>
            <p:cNvPr id="1445" name="Google Shape;1445;p44"/>
            <p:cNvSpPr/>
            <p:nvPr/>
          </p:nvSpPr>
          <p:spPr>
            <a:xfrm>
              <a:off x="878666" y="4546545"/>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ASN</a:t>
              </a:r>
              <a:endParaRPr b="1" sz="900">
                <a:solidFill>
                  <a:srgbClr val="1A8CBE"/>
                </a:solidFill>
                <a:latin typeface="Arial"/>
                <a:ea typeface="Arial"/>
                <a:cs typeface="Arial"/>
                <a:sym typeface="Arial"/>
              </a:endParaRPr>
            </a:p>
          </p:txBody>
        </p:sp>
        <p:sp>
          <p:nvSpPr>
            <p:cNvPr id="1446" name="Google Shape;1446;p44"/>
            <p:cNvSpPr/>
            <p:nvPr/>
          </p:nvSpPr>
          <p:spPr>
            <a:xfrm>
              <a:off x="880864" y="5350374"/>
              <a:ext cx="272164" cy="13335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900">
                  <a:solidFill>
                    <a:srgbClr val="1A8CBE"/>
                  </a:solidFill>
                  <a:latin typeface="Arial"/>
                  <a:ea typeface="Arial"/>
                  <a:cs typeface="Arial"/>
                  <a:sym typeface="Arial"/>
                </a:rPr>
                <a:t>ASN</a:t>
              </a:r>
              <a:endParaRPr b="1" sz="900">
                <a:solidFill>
                  <a:srgbClr val="1A8CBE"/>
                </a:solidFill>
                <a:latin typeface="Arial"/>
                <a:ea typeface="Arial"/>
                <a:cs typeface="Arial"/>
                <a:sym typeface="Arial"/>
              </a:endParaRPr>
            </a:p>
          </p:txBody>
        </p:sp>
        <p:sp>
          <p:nvSpPr>
            <p:cNvPr id="1447" name="Google Shape;1447;p44"/>
            <p:cNvSpPr/>
            <p:nvPr/>
          </p:nvSpPr>
          <p:spPr>
            <a:xfrm>
              <a:off x="1563613" y="4784239"/>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48" name="Google Shape;1448;p44"/>
            <p:cNvSpPr/>
            <p:nvPr/>
          </p:nvSpPr>
          <p:spPr>
            <a:xfrm>
              <a:off x="2371826" y="3565951"/>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49" name="Google Shape;1449;p44"/>
            <p:cNvSpPr/>
            <p:nvPr/>
          </p:nvSpPr>
          <p:spPr>
            <a:xfrm>
              <a:off x="1563612" y="5170820"/>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50" name="Google Shape;1450;p44"/>
            <p:cNvSpPr/>
            <p:nvPr/>
          </p:nvSpPr>
          <p:spPr>
            <a:xfrm>
              <a:off x="2371825" y="4060123"/>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51" name="Google Shape;1451;p44"/>
            <p:cNvSpPr/>
            <p:nvPr/>
          </p:nvSpPr>
          <p:spPr>
            <a:xfrm>
              <a:off x="2371824" y="4676221"/>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52" name="Google Shape;1452;p44"/>
            <p:cNvSpPr/>
            <p:nvPr/>
          </p:nvSpPr>
          <p:spPr>
            <a:xfrm>
              <a:off x="2371823" y="5484017"/>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Mcc</a:t>
              </a:r>
              <a:endParaRPr sz="800">
                <a:solidFill>
                  <a:schemeClr val="dk1"/>
                </a:solidFill>
                <a:latin typeface="Arial"/>
                <a:ea typeface="Arial"/>
                <a:cs typeface="Arial"/>
                <a:sym typeface="Arial"/>
              </a:endParaRPr>
            </a:p>
          </p:txBody>
        </p:sp>
        <p:sp>
          <p:nvSpPr>
            <p:cNvPr id="1453" name="Google Shape;1453;p44"/>
            <p:cNvSpPr/>
            <p:nvPr/>
          </p:nvSpPr>
          <p:spPr>
            <a:xfrm>
              <a:off x="3605548" y="5074350"/>
              <a:ext cx="240351" cy="97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54" name="Google Shape;1454;p44"/>
            <p:cNvSpPr/>
            <p:nvPr/>
          </p:nvSpPr>
          <p:spPr>
            <a:xfrm>
              <a:off x="1575560" y="5585460"/>
              <a:ext cx="198120" cy="76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sp>
          <p:nvSpPr>
            <p:cNvPr id="1455" name="Google Shape;1455;p44"/>
            <p:cNvSpPr/>
            <p:nvPr/>
          </p:nvSpPr>
          <p:spPr>
            <a:xfrm>
              <a:off x="1571232" y="5971180"/>
              <a:ext cx="210068" cy="9815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Mcn</a:t>
              </a:r>
              <a:endParaRPr sz="800">
                <a:solidFill>
                  <a:schemeClr val="dk1"/>
                </a:solidFill>
                <a:latin typeface="Arial"/>
                <a:ea typeface="Arial"/>
                <a:cs typeface="Arial"/>
                <a:sym typeface="Arial"/>
              </a:endParaRPr>
            </a:p>
          </p:txBody>
        </p:sp>
        <p:sp>
          <p:nvSpPr>
            <p:cNvPr id="1456" name="Google Shape;1456;p44"/>
            <p:cNvSpPr/>
            <p:nvPr/>
          </p:nvSpPr>
          <p:spPr>
            <a:xfrm>
              <a:off x="3613490" y="4590245"/>
              <a:ext cx="198120" cy="62094"/>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Mca</a:t>
              </a:r>
              <a:endParaRPr sz="800">
                <a:solidFill>
                  <a:schemeClr val="dk1"/>
                </a:solidFill>
                <a:latin typeface="Arial"/>
                <a:ea typeface="Arial"/>
                <a:cs typeface="Arial"/>
                <a:sym typeface="Arial"/>
              </a:endParaRPr>
            </a:p>
          </p:txBody>
        </p:sp>
        <p:grpSp>
          <p:nvGrpSpPr>
            <p:cNvPr id="1457" name="Google Shape;1457;p44"/>
            <p:cNvGrpSpPr/>
            <p:nvPr/>
          </p:nvGrpSpPr>
          <p:grpSpPr>
            <a:xfrm>
              <a:off x="7658101" y="3371851"/>
              <a:ext cx="1790700" cy="2858034"/>
              <a:chOff x="7600951" y="3371851"/>
              <a:chExt cx="1790700" cy="2858034"/>
            </a:xfrm>
          </p:grpSpPr>
          <p:sp>
            <p:nvSpPr>
              <p:cNvPr id="1458" name="Google Shape;1458;p44"/>
              <p:cNvSpPr/>
              <p:nvPr/>
            </p:nvSpPr>
            <p:spPr>
              <a:xfrm>
                <a:off x="7600951" y="3371851"/>
                <a:ext cx="1790700" cy="2858034"/>
              </a:xfrm>
              <a:prstGeom prst="rect">
                <a:avLst/>
              </a:prstGeom>
              <a:solidFill>
                <a:srgbClr val="1A5B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459" name="Google Shape;1459;p44"/>
              <p:cNvSpPr/>
              <p:nvPr/>
            </p:nvSpPr>
            <p:spPr>
              <a:xfrm>
                <a:off x="7703866" y="3846945"/>
                <a:ext cx="1563292" cy="1516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Common Dịch vụs Entity(CSE)</a:t>
                </a:r>
                <a:endParaRPr sz="800">
                  <a:solidFill>
                    <a:schemeClr val="lt1"/>
                  </a:solidFill>
                  <a:latin typeface="Arial"/>
                  <a:ea typeface="Arial"/>
                  <a:cs typeface="Arial"/>
                  <a:sym typeface="Arial"/>
                </a:endParaRPr>
              </a:p>
            </p:txBody>
          </p:sp>
          <p:sp>
            <p:nvSpPr>
              <p:cNvPr id="1460" name="Google Shape;1460;p44"/>
              <p:cNvSpPr/>
              <p:nvPr/>
            </p:nvSpPr>
            <p:spPr>
              <a:xfrm>
                <a:off x="7703866" y="3541194"/>
                <a:ext cx="1537695" cy="2864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66"/>
                  </a:buClr>
                  <a:buSzPts val="900"/>
                  <a:buFont typeface="Arial"/>
                  <a:buNone/>
                </a:pPr>
                <a:r>
                  <a:rPr b="1" i="0" lang="en-US" sz="900" u="none" cap="none" strike="noStrike">
                    <a:solidFill>
                      <a:srgbClr val="FFFF66"/>
                    </a:solidFill>
                    <a:latin typeface="Arial"/>
                    <a:ea typeface="Arial"/>
                    <a:cs typeface="Arial"/>
                    <a:sym typeface="Arial"/>
                  </a:rPr>
                  <a:t>Chức năng dịch vụ </a:t>
                </a:r>
                <a:endParaRPr/>
              </a:p>
              <a:p>
                <a:pPr indent="0" lvl="0" marL="0" marR="0" rtl="0" algn="ctr">
                  <a:lnSpc>
                    <a:spcPct val="100000"/>
                  </a:lnSpc>
                  <a:spcBef>
                    <a:spcPts val="0"/>
                  </a:spcBef>
                  <a:spcAft>
                    <a:spcPts val="0"/>
                  </a:spcAft>
                  <a:buClr>
                    <a:srgbClr val="FFFF66"/>
                  </a:buClr>
                  <a:buSzPts val="900"/>
                  <a:buFont typeface="Arial"/>
                  <a:buNone/>
                </a:pPr>
                <a:r>
                  <a:rPr b="1" i="0" lang="en-US" sz="900" u="none" cap="none" strike="noStrike">
                    <a:solidFill>
                      <a:srgbClr val="FFFF66"/>
                    </a:solidFill>
                    <a:latin typeface="Arial"/>
                    <a:ea typeface="Arial"/>
                    <a:cs typeface="Arial"/>
                    <a:sym typeface="Arial"/>
                  </a:rPr>
                  <a:t>IoT thông thường</a:t>
                </a:r>
                <a:endParaRPr/>
              </a:p>
            </p:txBody>
          </p:sp>
          <p:grpSp>
            <p:nvGrpSpPr>
              <p:cNvPr id="1461" name="Google Shape;1461;p44"/>
              <p:cNvGrpSpPr/>
              <p:nvPr/>
            </p:nvGrpSpPr>
            <p:grpSpPr>
              <a:xfrm>
                <a:off x="7733760" y="4090583"/>
                <a:ext cx="1529169" cy="1981219"/>
                <a:chOff x="7733760" y="4090583"/>
                <a:chExt cx="1529169" cy="1981219"/>
              </a:xfrm>
            </p:grpSpPr>
            <p:grpSp>
              <p:nvGrpSpPr>
                <p:cNvPr id="1462" name="Google Shape;1462;p44"/>
                <p:cNvGrpSpPr/>
                <p:nvPr/>
              </p:nvGrpSpPr>
              <p:grpSpPr>
                <a:xfrm>
                  <a:off x="7733760" y="4090583"/>
                  <a:ext cx="1529169" cy="430157"/>
                  <a:chOff x="7603436" y="3988033"/>
                  <a:chExt cx="1529169" cy="430157"/>
                </a:xfrm>
              </p:grpSpPr>
              <p:pic>
                <p:nvPicPr>
                  <p:cNvPr id="1463" name="Google Shape;1463;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64" name="Google Shape;1464;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65" name="Google Shape;1465;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grpSp>
              <p:nvGrpSpPr>
                <p:cNvPr id="1466" name="Google Shape;1466;p44"/>
                <p:cNvGrpSpPr/>
                <p:nvPr/>
              </p:nvGrpSpPr>
              <p:grpSpPr>
                <a:xfrm>
                  <a:off x="7733760" y="4607604"/>
                  <a:ext cx="1529169" cy="430157"/>
                  <a:chOff x="7603436" y="3988033"/>
                  <a:chExt cx="1529169" cy="430157"/>
                </a:xfrm>
              </p:grpSpPr>
              <p:pic>
                <p:nvPicPr>
                  <p:cNvPr id="1467" name="Google Shape;1467;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68" name="Google Shape;1468;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69" name="Google Shape;1469;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grpSp>
              <p:nvGrpSpPr>
                <p:cNvPr id="1470" name="Google Shape;1470;p44"/>
                <p:cNvGrpSpPr/>
                <p:nvPr/>
              </p:nvGrpSpPr>
              <p:grpSpPr>
                <a:xfrm>
                  <a:off x="7733760" y="5124625"/>
                  <a:ext cx="1529169" cy="430157"/>
                  <a:chOff x="7603436" y="3988033"/>
                  <a:chExt cx="1529169" cy="430157"/>
                </a:xfrm>
              </p:grpSpPr>
              <p:pic>
                <p:nvPicPr>
                  <p:cNvPr id="1471" name="Google Shape;1471;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72" name="Google Shape;1472;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73" name="Google Shape;1473;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grpSp>
              <p:nvGrpSpPr>
                <p:cNvPr id="1474" name="Google Shape;1474;p44"/>
                <p:cNvGrpSpPr/>
                <p:nvPr/>
              </p:nvGrpSpPr>
              <p:grpSpPr>
                <a:xfrm>
                  <a:off x="7733760" y="5641645"/>
                  <a:ext cx="1529169" cy="430157"/>
                  <a:chOff x="7603436" y="3988033"/>
                  <a:chExt cx="1529169" cy="430157"/>
                </a:xfrm>
              </p:grpSpPr>
              <p:pic>
                <p:nvPicPr>
                  <p:cNvPr id="1475" name="Google Shape;1475;p44"/>
                  <p:cNvPicPr preferRelativeResize="0"/>
                  <p:nvPr/>
                </p:nvPicPr>
                <p:blipFill rotWithShape="1">
                  <a:blip r:embed="rId5">
                    <a:alphaModFix/>
                  </a:blip>
                  <a:srcRect b="0" l="0" r="0" t="0"/>
                  <a:stretch/>
                </p:blipFill>
                <p:spPr>
                  <a:xfrm>
                    <a:off x="7603436" y="3988033"/>
                    <a:ext cx="446702" cy="430157"/>
                  </a:xfrm>
                  <a:prstGeom prst="rect">
                    <a:avLst/>
                  </a:prstGeom>
                  <a:noFill/>
                  <a:ln>
                    <a:noFill/>
                  </a:ln>
                </p:spPr>
              </p:pic>
              <p:pic>
                <p:nvPicPr>
                  <p:cNvPr id="1476" name="Google Shape;1476;p44"/>
                  <p:cNvPicPr preferRelativeResize="0"/>
                  <p:nvPr/>
                </p:nvPicPr>
                <p:blipFill rotWithShape="1">
                  <a:blip r:embed="rId5">
                    <a:alphaModFix/>
                  </a:blip>
                  <a:srcRect b="0" l="0" r="0" t="0"/>
                  <a:stretch/>
                </p:blipFill>
                <p:spPr>
                  <a:xfrm>
                    <a:off x="8144670" y="3988033"/>
                    <a:ext cx="446702" cy="430157"/>
                  </a:xfrm>
                  <a:prstGeom prst="rect">
                    <a:avLst/>
                  </a:prstGeom>
                  <a:noFill/>
                  <a:ln>
                    <a:noFill/>
                  </a:ln>
                </p:spPr>
              </p:pic>
              <p:pic>
                <p:nvPicPr>
                  <p:cNvPr id="1477" name="Google Shape;1477;p44"/>
                  <p:cNvPicPr preferRelativeResize="0"/>
                  <p:nvPr/>
                </p:nvPicPr>
                <p:blipFill rotWithShape="1">
                  <a:blip r:embed="rId5">
                    <a:alphaModFix/>
                  </a:blip>
                  <a:srcRect b="0" l="0" r="0" t="0"/>
                  <a:stretch/>
                </p:blipFill>
                <p:spPr>
                  <a:xfrm>
                    <a:off x="8685903" y="3988033"/>
                    <a:ext cx="446702" cy="430157"/>
                  </a:xfrm>
                  <a:prstGeom prst="rect">
                    <a:avLst/>
                  </a:prstGeom>
                  <a:noFill/>
                  <a:ln>
                    <a:noFill/>
                  </a:ln>
                </p:spPr>
              </p:pic>
            </p:grpSp>
            <p:sp>
              <p:nvSpPr>
                <p:cNvPr id="1478" name="Google Shape;1478;p44"/>
                <p:cNvSpPr/>
                <p:nvPr/>
              </p:nvSpPr>
              <p:spPr>
                <a:xfrm>
                  <a:off x="7826689" y="4245727"/>
                  <a:ext cx="266153"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DMR</a:t>
                  </a:r>
                  <a:endParaRPr sz="600">
                    <a:solidFill>
                      <a:schemeClr val="dk1"/>
                    </a:solidFill>
                    <a:latin typeface="Arial"/>
                    <a:ea typeface="Arial"/>
                    <a:cs typeface="Arial"/>
                    <a:sym typeface="Arial"/>
                  </a:endParaRPr>
                </a:p>
              </p:txBody>
            </p:sp>
            <p:sp>
              <p:nvSpPr>
                <p:cNvPr id="1479" name="Google Shape;1479;p44"/>
                <p:cNvSpPr/>
                <p:nvPr/>
              </p:nvSpPr>
              <p:spPr>
                <a:xfrm>
                  <a:off x="8352435" y="4245727"/>
                  <a:ext cx="266153"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CMDH</a:t>
                  </a:r>
                  <a:endParaRPr sz="600">
                    <a:solidFill>
                      <a:schemeClr val="dk1"/>
                    </a:solidFill>
                    <a:latin typeface="Arial"/>
                    <a:ea typeface="Arial"/>
                    <a:cs typeface="Arial"/>
                    <a:sym typeface="Arial"/>
                  </a:endParaRPr>
                </a:p>
              </p:txBody>
            </p:sp>
            <p:sp>
              <p:nvSpPr>
                <p:cNvPr id="1480" name="Google Shape;1480;p44"/>
                <p:cNvSpPr/>
                <p:nvPr/>
              </p:nvSpPr>
              <p:spPr>
                <a:xfrm>
                  <a:off x="8852394" y="4245727"/>
                  <a:ext cx="351353"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Sub/Noti</a:t>
                  </a:r>
                  <a:endParaRPr sz="600">
                    <a:solidFill>
                      <a:schemeClr val="dk1"/>
                    </a:solidFill>
                    <a:latin typeface="Arial"/>
                    <a:ea typeface="Arial"/>
                    <a:cs typeface="Arial"/>
                    <a:sym typeface="Arial"/>
                  </a:endParaRPr>
                </a:p>
              </p:txBody>
            </p:sp>
            <p:sp>
              <p:nvSpPr>
                <p:cNvPr id="1481" name="Google Shape;1481;p44"/>
                <p:cNvSpPr/>
                <p:nvPr/>
              </p:nvSpPr>
              <p:spPr>
                <a:xfrm>
                  <a:off x="7759505" y="4749149"/>
                  <a:ext cx="391160"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Registration</a:t>
                  </a:r>
                  <a:endParaRPr sz="600">
                    <a:solidFill>
                      <a:schemeClr val="dk1"/>
                    </a:solidFill>
                    <a:latin typeface="Arial"/>
                    <a:ea typeface="Arial"/>
                    <a:cs typeface="Arial"/>
                    <a:sym typeface="Arial"/>
                  </a:endParaRPr>
                </a:p>
              </p:txBody>
            </p:sp>
            <p:sp>
              <p:nvSpPr>
                <p:cNvPr id="1482" name="Google Shape;1482;p44"/>
                <p:cNvSpPr/>
                <p:nvPr/>
              </p:nvSpPr>
              <p:spPr>
                <a:xfrm>
                  <a:off x="7759505" y="5274929"/>
                  <a:ext cx="391160" cy="11732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Discovery</a:t>
                  </a:r>
                  <a:endParaRPr sz="600">
                    <a:solidFill>
                      <a:schemeClr val="dk1"/>
                    </a:solidFill>
                    <a:latin typeface="Arial"/>
                    <a:ea typeface="Arial"/>
                    <a:cs typeface="Arial"/>
                    <a:sym typeface="Arial"/>
                  </a:endParaRPr>
                </a:p>
              </p:txBody>
            </p:sp>
            <p:sp>
              <p:nvSpPr>
                <p:cNvPr id="1483" name="Google Shape;1483;p44"/>
                <p:cNvSpPr/>
                <p:nvPr/>
              </p:nvSpPr>
              <p:spPr>
                <a:xfrm>
                  <a:off x="8336371" y="4703914"/>
                  <a:ext cx="296220" cy="2178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Group</a:t>
                  </a:r>
                  <a:br>
                    <a:rPr lang="en-US" sz="600">
                      <a:solidFill>
                        <a:schemeClr val="dk1"/>
                      </a:solidFill>
                      <a:latin typeface="Arial"/>
                      <a:ea typeface="Arial"/>
                      <a:cs typeface="Arial"/>
                      <a:sym typeface="Arial"/>
                    </a:rPr>
                  </a:br>
                  <a:r>
                    <a:rPr lang="en-US" sz="600">
                      <a:solidFill>
                        <a:schemeClr val="dk1"/>
                      </a:solidFill>
                      <a:latin typeface="Arial"/>
                      <a:ea typeface="Arial"/>
                      <a:cs typeface="Arial"/>
                      <a:sym typeface="Arial"/>
                    </a:rPr>
                    <a:t>Mgmt.</a:t>
                  </a:r>
                  <a:endParaRPr sz="600">
                    <a:solidFill>
                      <a:schemeClr val="dk1"/>
                    </a:solidFill>
                    <a:latin typeface="Arial"/>
                    <a:ea typeface="Arial"/>
                    <a:cs typeface="Arial"/>
                    <a:sym typeface="Arial"/>
                  </a:endParaRPr>
                </a:p>
              </p:txBody>
            </p:sp>
            <p:sp>
              <p:nvSpPr>
                <p:cNvPr id="1484" name="Google Shape;1484;p44"/>
                <p:cNvSpPr/>
                <p:nvPr/>
              </p:nvSpPr>
              <p:spPr>
                <a:xfrm>
                  <a:off x="8856970" y="4757207"/>
                  <a:ext cx="342201" cy="11541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Security</a:t>
                  </a:r>
                  <a:endParaRPr sz="600">
                    <a:solidFill>
                      <a:schemeClr val="dk1"/>
                    </a:solidFill>
                    <a:latin typeface="Arial"/>
                    <a:ea typeface="Arial"/>
                    <a:cs typeface="Arial"/>
                    <a:sym typeface="Arial"/>
                  </a:endParaRPr>
                </a:p>
              </p:txBody>
            </p:sp>
            <p:sp>
              <p:nvSpPr>
                <p:cNvPr id="1485" name="Google Shape;1485;p44"/>
                <p:cNvSpPr/>
                <p:nvPr/>
              </p:nvSpPr>
              <p:spPr>
                <a:xfrm>
                  <a:off x="8287867" y="5244975"/>
                  <a:ext cx="393227" cy="18367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Network</a:t>
                  </a:r>
                  <a:br>
                    <a:rPr lang="en-US" sz="600">
                      <a:solidFill>
                        <a:schemeClr val="dk1"/>
                      </a:solidFill>
                      <a:latin typeface="Arial"/>
                      <a:ea typeface="Arial"/>
                      <a:cs typeface="Arial"/>
                      <a:sym typeface="Arial"/>
                    </a:rPr>
                  </a:br>
                  <a:r>
                    <a:rPr lang="en-US" sz="600">
                      <a:solidFill>
                        <a:schemeClr val="dk1"/>
                      </a:solidFill>
                      <a:latin typeface="Arial"/>
                      <a:ea typeface="Arial"/>
                      <a:cs typeface="Arial"/>
                      <a:sym typeface="Arial"/>
                    </a:rPr>
                    <a:t>Interworking</a:t>
                  </a:r>
                  <a:endParaRPr sz="600">
                    <a:solidFill>
                      <a:schemeClr val="dk1"/>
                    </a:solidFill>
                    <a:latin typeface="Arial"/>
                    <a:ea typeface="Arial"/>
                    <a:cs typeface="Arial"/>
                    <a:sym typeface="Arial"/>
                  </a:endParaRPr>
                </a:p>
              </p:txBody>
            </p:sp>
            <p:sp>
              <p:nvSpPr>
                <p:cNvPr id="1486" name="Google Shape;1486;p44"/>
                <p:cNvSpPr/>
                <p:nvPr/>
              </p:nvSpPr>
              <p:spPr>
                <a:xfrm>
                  <a:off x="8831457" y="5289039"/>
                  <a:ext cx="393227" cy="818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Location</a:t>
                  </a:r>
                  <a:endParaRPr sz="600">
                    <a:solidFill>
                      <a:schemeClr val="dk1"/>
                    </a:solidFill>
                    <a:latin typeface="Arial"/>
                    <a:ea typeface="Arial"/>
                    <a:cs typeface="Arial"/>
                    <a:sym typeface="Arial"/>
                  </a:endParaRPr>
                </a:p>
              </p:txBody>
            </p:sp>
            <p:sp>
              <p:nvSpPr>
                <p:cNvPr id="1487" name="Google Shape;1487;p44"/>
                <p:cNvSpPr/>
                <p:nvPr/>
              </p:nvSpPr>
              <p:spPr>
                <a:xfrm>
                  <a:off x="7757438" y="5783617"/>
                  <a:ext cx="393227" cy="13495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Dev.Mgmt</a:t>
                  </a:r>
                  <a:endParaRPr sz="600">
                    <a:solidFill>
                      <a:schemeClr val="dk1"/>
                    </a:solidFill>
                    <a:latin typeface="Arial"/>
                    <a:ea typeface="Arial"/>
                    <a:cs typeface="Arial"/>
                    <a:sym typeface="Arial"/>
                  </a:endParaRPr>
                </a:p>
              </p:txBody>
            </p:sp>
            <p:sp>
              <p:nvSpPr>
                <p:cNvPr id="1488" name="Google Shape;1488;p44"/>
                <p:cNvSpPr/>
                <p:nvPr/>
              </p:nvSpPr>
              <p:spPr>
                <a:xfrm>
                  <a:off x="8287867" y="5787427"/>
                  <a:ext cx="393227" cy="134951"/>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Charging</a:t>
                  </a:r>
                  <a:endParaRPr sz="600">
                    <a:solidFill>
                      <a:schemeClr val="dk1"/>
                    </a:solidFill>
                    <a:latin typeface="Arial"/>
                    <a:ea typeface="Arial"/>
                    <a:cs typeface="Arial"/>
                    <a:sym typeface="Arial"/>
                  </a:endParaRPr>
                </a:p>
              </p:txBody>
            </p:sp>
            <p:graphicFrame>
              <p:nvGraphicFramePr>
                <p:cNvPr id="1489" name="Google Shape;1489;p44"/>
                <p:cNvGraphicFramePr/>
                <p:nvPr/>
              </p:nvGraphicFramePr>
              <p:xfrm>
                <a:off x="8862285" y="5740119"/>
                <a:ext cx="365125" cy="231775"/>
              </p:xfrm>
              <a:graphic>
                <a:graphicData uri="http://schemas.openxmlformats.org/presentationml/2006/ole">
                  <mc:AlternateContent>
                    <mc:Choice Requires="v">
                      <p:oleObj r:id="rId6" imgH="231775" imgW="365125" progId="Photoshop.Image.22" spid="_x0000_s1">
                        <p:embed/>
                      </p:oleObj>
                    </mc:Choice>
                    <mc:Fallback>
                      <p:oleObj r:id="rId7" imgH="231775" imgW="365125" progId="Photoshop.Image.22">
                        <p:embed/>
                        <p:pic>
                          <p:nvPicPr>
                            <p:cNvPr id="1489" name="Google Shape;1489;p44"/>
                            <p:cNvPicPr preferRelativeResize="0"/>
                            <p:nvPr/>
                          </p:nvPicPr>
                          <p:blipFill rotWithShape="1">
                            <a:blip r:embed="rId8">
                              <a:alphaModFix/>
                            </a:blip>
                            <a:srcRect b="0" l="0" r="0" t="0"/>
                            <a:stretch/>
                          </p:blipFill>
                          <p:spPr>
                            <a:xfrm>
                              <a:off x="8862285" y="5740119"/>
                              <a:ext cx="365125" cy="231775"/>
                            </a:xfrm>
                            <a:prstGeom prst="rect">
                              <a:avLst/>
                            </a:prstGeom>
                            <a:noFill/>
                            <a:ln>
                              <a:noFill/>
                            </a:ln>
                          </p:spPr>
                        </p:pic>
                      </p:oleObj>
                    </mc:Fallback>
                  </mc:AlternateContent>
                </a:graphicData>
              </a:graphic>
            </p:graphicFrame>
          </p:grpSp>
        </p:grpSp>
        <p:grpSp>
          <p:nvGrpSpPr>
            <p:cNvPr id="1490" name="Google Shape;1490;p44"/>
            <p:cNvGrpSpPr/>
            <p:nvPr/>
          </p:nvGrpSpPr>
          <p:grpSpPr>
            <a:xfrm>
              <a:off x="703263" y="1956723"/>
              <a:ext cx="8351702" cy="1315754"/>
              <a:chOff x="703263" y="2013873"/>
              <a:chExt cx="8351702" cy="1315754"/>
            </a:xfrm>
          </p:grpSpPr>
          <p:pic>
            <p:nvPicPr>
              <p:cNvPr id="1491" name="Google Shape;1491;p44"/>
              <p:cNvPicPr preferRelativeResize="0"/>
              <p:nvPr/>
            </p:nvPicPr>
            <p:blipFill rotWithShape="1">
              <a:blip r:embed="rId9">
                <a:alphaModFix/>
              </a:blip>
              <a:srcRect b="0" l="0" r="0" t="0"/>
              <a:stretch/>
            </p:blipFill>
            <p:spPr>
              <a:xfrm>
                <a:off x="2228851" y="2557969"/>
                <a:ext cx="6200774" cy="80200"/>
              </a:xfrm>
              <a:prstGeom prst="rect">
                <a:avLst/>
              </a:prstGeom>
              <a:noFill/>
              <a:ln>
                <a:noFill/>
              </a:ln>
            </p:spPr>
          </p:pic>
          <p:sp>
            <p:nvSpPr>
              <p:cNvPr id="1492" name="Google Shape;1492;p44"/>
              <p:cNvSpPr/>
              <p:nvPr/>
            </p:nvSpPr>
            <p:spPr>
              <a:xfrm>
                <a:off x="703263" y="3124560"/>
                <a:ext cx="1205547"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IoT/M2M Thiết bị</a:t>
                </a:r>
                <a:endParaRPr b="1" sz="1200">
                  <a:solidFill>
                    <a:schemeClr val="dk1"/>
                  </a:solidFill>
                  <a:latin typeface="Arial"/>
                  <a:ea typeface="Arial"/>
                  <a:cs typeface="Arial"/>
                  <a:sym typeface="Arial"/>
                </a:endParaRPr>
              </a:p>
            </p:txBody>
          </p:sp>
          <p:sp>
            <p:nvSpPr>
              <p:cNvPr id="1493" name="Google Shape;1493;p44"/>
              <p:cNvSpPr/>
              <p:nvPr/>
            </p:nvSpPr>
            <p:spPr>
              <a:xfrm>
                <a:off x="3328286" y="3124560"/>
                <a:ext cx="1342707"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IoT/M2M Gateway</a:t>
                </a:r>
                <a:endParaRPr b="1" sz="1200">
                  <a:solidFill>
                    <a:schemeClr val="dk1"/>
                  </a:solidFill>
                  <a:latin typeface="Arial"/>
                  <a:ea typeface="Arial"/>
                  <a:cs typeface="Arial"/>
                  <a:sym typeface="Arial"/>
                </a:endParaRPr>
              </a:p>
            </p:txBody>
          </p:sp>
          <p:sp>
            <p:nvSpPr>
              <p:cNvPr id="1494" name="Google Shape;1494;p44"/>
              <p:cNvSpPr/>
              <p:nvPr/>
            </p:nvSpPr>
            <p:spPr>
              <a:xfrm>
                <a:off x="5935980" y="3124560"/>
                <a:ext cx="1181033"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IoT/M2M Server</a:t>
                </a:r>
                <a:endParaRPr b="1" sz="1200">
                  <a:solidFill>
                    <a:schemeClr val="dk1"/>
                  </a:solidFill>
                  <a:latin typeface="Arial"/>
                  <a:ea typeface="Arial"/>
                  <a:cs typeface="Arial"/>
                  <a:sym typeface="Arial"/>
                </a:endParaRPr>
              </a:p>
            </p:txBody>
          </p:sp>
          <p:sp>
            <p:nvSpPr>
              <p:cNvPr id="1495" name="Google Shape;1495;p44"/>
              <p:cNvSpPr/>
              <p:nvPr/>
            </p:nvSpPr>
            <p:spPr>
              <a:xfrm>
                <a:off x="7807166" y="3124560"/>
                <a:ext cx="1212124" cy="205067"/>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Dịch vụ</a:t>
                </a:r>
                <a:endParaRPr b="1" sz="1200">
                  <a:solidFill>
                    <a:schemeClr val="dk1"/>
                  </a:solidFill>
                  <a:latin typeface="Arial"/>
                  <a:ea typeface="Arial"/>
                  <a:cs typeface="Arial"/>
                  <a:sym typeface="Arial"/>
                </a:endParaRPr>
              </a:p>
            </p:txBody>
          </p:sp>
          <p:pic>
            <p:nvPicPr>
              <p:cNvPr id="1496" name="Google Shape;1496;p44"/>
              <p:cNvPicPr preferRelativeResize="0"/>
              <p:nvPr/>
            </p:nvPicPr>
            <p:blipFill rotWithShape="1">
              <a:blip r:embed="rId10">
                <a:alphaModFix/>
              </a:blip>
              <a:srcRect b="0" l="0" r="0" t="0"/>
              <a:stretch/>
            </p:blipFill>
            <p:spPr>
              <a:xfrm>
                <a:off x="6016237" y="2053465"/>
                <a:ext cx="945901" cy="971746"/>
              </a:xfrm>
              <a:prstGeom prst="rect">
                <a:avLst/>
              </a:prstGeom>
              <a:noFill/>
              <a:ln>
                <a:noFill/>
              </a:ln>
            </p:spPr>
          </p:pic>
          <p:pic>
            <p:nvPicPr>
              <p:cNvPr id="1497" name="Google Shape;1497;p44"/>
              <p:cNvPicPr preferRelativeResize="0"/>
              <p:nvPr/>
            </p:nvPicPr>
            <p:blipFill rotWithShape="1">
              <a:blip r:embed="rId11">
                <a:alphaModFix/>
              </a:blip>
              <a:srcRect b="0" l="0" r="0" t="0"/>
              <a:stretch/>
            </p:blipFill>
            <p:spPr>
              <a:xfrm>
                <a:off x="885350" y="2188490"/>
                <a:ext cx="935191" cy="793991"/>
              </a:xfrm>
              <a:prstGeom prst="rect">
                <a:avLst/>
              </a:prstGeom>
              <a:noFill/>
              <a:ln>
                <a:noFill/>
              </a:ln>
            </p:spPr>
          </p:pic>
          <p:pic>
            <p:nvPicPr>
              <p:cNvPr id="1498" name="Google Shape;1498;p44"/>
              <p:cNvPicPr preferRelativeResize="0"/>
              <p:nvPr/>
            </p:nvPicPr>
            <p:blipFill rotWithShape="1">
              <a:blip r:embed="rId12">
                <a:alphaModFix/>
              </a:blip>
              <a:srcRect b="0" l="0" r="0" t="0"/>
              <a:stretch/>
            </p:blipFill>
            <p:spPr>
              <a:xfrm>
                <a:off x="7844555" y="2120777"/>
                <a:ext cx="1210410" cy="870251"/>
              </a:xfrm>
              <a:prstGeom prst="rect">
                <a:avLst/>
              </a:prstGeom>
              <a:noFill/>
              <a:ln>
                <a:noFill/>
              </a:ln>
            </p:spPr>
          </p:pic>
          <p:pic>
            <p:nvPicPr>
              <p:cNvPr id="1499" name="Google Shape;1499;p44"/>
              <p:cNvPicPr preferRelativeResize="0"/>
              <p:nvPr/>
            </p:nvPicPr>
            <p:blipFill rotWithShape="1">
              <a:blip r:embed="rId13">
                <a:alphaModFix/>
              </a:blip>
              <a:srcRect b="0" l="0" r="0" t="0"/>
              <a:stretch/>
            </p:blipFill>
            <p:spPr>
              <a:xfrm>
                <a:off x="2006301" y="2150019"/>
                <a:ext cx="685624" cy="719176"/>
              </a:xfrm>
              <a:prstGeom prst="rect">
                <a:avLst/>
              </a:prstGeom>
              <a:noFill/>
              <a:ln>
                <a:noFill/>
              </a:ln>
            </p:spPr>
          </p:pic>
          <p:pic>
            <p:nvPicPr>
              <p:cNvPr id="1500" name="Google Shape;1500;p44"/>
              <p:cNvPicPr preferRelativeResize="0"/>
              <p:nvPr/>
            </p:nvPicPr>
            <p:blipFill rotWithShape="1">
              <a:blip r:embed="rId14">
                <a:alphaModFix/>
              </a:blip>
              <a:srcRect b="0" l="0" r="0" t="0"/>
              <a:stretch/>
            </p:blipFill>
            <p:spPr>
              <a:xfrm>
                <a:off x="3669733" y="2013873"/>
                <a:ext cx="586073" cy="997908"/>
              </a:xfrm>
              <a:prstGeom prst="rect">
                <a:avLst/>
              </a:prstGeom>
              <a:noFill/>
              <a:ln>
                <a:noFill/>
              </a:ln>
            </p:spPr>
          </p:pic>
          <p:pic>
            <p:nvPicPr>
              <p:cNvPr id="1501" name="Google Shape;1501;p44"/>
              <p:cNvPicPr preferRelativeResize="0"/>
              <p:nvPr/>
            </p:nvPicPr>
            <p:blipFill rotWithShape="1">
              <a:blip r:embed="rId15">
                <a:alphaModFix/>
              </a:blip>
              <a:srcRect b="0" l="0" r="0" t="0"/>
              <a:stretch/>
            </p:blipFill>
            <p:spPr>
              <a:xfrm>
                <a:off x="4794191" y="2119839"/>
                <a:ext cx="623843" cy="679650"/>
              </a:xfrm>
              <a:prstGeom prst="rect">
                <a:avLst/>
              </a:prstGeom>
              <a:noFill/>
              <a:ln>
                <a:noFill/>
              </a:ln>
            </p:spPr>
          </p:pic>
        </p:grpSp>
        <p:sp>
          <p:nvSpPr>
            <p:cNvPr id="1502" name="Google Shape;1502;p44"/>
            <p:cNvSpPr/>
            <p:nvPr/>
          </p:nvSpPr>
          <p:spPr>
            <a:xfrm>
              <a:off x="1380282" y="4917386"/>
              <a:ext cx="288000" cy="144000"/>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503" name="Google Shape;1503;p44"/>
            <p:cNvSpPr/>
            <p:nvPr/>
          </p:nvSpPr>
          <p:spPr>
            <a:xfrm>
              <a:off x="1369720" y="5725958"/>
              <a:ext cx="288000" cy="144000"/>
            </a:xfrm>
            <a:prstGeom prst="rect">
              <a:avLst/>
            </a:prstGeom>
            <a:solidFill>
              <a:srgbClr val="1DB4E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CSE</a:t>
              </a:r>
              <a:endParaRPr b="1" sz="700">
                <a:solidFill>
                  <a:schemeClr val="lt1"/>
                </a:solidFill>
                <a:latin typeface="Arial"/>
                <a:ea typeface="Arial"/>
                <a:cs typeface="Arial"/>
                <a:sym typeface="Arial"/>
              </a:endParaRPr>
            </a:p>
          </p:txBody>
        </p:sp>
        <p:sp>
          <p:nvSpPr>
            <p:cNvPr id="1504" name="Google Shape;1504;p44"/>
            <p:cNvSpPr/>
            <p:nvPr/>
          </p:nvSpPr>
          <p:spPr>
            <a:xfrm>
              <a:off x="1331537" y="4146622"/>
              <a:ext cx="360000" cy="180000"/>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505" name="Google Shape;1505;p44"/>
            <p:cNvSpPr/>
            <p:nvPr/>
          </p:nvSpPr>
          <p:spPr>
            <a:xfrm>
              <a:off x="1330028" y="5707041"/>
              <a:ext cx="360000" cy="180000"/>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506" name="Google Shape;1506;p44"/>
            <p:cNvSpPr/>
            <p:nvPr/>
          </p:nvSpPr>
          <p:spPr>
            <a:xfrm>
              <a:off x="3293649" y="4713668"/>
              <a:ext cx="402588" cy="195854"/>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1507" name="Google Shape;1507;p44"/>
            <p:cNvSpPr/>
            <p:nvPr/>
          </p:nvSpPr>
          <p:spPr>
            <a:xfrm>
              <a:off x="6416796" y="4709906"/>
              <a:ext cx="454083" cy="180000"/>
            </a:xfrm>
            <a:prstGeom prst="rect">
              <a:avLst/>
            </a:prstGeom>
            <a:noFill/>
            <a:ln cap="flat" cmpd="sng" w="19050">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grpSp>
          <p:nvGrpSpPr>
            <p:cNvPr id="1508" name="Google Shape;1508;p44"/>
            <p:cNvGrpSpPr/>
            <p:nvPr/>
          </p:nvGrpSpPr>
          <p:grpSpPr>
            <a:xfrm>
              <a:off x="1322442" y="3601349"/>
              <a:ext cx="325525" cy="172336"/>
              <a:chOff x="1322442" y="3601349"/>
              <a:chExt cx="325525" cy="172336"/>
            </a:xfrm>
          </p:grpSpPr>
          <p:sp>
            <p:nvSpPr>
              <p:cNvPr id="1509" name="Google Shape;1509;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0" name="Google Shape;1510;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11" name="Google Shape;1511;p44"/>
            <p:cNvGrpSpPr/>
            <p:nvPr/>
          </p:nvGrpSpPr>
          <p:grpSpPr>
            <a:xfrm>
              <a:off x="1336993" y="4585440"/>
              <a:ext cx="325525" cy="172336"/>
              <a:chOff x="1322442" y="3601349"/>
              <a:chExt cx="325525" cy="172336"/>
            </a:xfrm>
          </p:grpSpPr>
          <p:sp>
            <p:nvSpPr>
              <p:cNvPr id="1512" name="Google Shape;1512;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3" name="Google Shape;1513;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14" name="Google Shape;1514;p44"/>
            <p:cNvGrpSpPr/>
            <p:nvPr/>
          </p:nvGrpSpPr>
          <p:grpSpPr>
            <a:xfrm>
              <a:off x="1337759" y="5362756"/>
              <a:ext cx="325525" cy="172336"/>
              <a:chOff x="1322442" y="3601349"/>
              <a:chExt cx="325525" cy="172336"/>
            </a:xfrm>
          </p:grpSpPr>
          <p:sp>
            <p:nvSpPr>
              <p:cNvPr id="1515" name="Google Shape;1515;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6" name="Google Shape;1516;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17" name="Google Shape;1517;p44"/>
            <p:cNvGrpSpPr/>
            <p:nvPr/>
          </p:nvGrpSpPr>
          <p:grpSpPr>
            <a:xfrm>
              <a:off x="3367897" y="4278967"/>
              <a:ext cx="325525" cy="172336"/>
              <a:chOff x="1322442" y="3601349"/>
              <a:chExt cx="325525" cy="172336"/>
            </a:xfrm>
          </p:grpSpPr>
          <p:sp>
            <p:nvSpPr>
              <p:cNvPr id="1518" name="Google Shape;1518;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19" name="Google Shape;1519;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grpSp>
          <p:nvGrpSpPr>
            <p:cNvPr id="1520" name="Google Shape;1520;p44"/>
            <p:cNvGrpSpPr/>
            <p:nvPr/>
          </p:nvGrpSpPr>
          <p:grpSpPr>
            <a:xfrm>
              <a:off x="4918935" y="3826986"/>
              <a:ext cx="325525" cy="172336"/>
              <a:chOff x="1322442" y="3601349"/>
              <a:chExt cx="325525" cy="172336"/>
            </a:xfrm>
          </p:grpSpPr>
          <p:sp>
            <p:nvSpPr>
              <p:cNvPr id="1521" name="Google Shape;1521;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22" name="Google Shape;1522;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sp>
          <p:nvSpPr>
            <p:cNvPr id="1523" name="Google Shape;1523;p44"/>
            <p:cNvSpPr/>
            <p:nvPr/>
          </p:nvSpPr>
          <p:spPr>
            <a:xfrm>
              <a:off x="1809187" y="5756496"/>
              <a:ext cx="988334" cy="200684"/>
            </a:xfrm>
            <a:prstGeom prst="wedgeRectCallout">
              <a:avLst>
                <a:gd fmla="val -62581" name="adj1"/>
                <a:gd fmla="val 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&amp;Cube : Lavender</a:t>
              </a:r>
              <a:endParaRPr b="1" sz="900">
                <a:solidFill>
                  <a:schemeClr val="lt1"/>
                </a:solidFill>
                <a:latin typeface="Arial"/>
                <a:ea typeface="Arial"/>
                <a:cs typeface="Arial"/>
                <a:sym typeface="Arial"/>
              </a:endParaRPr>
            </a:p>
          </p:txBody>
        </p:sp>
        <p:sp>
          <p:nvSpPr>
            <p:cNvPr id="1524" name="Google Shape;1524;p44"/>
            <p:cNvSpPr/>
            <p:nvPr/>
          </p:nvSpPr>
          <p:spPr>
            <a:xfrm>
              <a:off x="1295601" y="3911371"/>
              <a:ext cx="887240" cy="181069"/>
            </a:xfrm>
            <a:prstGeom prst="wedgeRectCallout">
              <a:avLst>
                <a:gd fmla="val -29928" name="adj1"/>
                <a:gd fmla="val 95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&amp;Cube : Thyme</a:t>
              </a:r>
              <a:endParaRPr b="1" sz="900">
                <a:solidFill>
                  <a:schemeClr val="lt1"/>
                </a:solidFill>
                <a:latin typeface="Arial"/>
                <a:ea typeface="Arial"/>
                <a:cs typeface="Arial"/>
                <a:sym typeface="Arial"/>
              </a:endParaRPr>
            </a:p>
          </p:txBody>
        </p:sp>
        <p:grpSp>
          <p:nvGrpSpPr>
            <p:cNvPr id="1525" name="Google Shape;1525;p44"/>
            <p:cNvGrpSpPr/>
            <p:nvPr/>
          </p:nvGrpSpPr>
          <p:grpSpPr>
            <a:xfrm>
              <a:off x="6488464" y="4330359"/>
              <a:ext cx="325525" cy="172336"/>
              <a:chOff x="1322442" y="3601349"/>
              <a:chExt cx="325525" cy="172336"/>
            </a:xfrm>
          </p:grpSpPr>
          <p:sp>
            <p:nvSpPr>
              <p:cNvPr id="1526" name="Google Shape;1526;p44"/>
              <p:cNvSpPr/>
              <p:nvPr/>
            </p:nvSpPr>
            <p:spPr>
              <a:xfrm>
                <a:off x="1322442" y="3601349"/>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sp>
            <p:nvSpPr>
              <p:cNvPr id="1527" name="Google Shape;1527;p44"/>
              <p:cNvSpPr/>
              <p:nvPr/>
            </p:nvSpPr>
            <p:spPr>
              <a:xfrm>
                <a:off x="1359967" y="3629685"/>
                <a:ext cx="288000" cy="144000"/>
              </a:xfrm>
              <a:prstGeom prst="rect">
                <a:avLst/>
              </a:prstGeom>
              <a:solidFill>
                <a:srgbClr val="F2F2F2"/>
              </a:solidFill>
              <a:ln cap="flat" cmpd="sng" w="9525">
                <a:solidFill>
                  <a:srgbClr val="D8D8D8"/>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AE</a:t>
                </a:r>
                <a:endParaRPr sz="700">
                  <a:solidFill>
                    <a:schemeClr val="dk1"/>
                  </a:solidFill>
                  <a:latin typeface="Arial"/>
                  <a:ea typeface="Arial"/>
                  <a:cs typeface="Arial"/>
                  <a:sym typeface="Arial"/>
                </a:endParaRPr>
              </a:p>
            </p:txBody>
          </p:sp>
        </p:grpSp>
        <p:sp>
          <p:nvSpPr>
            <p:cNvPr id="1528" name="Google Shape;1528;p44"/>
            <p:cNvSpPr/>
            <p:nvPr/>
          </p:nvSpPr>
          <p:spPr>
            <a:xfrm>
              <a:off x="6887470" y="4873474"/>
              <a:ext cx="583947" cy="185594"/>
            </a:xfrm>
            <a:prstGeom prst="wedgeRectCallout">
              <a:avLst>
                <a:gd fmla="val -62581" name="adj1"/>
                <a:gd fmla="val 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Mobius</a:t>
              </a:r>
              <a:endParaRPr b="1" sz="900">
                <a:solidFill>
                  <a:schemeClr val="lt1"/>
                </a:solidFill>
                <a:latin typeface="Arial"/>
                <a:ea typeface="Arial"/>
                <a:cs typeface="Arial"/>
                <a:sym typeface="Arial"/>
              </a:endParaRPr>
            </a:p>
          </p:txBody>
        </p:sp>
        <p:sp>
          <p:nvSpPr>
            <p:cNvPr id="1529" name="Google Shape;1529;p44"/>
            <p:cNvSpPr/>
            <p:nvPr/>
          </p:nvSpPr>
          <p:spPr>
            <a:xfrm>
              <a:off x="3760420" y="4843012"/>
              <a:ext cx="988334" cy="200684"/>
            </a:xfrm>
            <a:prstGeom prst="wedgeRectCallout">
              <a:avLst>
                <a:gd fmla="val -62581" name="adj1"/>
                <a:gd fmla="val 950" name="adj2"/>
              </a:avLst>
            </a:prstGeom>
            <a:solidFill>
              <a:srgbClr val="13B9A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900">
                  <a:solidFill>
                    <a:schemeClr val="lt1"/>
                  </a:solidFill>
                  <a:latin typeface="Arial"/>
                  <a:ea typeface="Arial"/>
                  <a:cs typeface="Arial"/>
                  <a:sym typeface="Arial"/>
                </a:rPr>
                <a:t>&amp;Cube : Rosemary</a:t>
              </a:r>
              <a:endParaRPr b="1" sz="900">
                <a:solidFill>
                  <a:schemeClr val="lt1"/>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grpSp>
        <p:nvGrpSpPr>
          <p:cNvPr id="1535" name="Google Shape;1535;p45"/>
          <p:cNvGrpSpPr/>
          <p:nvPr/>
        </p:nvGrpSpPr>
        <p:grpSpPr>
          <a:xfrm>
            <a:off x="416128" y="447433"/>
            <a:ext cx="9051872" cy="276999"/>
            <a:chOff x="416128" y="447433"/>
            <a:chExt cx="9051872" cy="276999"/>
          </a:xfrm>
        </p:grpSpPr>
        <p:sp>
          <p:nvSpPr>
            <p:cNvPr id="1536" name="Google Shape;1536;p4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37" name="Google Shape;1537;p4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38" name="Google Shape;1538;p4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Cách thức hoạt động của thiết bị IoT</a:t>
            </a:r>
            <a:endParaRPr/>
          </a:p>
        </p:txBody>
      </p:sp>
      <p:grpSp>
        <p:nvGrpSpPr>
          <p:cNvPr id="1539" name="Google Shape;1539;p45"/>
          <p:cNvGrpSpPr/>
          <p:nvPr/>
        </p:nvGrpSpPr>
        <p:grpSpPr>
          <a:xfrm>
            <a:off x="593949" y="2178233"/>
            <a:ext cx="8940680" cy="3720290"/>
            <a:chOff x="593949" y="2178233"/>
            <a:chExt cx="8940680" cy="3720290"/>
          </a:xfrm>
        </p:grpSpPr>
        <p:sp>
          <p:nvSpPr>
            <p:cNvPr id="1540" name="Google Shape;1540;p45"/>
            <p:cNvSpPr/>
            <p:nvPr/>
          </p:nvSpPr>
          <p:spPr>
            <a:xfrm>
              <a:off x="593949" y="2178233"/>
              <a:ext cx="1256166"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Sự vật</a:t>
              </a:r>
              <a:endParaRPr sz="1200">
                <a:solidFill>
                  <a:srgbClr val="FFFFFF"/>
                </a:solidFill>
                <a:latin typeface="Arial"/>
                <a:ea typeface="Arial"/>
                <a:cs typeface="Arial"/>
                <a:sym typeface="Arial"/>
              </a:endParaRPr>
            </a:p>
          </p:txBody>
        </p:sp>
        <p:sp>
          <p:nvSpPr>
            <p:cNvPr id="1541" name="Google Shape;1541;p45"/>
            <p:cNvSpPr/>
            <p:nvPr/>
          </p:nvSpPr>
          <p:spPr>
            <a:xfrm>
              <a:off x="7790784" y="2178233"/>
              <a:ext cx="1743845"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Ứng dụng IoT</a:t>
              </a:r>
              <a:endParaRPr/>
            </a:p>
          </p:txBody>
        </p:sp>
        <p:sp>
          <p:nvSpPr>
            <p:cNvPr id="1542" name="Google Shape;1542;p45"/>
            <p:cNvSpPr/>
            <p:nvPr/>
          </p:nvSpPr>
          <p:spPr>
            <a:xfrm>
              <a:off x="2790716" y="2178233"/>
              <a:ext cx="1743845"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Nền tảng thiết bị IoT</a:t>
              </a:r>
              <a:endParaRPr/>
            </a:p>
          </p:txBody>
        </p:sp>
        <p:sp>
          <p:nvSpPr>
            <p:cNvPr id="1543" name="Google Shape;1543;p45"/>
            <p:cNvSpPr/>
            <p:nvPr/>
          </p:nvSpPr>
          <p:spPr>
            <a:xfrm>
              <a:off x="5547286" y="2178233"/>
              <a:ext cx="1743845"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Nền tảng dịch vụ IoT</a:t>
              </a:r>
              <a:endParaRPr/>
            </a:p>
          </p:txBody>
        </p:sp>
        <p:cxnSp>
          <p:nvCxnSpPr>
            <p:cNvPr id="1544" name="Google Shape;1544;p45"/>
            <p:cNvCxnSpPr>
              <a:stCxn id="1540" idx="3"/>
              <a:endCxn id="1542" idx="1"/>
            </p:cNvCxnSpPr>
            <p:nvPr/>
          </p:nvCxnSpPr>
          <p:spPr>
            <a:xfrm>
              <a:off x="1850115" y="2333219"/>
              <a:ext cx="940500" cy="0"/>
            </a:xfrm>
            <a:prstGeom prst="straightConnector1">
              <a:avLst/>
            </a:prstGeom>
            <a:noFill/>
            <a:ln cap="flat" cmpd="sng" w="19050">
              <a:solidFill>
                <a:srgbClr val="BFBFBF"/>
              </a:solidFill>
              <a:prstDash val="solid"/>
              <a:miter lim="800000"/>
              <a:headEnd len="med" w="med" type="oval"/>
              <a:tailEnd len="med" w="med" type="oval"/>
            </a:ln>
          </p:spPr>
        </p:cxnSp>
        <p:cxnSp>
          <p:nvCxnSpPr>
            <p:cNvPr id="1545" name="Google Shape;1545;p45"/>
            <p:cNvCxnSpPr>
              <a:stCxn id="1542" idx="3"/>
              <a:endCxn id="1543" idx="1"/>
            </p:cNvCxnSpPr>
            <p:nvPr/>
          </p:nvCxnSpPr>
          <p:spPr>
            <a:xfrm>
              <a:off x="4534561" y="2333219"/>
              <a:ext cx="1012800" cy="0"/>
            </a:xfrm>
            <a:prstGeom prst="straightConnector1">
              <a:avLst/>
            </a:prstGeom>
            <a:noFill/>
            <a:ln cap="flat" cmpd="sng" w="19050">
              <a:solidFill>
                <a:srgbClr val="BFBFBF"/>
              </a:solidFill>
              <a:prstDash val="solid"/>
              <a:miter lim="800000"/>
              <a:headEnd len="med" w="med" type="oval"/>
              <a:tailEnd len="med" w="med" type="oval"/>
            </a:ln>
          </p:spPr>
        </p:cxnSp>
        <p:cxnSp>
          <p:nvCxnSpPr>
            <p:cNvPr id="1546" name="Google Shape;1546;p45"/>
            <p:cNvCxnSpPr>
              <a:stCxn id="1543" idx="3"/>
              <a:endCxn id="1541" idx="1"/>
            </p:cNvCxnSpPr>
            <p:nvPr/>
          </p:nvCxnSpPr>
          <p:spPr>
            <a:xfrm>
              <a:off x="7291131" y="2333219"/>
              <a:ext cx="499800" cy="0"/>
            </a:xfrm>
            <a:prstGeom prst="straightConnector1">
              <a:avLst/>
            </a:prstGeom>
            <a:noFill/>
            <a:ln cap="flat" cmpd="sng" w="19050">
              <a:solidFill>
                <a:srgbClr val="BFBFBF"/>
              </a:solidFill>
              <a:prstDash val="solid"/>
              <a:miter lim="800000"/>
              <a:headEnd len="med" w="med" type="oval"/>
              <a:tailEnd len="med" w="med" type="oval"/>
            </a:ln>
          </p:spPr>
        </p:cxnSp>
        <p:pic>
          <p:nvPicPr>
            <p:cNvPr id="1547" name="Google Shape;1547;p45"/>
            <p:cNvPicPr preferRelativeResize="0"/>
            <p:nvPr/>
          </p:nvPicPr>
          <p:blipFill rotWithShape="1">
            <a:blip r:embed="rId3">
              <a:alphaModFix/>
            </a:blip>
            <a:srcRect b="0" l="0" r="0" t="0"/>
            <a:stretch/>
          </p:blipFill>
          <p:spPr>
            <a:xfrm>
              <a:off x="605308" y="2765235"/>
              <a:ext cx="8736014" cy="3133288"/>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grpSp>
        <p:nvGrpSpPr>
          <p:cNvPr id="1553" name="Google Shape;1553;p46"/>
          <p:cNvGrpSpPr/>
          <p:nvPr/>
        </p:nvGrpSpPr>
        <p:grpSpPr>
          <a:xfrm>
            <a:off x="416128" y="447433"/>
            <a:ext cx="9051872" cy="276999"/>
            <a:chOff x="416128" y="447433"/>
            <a:chExt cx="9051872" cy="276999"/>
          </a:xfrm>
        </p:grpSpPr>
        <p:sp>
          <p:nvSpPr>
            <p:cNvPr id="1554" name="Google Shape;1554;p4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55" name="Google Shape;1555;p4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56" name="Google Shape;1556;p4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 trình phát triển</a:t>
            </a:r>
            <a:endParaRPr sz="2400">
              <a:solidFill>
                <a:srgbClr val="0C0C0C"/>
              </a:solidFill>
              <a:latin typeface="Arial"/>
              <a:ea typeface="Arial"/>
              <a:cs typeface="Arial"/>
              <a:sym typeface="Arial"/>
            </a:endParaRPr>
          </a:p>
        </p:txBody>
      </p:sp>
      <p:grpSp>
        <p:nvGrpSpPr>
          <p:cNvPr id="1557" name="Google Shape;1557;p46"/>
          <p:cNvGrpSpPr/>
          <p:nvPr/>
        </p:nvGrpSpPr>
        <p:grpSpPr>
          <a:xfrm>
            <a:off x="1086696" y="2174927"/>
            <a:ext cx="8249423" cy="4084207"/>
            <a:chOff x="1086696" y="2174927"/>
            <a:chExt cx="8249423" cy="4084207"/>
          </a:xfrm>
        </p:grpSpPr>
        <p:sp>
          <p:nvSpPr>
            <p:cNvPr id="1558" name="Google Shape;1558;p46"/>
            <p:cNvSpPr/>
            <p:nvPr/>
          </p:nvSpPr>
          <p:spPr>
            <a:xfrm>
              <a:off x="5991756" y="5929763"/>
              <a:ext cx="3344363" cy="329371"/>
            </a:xfrm>
            <a:prstGeom prst="roundRect">
              <a:avLst>
                <a:gd fmla="val 50000" name="adj"/>
              </a:avLst>
            </a:prstGeom>
            <a:solidFill>
              <a:schemeClr val="lt1"/>
            </a:solid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*TAS: Phần mềm thích ứng sự vật</a:t>
              </a:r>
              <a:endParaRPr sz="1200">
                <a:solidFill>
                  <a:schemeClr val="dk1"/>
                </a:solidFill>
                <a:latin typeface="Arial"/>
                <a:ea typeface="Arial"/>
                <a:cs typeface="Arial"/>
                <a:sym typeface="Arial"/>
              </a:endParaRPr>
            </a:p>
          </p:txBody>
        </p:sp>
        <p:pic>
          <p:nvPicPr>
            <p:cNvPr id="1559" name="Google Shape;1559;p46"/>
            <p:cNvPicPr preferRelativeResize="0"/>
            <p:nvPr/>
          </p:nvPicPr>
          <p:blipFill rotWithShape="1">
            <a:blip r:embed="rId3">
              <a:alphaModFix/>
            </a:blip>
            <a:srcRect b="0" l="0" r="0" t="0"/>
            <a:stretch/>
          </p:blipFill>
          <p:spPr>
            <a:xfrm>
              <a:off x="1137521" y="2717442"/>
              <a:ext cx="7944207" cy="3168203"/>
            </a:xfrm>
            <a:prstGeom prst="rect">
              <a:avLst/>
            </a:prstGeom>
            <a:noFill/>
            <a:ln>
              <a:noFill/>
            </a:ln>
          </p:spPr>
        </p:pic>
        <p:grpSp>
          <p:nvGrpSpPr>
            <p:cNvPr id="1560" name="Google Shape;1560;p46"/>
            <p:cNvGrpSpPr/>
            <p:nvPr/>
          </p:nvGrpSpPr>
          <p:grpSpPr>
            <a:xfrm>
              <a:off x="1086696" y="2174927"/>
              <a:ext cx="7915636" cy="329371"/>
              <a:chOff x="1086696" y="2174927"/>
              <a:chExt cx="7915636" cy="329371"/>
            </a:xfrm>
          </p:grpSpPr>
          <p:sp>
            <p:nvSpPr>
              <p:cNvPr id="1561" name="Google Shape;1561;p46"/>
              <p:cNvSpPr/>
              <p:nvPr/>
            </p:nvSpPr>
            <p:spPr>
              <a:xfrm>
                <a:off x="1086696" y="2174927"/>
                <a:ext cx="1156340" cy="329371"/>
              </a:xfrm>
              <a:prstGeom prst="roundRect">
                <a:avLst>
                  <a:gd fmla="val 50000" name="adj"/>
                </a:avLst>
              </a:prstGeom>
              <a:solidFill>
                <a:srgbClr val="A5A5A5"/>
              </a:solidFill>
              <a:ln>
                <a:noFill/>
              </a:ln>
            </p:spPr>
            <p:txBody>
              <a:bodyPr anchorCtr="0" anchor="ctr" bIns="0" lIns="0" spcFirstLastPara="1" rIns="0" wrap="square" tIns="36000">
                <a:noAutofit/>
              </a:bodyPr>
              <a:lstStyle/>
              <a:p>
                <a:pPr indent="0" lvl="0" marL="0" marR="0" rtl="0" algn="ctr">
                  <a:lnSpc>
                    <a:spcPct val="85714"/>
                  </a:lnSpc>
                  <a:spcBef>
                    <a:spcPts val="0"/>
                  </a:spcBef>
                  <a:spcAft>
                    <a:spcPts val="0"/>
                  </a:spcAft>
                  <a:buNone/>
                </a:pPr>
                <a:r>
                  <a:rPr lang="en-US" sz="1400">
                    <a:solidFill>
                      <a:srgbClr val="FFFFFF"/>
                    </a:solidFill>
                    <a:latin typeface="Arial"/>
                    <a:ea typeface="Arial"/>
                    <a:cs typeface="Arial"/>
                    <a:sym typeface="Arial"/>
                  </a:rPr>
                  <a:t>Ý tưởng!</a:t>
                </a:r>
                <a:endParaRPr/>
              </a:p>
              <a:p>
                <a:pPr indent="0" lvl="0" marL="0" marR="0" rtl="0" algn="ctr">
                  <a:lnSpc>
                    <a:spcPct val="85714"/>
                  </a:lnSpc>
                  <a:spcBef>
                    <a:spcPts val="0"/>
                  </a:spcBef>
                  <a:spcAft>
                    <a:spcPts val="0"/>
                  </a:spcAft>
                  <a:buNone/>
                </a:pPr>
                <a:r>
                  <a:rPr lang="en-US" sz="1400">
                    <a:solidFill>
                      <a:srgbClr val="FFFFFF"/>
                    </a:solidFill>
                    <a:latin typeface="Arial"/>
                    <a:ea typeface="Arial"/>
                    <a:cs typeface="Arial"/>
                    <a:sym typeface="Arial"/>
                  </a:rPr>
                  <a:t>(chức năng)</a:t>
                </a:r>
                <a:endParaRPr/>
              </a:p>
            </p:txBody>
          </p:sp>
          <p:sp>
            <p:nvSpPr>
              <p:cNvPr id="1562" name="Google Shape;1562;p46"/>
              <p:cNvSpPr/>
              <p:nvPr/>
            </p:nvSpPr>
            <p:spPr>
              <a:xfrm>
                <a:off x="2419632" y="2174927"/>
                <a:ext cx="1480460" cy="329371"/>
              </a:xfrm>
              <a:prstGeom prst="roundRect">
                <a:avLst>
                  <a:gd fmla="val 50000" name="adj"/>
                </a:avLst>
              </a:prstGeom>
              <a:solidFill>
                <a:srgbClr val="A5A5A5"/>
              </a:solidFill>
              <a:ln>
                <a:noFill/>
              </a:ln>
            </p:spPr>
            <p:txBody>
              <a:bodyPr anchorCtr="0" anchor="ctr" bIns="0" lIns="0" spcFirstLastPara="1" rIns="0" wrap="square" tIns="36000">
                <a:noAutofit/>
              </a:bodyPr>
              <a:lstStyle/>
              <a:p>
                <a:pPr indent="0" lvl="0" marL="0" marR="0" rtl="0" algn="ctr">
                  <a:lnSpc>
                    <a:spcPct val="109090"/>
                  </a:lnSpc>
                  <a:spcBef>
                    <a:spcPts val="0"/>
                  </a:spcBef>
                  <a:spcAft>
                    <a:spcPts val="0"/>
                  </a:spcAft>
                  <a:buNone/>
                </a:pPr>
                <a:r>
                  <a:rPr lang="en-US" sz="1100">
                    <a:solidFill>
                      <a:srgbClr val="FFFFFF"/>
                    </a:solidFill>
                    <a:latin typeface="Arial"/>
                    <a:ea typeface="Arial"/>
                    <a:cs typeface="Arial"/>
                    <a:sym typeface="Arial"/>
                  </a:rPr>
                  <a:t>Sự vật</a:t>
                </a:r>
                <a:endParaRPr sz="1100">
                  <a:solidFill>
                    <a:srgbClr val="FFFFFF"/>
                  </a:solidFill>
                  <a:latin typeface="Arial"/>
                  <a:ea typeface="Arial"/>
                  <a:cs typeface="Arial"/>
                  <a:sym typeface="Arial"/>
                </a:endParaRPr>
              </a:p>
              <a:p>
                <a:pPr indent="0" lvl="0" marL="0" marR="0" rtl="0" algn="ctr">
                  <a:lnSpc>
                    <a:spcPct val="109090"/>
                  </a:lnSpc>
                  <a:spcBef>
                    <a:spcPts val="0"/>
                  </a:spcBef>
                  <a:spcAft>
                    <a:spcPts val="0"/>
                  </a:spcAft>
                  <a:buNone/>
                </a:pPr>
                <a:r>
                  <a:rPr lang="en-US" sz="1100">
                    <a:solidFill>
                      <a:srgbClr val="FFFFFF"/>
                    </a:solidFill>
                    <a:latin typeface="Arial"/>
                    <a:ea typeface="Arial"/>
                    <a:cs typeface="Arial"/>
                    <a:sym typeface="Arial"/>
                  </a:rPr>
                  <a:t>(Cảm biến và bộ dẫn động)</a:t>
                </a:r>
                <a:endParaRPr/>
              </a:p>
            </p:txBody>
          </p:sp>
          <p:sp>
            <p:nvSpPr>
              <p:cNvPr id="1563" name="Google Shape;1563;p46"/>
              <p:cNvSpPr/>
              <p:nvPr/>
            </p:nvSpPr>
            <p:spPr>
              <a:xfrm>
                <a:off x="4102444" y="2174927"/>
                <a:ext cx="1156340" cy="3293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Phần cứng</a:t>
                </a:r>
                <a:endParaRPr sz="1400">
                  <a:solidFill>
                    <a:srgbClr val="FFFFFF"/>
                  </a:solidFill>
                  <a:latin typeface="Arial"/>
                  <a:ea typeface="Arial"/>
                  <a:cs typeface="Arial"/>
                  <a:sym typeface="Arial"/>
                </a:endParaRPr>
              </a:p>
            </p:txBody>
          </p:sp>
          <p:sp>
            <p:nvSpPr>
              <p:cNvPr id="1564" name="Google Shape;1564;p46"/>
              <p:cNvSpPr/>
              <p:nvPr/>
            </p:nvSpPr>
            <p:spPr>
              <a:xfrm>
                <a:off x="5661833" y="2174927"/>
                <a:ext cx="1156340" cy="3293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Phần mềm</a:t>
                </a:r>
                <a:endParaRPr sz="1400">
                  <a:solidFill>
                    <a:srgbClr val="FFFFFF"/>
                  </a:solidFill>
                  <a:latin typeface="Arial"/>
                  <a:ea typeface="Arial"/>
                  <a:cs typeface="Arial"/>
                  <a:sym typeface="Arial"/>
                </a:endParaRPr>
              </a:p>
            </p:txBody>
          </p:sp>
          <p:sp>
            <p:nvSpPr>
              <p:cNvPr id="1565" name="Google Shape;1565;p46"/>
              <p:cNvSpPr/>
              <p:nvPr/>
            </p:nvSpPr>
            <p:spPr>
              <a:xfrm>
                <a:off x="7461520" y="2174927"/>
                <a:ext cx="1540812" cy="3293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Sản phẩm!</a:t>
                </a:r>
                <a:endParaRPr/>
              </a:p>
            </p:txBody>
          </p:sp>
          <p:cxnSp>
            <p:nvCxnSpPr>
              <p:cNvPr id="1566" name="Google Shape;1566;p46"/>
              <p:cNvCxnSpPr/>
              <p:nvPr/>
            </p:nvCxnSpPr>
            <p:spPr>
              <a:xfrm>
                <a:off x="2223603" y="2318193"/>
                <a:ext cx="196029" cy="6394"/>
              </a:xfrm>
              <a:prstGeom prst="straightConnector1">
                <a:avLst/>
              </a:prstGeom>
              <a:noFill/>
              <a:ln cap="flat" cmpd="sng" w="19050">
                <a:solidFill>
                  <a:srgbClr val="BFBFBF"/>
                </a:solidFill>
                <a:prstDash val="solid"/>
                <a:miter lim="800000"/>
                <a:headEnd len="med" w="med" type="oval"/>
                <a:tailEnd len="med" w="med" type="oval"/>
              </a:ln>
            </p:spPr>
          </p:cxnSp>
          <p:cxnSp>
            <p:nvCxnSpPr>
              <p:cNvPr id="1567" name="Google Shape;1567;p46"/>
              <p:cNvCxnSpPr/>
              <p:nvPr/>
            </p:nvCxnSpPr>
            <p:spPr>
              <a:xfrm>
                <a:off x="3921468" y="2318193"/>
                <a:ext cx="196029" cy="6394"/>
              </a:xfrm>
              <a:prstGeom prst="straightConnector1">
                <a:avLst/>
              </a:prstGeom>
              <a:noFill/>
              <a:ln cap="flat" cmpd="sng" w="19050">
                <a:solidFill>
                  <a:srgbClr val="BFBFBF"/>
                </a:solidFill>
                <a:prstDash val="solid"/>
                <a:miter lim="800000"/>
                <a:headEnd len="med" w="med" type="oval"/>
                <a:tailEnd len="med" w="med" type="oval"/>
              </a:ln>
            </p:spPr>
          </p:cxnSp>
          <p:cxnSp>
            <p:nvCxnSpPr>
              <p:cNvPr id="1568" name="Google Shape;1568;p46"/>
              <p:cNvCxnSpPr/>
              <p:nvPr/>
            </p:nvCxnSpPr>
            <p:spPr>
              <a:xfrm>
                <a:off x="5258784" y="2318193"/>
                <a:ext cx="403049" cy="0"/>
              </a:xfrm>
              <a:prstGeom prst="straightConnector1">
                <a:avLst/>
              </a:prstGeom>
              <a:noFill/>
              <a:ln cap="flat" cmpd="sng" w="19050">
                <a:solidFill>
                  <a:srgbClr val="BFBFBF"/>
                </a:solidFill>
                <a:prstDash val="solid"/>
                <a:miter lim="800000"/>
                <a:headEnd len="med" w="med" type="oval"/>
                <a:tailEnd len="med" w="med" type="oval"/>
              </a:ln>
            </p:spPr>
          </p:cxnSp>
          <p:cxnSp>
            <p:nvCxnSpPr>
              <p:cNvPr id="1569" name="Google Shape;1569;p46"/>
              <p:cNvCxnSpPr/>
              <p:nvPr/>
            </p:nvCxnSpPr>
            <p:spPr>
              <a:xfrm>
                <a:off x="6818173" y="2318193"/>
                <a:ext cx="643347" cy="0"/>
              </a:xfrm>
              <a:prstGeom prst="straightConnector1">
                <a:avLst/>
              </a:prstGeom>
              <a:noFill/>
              <a:ln cap="flat" cmpd="sng" w="19050">
                <a:solidFill>
                  <a:srgbClr val="BFBFBF"/>
                </a:solidFill>
                <a:prstDash val="solid"/>
                <a:miter lim="800000"/>
                <a:headEnd len="med" w="med" type="oval"/>
                <a:tailEnd len="med" w="med" type="oval"/>
              </a:ln>
            </p:spPr>
          </p:cxn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grpSp>
        <p:nvGrpSpPr>
          <p:cNvPr id="1575" name="Google Shape;1575;p47"/>
          <p:cNvGrpSpPr/>
          <p:nvPr/>
        </p:nvGrpSpPr>
        <p:grpSpPr>
          <a:xfrm>
            <a:off x="416128" y="447433"/>
            <a:ext cx="9051872" cy="276999"/>
            <a:chOff x="416128" y="447433"/>
            <a:chExt cx="9051872" cy="276999"/>
          </a:xfrm>
        </p:grpSpPr>
        <p:sp>
          <p:nvSpPr>
            <p:cNvPr id="1576" name="Google Shape;1576;p4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77" name="Google Shape;1577;p4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78" name="Google Shape;1578;p4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Cách thức phát triển</a:t>
            </a:r>
            <a:endParaRPr sz="2400">
              <a:solidFill>
                <a:srgbClr val="0C0C0C"/>
              </a:solidFill>
              <a:latin typeface="Arial"/>
              <a:ea typeface="Arial"/>
              <a:cs typeface="Arial"/>
              <a:sym typeface="Arial"/>
            </a:endParaRPr>
          </a:p>
        </p:txBody>
      </p:sp>
      <p:grpSp>
        <p:nvGrpSpPr>
          <p:cNvPr id="1579" name="Google Shape;1579;p47"/>
          <p:cNvGrpSpPr/>
          <p:nvPr/>
        </p:nvGrpSpPr>
        <p:grpSpPr>
          <a:xfrm>
            <a:off x="601249" y="2062700"/>
            <a:ext cx="8641224" cy="4067793"/>
            <a:chOff x="601249" y="2062700"/>
            <a:chExt cx="8641224" cy="4067793"/>
          </a:xfrm>
        </p:grpSpPr>
        <p:sp>
          <p:nvSpPr>
            <p:cNvPr id="1580" name="Google Shape;1580;p47"/>
            <p:cNvSpPr/>
            <p:nvPr/>
          </p:nvSpPr>
          <p:spPr>
            <a:xfrm>
              <a:off x="601249" y="2063722"/>
              <a:ext cx="5423769"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Sản phẩm=Ý tưởng + H/W &amp;CUBE + TAS</a:t>
              </a:r>
              <a:endParaRPr/>
            </a:p>
          </p:txBody>
        </p:sp>
        <p:sp>
          <p:nvSpPr>
            <p:cNvPr id="1581" name="Google Shape;1581;p47"/>
            <p:cNvSpPr/>
            <p:nvPr/>
          </p:nvSpPr>
          <p:spPr>
            <a:xfrm>
              <a:off x="6432218" y="2086632"/>
              <a:ext cx="2532516" cy="309971"/>
            </a:xfrm>
            <a:prstGeom prst="roundRect">
              <a:avLst>
                <a:gd fmla="val 50000" name="adj"/>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FFFFFF"/>
                  </a:solidFill>
                  <a:latin typeface="Arial"/>
                  <a:ea typeface="Arial"/>
                  <a:cs typeface="Arial"/>
                  <a:sym typeface="Arial"/>
                </a:rPr>
                <a:t>IoT Server(H/W) + Mobius </a:t>
              </a:r>
              <a:endParaRPr sz="1400">
                <a:solidFill>
                  <a:srgbClr val="FFFFFF"/>
                </a:solidFill>
                <a:latin typeface="Arial"/>
                <a:ea typeface="Arial"/>
                <a:cs typeface="Arial"/>
                <a:sym typeface="Arial"/>
              </a:endParaRPr>
            </a:p>
          </p:txBody>
        </p:sp>
        <p:cxnSp>
          <p:nvCxnSpPr>
            <p:cNvPr id="1582" name="Google Shape;1582;p47"/>
            <p:cNvCxnSpPr/>
            <p:nvPr/>
          </p:nvCxnSpPr>
          <p:spPr>
            <a:xfrm>
              <a:off x="6254779" y="2062700"/>
              <a:ext cx="0" cy="3975362"/>
            </a:xfrm>
            <a:prstGeom prst="straightConnector1">
              <a:avLst/>
            </a:prstGeom>
            <a:noFill/>
            <a:ln cap="flat" cmpd="sng" w="9525">
              <a:solidFill>
                <a:srgbClr val="BFBFBF"/>
              </a:solidFill>
              <a:prstDash val="solid"/>
              <a:miter lim="800000"/>
              <a:headEnd len="sm" w="sm" type="none"/>
              <a:tailEnd len="sm" w="sm" type="none"/>
            </a:ln>
          </p:spPr>
        </p:cxnSp>
        <p:pic>
          <p:nvPicPr>
            <p:cNvPr id="1583" name="Google Shape;1583;p47"/>
            <p:cNvPicPr preferRelativeResize="0"/>
            <p:nvPr/>
          </p:nvPicPr>
          <p:blipFill rotWithShape="1">
            <a:blip r:embed="rId3">
              <a:alphaModFix/>
            </a:blip>
            <a:srcRect b="0" l="0" r="0" t="0"/>
            <a:stretch/>
          </p:blipFill>
          <p:spPr>
            <a:xfrm>
              <a:off x="7327924" y="3034235"/>
              <a:ext cx="1139669" cy="1151514"/>
            </a:xfrm>
            <a:prstGeom prst="rect">
              <a:avLst/>
            </a:prstGeom>
            <a:noFill/>
            <a:ln>
              <a:noFill/>
            </a:ln>
          </p:spPr>
        </p:pic>
        <p:pic>
          <p:nvPicPr>
            <p:cNvPr id="1584" name="Google Shape;1584;p47"/>
            <p:cNvPicPr preferRelativeResize="0"/>
            <p:nvPr/>
          </p:nvPicPr>
          <p:blipFill rotWithShape="1">
            <a:blip r:embed="rId4">
              <a:alphaModFix/>
            </a:blip>
            <a:srcRect b="0" l="0" r="0" t="0"/>
            <a:stretch/>
          </p:blipFill>
          <p:spPr>
            <a:xfrm>
              <a:off x="7062580" y="4402537"/>
              <a:ext cx="1606047" cy="632925"/>
            </a:xfrm>
            <a:prstGeom prst="rect">
              <a:avLst/>
            </a:prstGeom>
            <a:noFill/>
            <a:ln>
              <a:noFill/>
            </a:ln>
          </p:spPr>
        </p:pic>
        <p:pic>
          <p:nvPicPr>
            <p:cNvPr id="1585" name="Google Shape;1585;p47"/>
            <p:cNvPicPr preferRelativeResize="0"/>
            <p:nvPr/>
          </p:nvPicPr>
          <p:blipFill rotWithShape="1">
            <a:blip r:embed="rId5">
              <a:alphaModFix/>
            </a:blip>
            <a:srcRect b="0" l="0" r="0" t="0"/>
            <a:stretch/>
          </p:blipFill>
          <p:spPr>
            <a:xfrm>
              <a:off x="8201019" y="4668790"/>
              <a:ext cx="1041454" cy="952549"/>
            </a:xfrm>
            <a:prstGeom prst="rect">
              <a:avLst/>
            </a:prstGeom>
            <a:noFill/>
            <a:ln>
              <a:noFill/>
            </a:ln>
          </p:spPr>
        </p:pic>
        <p:grpSp>
          <p:nvGrpSpPr>
            <p:cNvPr id="1586" name="Google Shape;1586;p47"/>
            <p:cNvGrpSpPr/>
            <p:nvPr/>
          </p:nvGrpSpPr>
          <p:grpSpPr>
            <a:xfrm>
              <a:off x="723271" y="2473782"/>
              <a:ext cx="5099312" cy="3656711"/>
              <a:chOff x="723271" y="2473782"/>
              <a:chExt cx="5099312" cy="3656711"/>
            </a:xfrm>
          </p:grpSpPr>
          <p:pic>
            <p:nvPicPr>
              <p:cNvPr id="1587" name="Google Shape;1587;p47"/>
              <p:cNvPicPr preferRelativeResize="0"/>
              <p:nvPr/>
            </p:nvPicPr>
            <p:blipFill rotWithShape="1">
              <a:blip r:embed="rId6">
                <a:alphaModFix/>
              </a:blip>
              <a:srcRect b="0" l="0" r="0" t="0"/>
              <a:stretch/>
            </p:blipFill>
            <p:spPr>
              <a:xfrm>
                <a:off x="723271" y="2631463"/>
                <a:ext cx="5099312" cy="3499030"/>
              </a:xfrm>
              <a:prstGeom prst="rect">
                <a:avLst/>
              </a:prstGeom>
              <a:noFill/>
              <a:ln>
                <a:noFill/>
              </a:ln>
            </p:spPr>
          </p:pic>
          <p:sp>
            <p:nvSpPr>
              <p:cNvPr id="1588" name="Google Shape;1588;p47"/>
              <p:cNvSpPr/>
              <p:nvPr/>
            </p:nvSpPr>
            <p:spPr>
              <a:xfrm flipH="1" rot="-5400000">
                <a:off x="4076974" y="3840802"/>
                <a:ext cx="325768" cy="934526"/>
              </a:xfrm>
              <a:prstGeom prst="downArrow">
                <a:avLst>
                  <a:gd fmla="val 52347" name="adj1"/>
                  <a:gd fmla="val 44306" name="adj2"/>
                </a:avLst>
              </a:prstGeom>
              <a:gradFill>
                <a:gsLst>
                  <a:gs pos="0">
                    <a:srgbClr val="193EB0">
                      <a:alpha val="0"/>
                    </a:srgbClr>
                  </a:gs>
                  <a:gs pos="62000">
                    <a:srgbClr val="193EB0"/>
                  </a:gs>
                  <a:gs pos="100000">
                    <a:srgbClr val="193EB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589" name="Google Shape;1589;p47"/>
              <p:cNvPicPr preferRelativeResize="0"/>
              <p:nvPr/>
            </p:nvPicPr>
            <p:blipFill rotWithShape="1">
              <a:blip r:embed="rId7">
                <a:alphaModFix/>
              </a:blip>
              <a:srcRect b="0" l="0" r="0" t="0"/>
              <a:stretch/>
            </p:blipFill>
            <p:spPr>
              <a:xfrm>
                <a:off x="4269227" y="2473782"/>
                <a:ext cx="446807" cy="507414"/>
              </a:xfrm>
              <a:prstGeom prst="rect">
                <a:avLst/>
              </a:prstGeom>
              <a:noFill/>
              <a:ln>
                <a:noFill/>
              </a:ln>
            </p:spPr>
          </p:pic>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grpSp>
        <p:nvGrpSpPr>
          <p:cNvPr id="1595" name="Google Shape;1595;p48"/>
          <p:cNvGrpSpPr/>
          <p:nvPr/>
        </p:nvGrpSpPr>
        <p:grpSpPr>
          <a:xfrm>
            <a:off x="416128" y="447433"/>
            <a:ext cx="9051872" cy="276999"/>
            <a:chOff x="416128" y="447433"/>
            <a:chExt cx="9051872" cy="276999"/>
          </a:xfrm>
        </p:grpSpPr>
        <p:sp>
          <p:nvSpPr>
            <p:cNvPr id="1596" name="Google Shape;1596;p4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597" name="Google Shape;1597;p4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598" name="Google Shape;1598;p4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soát sự vật (cảm biến)</a:t>
            </a:r>
            <a:endParaRPr/>
          </a:p>
        </p:txBody>
      </p:sp>
      <p:grpSp>
        <p:nvGrpSpPr>
          <p:cNvPr id="1599" name="Google Shape;1599;p48"/>
          <p:cNvGrpSpPr/>
          <p:nvPr/>
        </p:nvGrpSpPr>
        <p:grpSpPr>
          <a:xfrm>
            <a:off x="791402" y="1926198"/>
            <a:ext cx="8322177" cy="4304248"/>
            <a:chOff x="1056068" y="1983346"/>
            <a:chExt cx="8322177" cy="4304248"/>
          </a:xfrm>
        </p:grpSpPr>
        <p:sp>
          <p:nvSpPr>
            <p:cNvPr id="1600" name="Google Shape;1600;p48"/>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601" name="Google Shape;1601;p48"/>
            <p:cNvPicPr preferRelativeResize="0"/>
            <p:nvPr/>
          </p:nvPicPr>
          <p:blipFill rotWithShape="1">
            <a:blip r:embed="rId3">
              <a:alphaModFix/>
            </a:blip>
            <a:srcRect b="0" l="0" r="0" t="0"/>
            <a:stretch/>
          </p:blipFill>
          <p:spPr>
            <a:xfrm>
              <a:off x="1390618" y="2185682"/>
              <a:ext cx="895368" cy="1016821"/>
            </a:xfrm>
            <a:prstGeom prst="rect">
              <a:avLst/>
            </a:prstGeom>
            <a:noFill/>
            <a:ln>
              <a:noFill/>
            </a:ln>
          </p:spPr>
        </p:pic>
        <p:sp>
          <p:nvSpPr>
            <p:cNvPr id="1602" name="Google Shape;1602;p48"/>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603" name="Google Shape;1603;p48"/>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cxnSp>
          <p:nvCxnSpPr>
            <p:cNvPr id="1604" name="Google Shape;1604;p48"/>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605" name="Google Shape;1605;p48"/>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606" name="Google Shape;1606;p48"/>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607" name="Google Shape;1607;p48"/>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608" name="Google Shape;1608;p48"/>
            <p:cNvPicPr preferRelativeResize="0"/>
            <p:nvPr/>
          </p:nvPicPr>
          <p:blipFill rotWithShape="1">
            <a:blip r:embed="rId4">
              <a:alphaModFix/>
            </a:blip>
            <a:srcRect b="0" l="0" r="0" t="0"/>
            <a:stretch/>
          </p:blipFill>
          <p:spPr>
            <a:xfrm>
              <a:off x="8104540" y="2220044"/>
              <a:ext cx="890634" cy="899891"/>
            </a:xfrm>
            <a:prstGeom prst="rect">
              <a:avLst/>
            </a:prstGeom>
            <a:noFill/>
            <a:ln>
              <a:noFill/>
            </a:ln>
          </p:spPr>
        </p:pic>
        <p:sp>
          <p:nvSpPr>
            <p:cNvPr id="1609" name="Google Shape;1609;p48"/>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610" name="Google Shape;1610;p48"/>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611" name="Google Shape;1611;p48"/>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612" name="Google Shape;1612;p48"/>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613" name="Google Shape;1613;p48"/>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614" name="Google Shape;1614;p48"/>
            <p:cNvCxnSpPr>
              <a:stCxn id="1612" idx="2"/>
              <a:endCxn id="1613"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615" name="Google Shape;1615;p48"/>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616" name="Google Shape;1616;p48"/>
            <p:cNvCxnSpPr>
              <a:stCxn id="1613" idx="2"/>
              <a:endCxn id="1615"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617" name="Google Shape;1617;p48"/>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container-light</a:t>
              </a:r>
              <a:endParaRPr sz="1100">
                <a:solidFill>
                  <a:srgbClr val="3F3F3F"/>
                </a:solidFill>
                <a:latin typeface="Arial"/>
                <a:ea typeface="Arial"/>
                <a:cs typeface="Arial"/>
                <a:sym typeface="Arial"/>
              </a:endParaRPr>
            </a:p>
          </p:txBody>
        </p:sp>
        <p:cxnSp>
          <p:nvCxnSpPr>
            <p:cNvPr id="1618" name="Google Shape;1618;p48"/>
            <p:cNvCxnSpPr>
              <a:stCxn id="1613"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sp>
          <p:nvSpPr>
            <p:cNvPr id="1619" name="Google Shape;1619;p48"/>
            <p:cNvSpPr/>
            <p:nvPr/>
          </p:nvSpPr>
          <p:spPr>
            <a:xfrm>
              <a:off x="7314894" y="4212179"/>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Đăng ký</a:t>
              </a:r>
              <a:endParaRPr sz="1100">
                <a:solidFill>
                  <a:srgbClr val="3F3F3F"/>
                </a:solidFill>
                <a:latin typeface="Arial"/>
                <a:ea typeface="Arial"/>
                <a:cs typeface="Arial"/>
                <a:sym typeface="Arial"/>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light_sub</a:t>
              </a:r>
              <a:endParaRPr sz="1100">
                <a:solidFill>
                  <a:srgbClr val="3F3F3F"/>
                </a:solidFill>
                <a:latin typeface="Arial"/>
                <a:ea typeface="Arial"/>
                <a:cs typeface="Arial"/>
                <a:sym typeface="Arial"/>
              </a:endParaRPr>
            </a:p>
          </p:txBody>
        </p:sp>
        <p:cxnSp>
          <p:nvCxnSpPr>
            <p:cNvPr id="1620" name="Google Shape;1620;p48"/>
            <p:cNvCxnSpPr>
              <a:stCxn id="1617" idx="2"/>
              <a:endCxn id="1619" idx="1"/>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621" name="Google Shape;1621;p48"/>
            <p:cNvSpPr/>
            <p:nvPr/>
          </p:nvSpPr>
          <p:spPr>
            <a:xfrm>
              <a:off x="7941440" y="3364518"/>
              <a:ext cx="694164" cy="30310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CIN-1</a:t>
              </a:r>
              <a:endParaRPr sz="1100">
                <a:solidFill>
                  <a:srgbClr val="3F3F3F"/>
                </a:solidFill>
                <a:latin typeface="Arial"/>
                <a:ea typeface="Arial"/>
                <a:cs typeface="Arial"/>
                <a:sym typeface="Arial"/>
              </a:endParaRPr>
            </a:p>
          </p:txBody>
        </p:sp>
        <p:cxnSp>
          <p:nvCxnSpPr>
            <p:cNvPr id="1622" name="Google Shape;1622;p48"/>
            <p:cNvCxnSpPr>
              <a:stCxn id="1615" idx="3"/>
              <a:endCxn id="1621" idx="1"/>
            </p:cNvCxnSpPr>
            <p:nvPr/>
          </p:nvCxnSpPr>
          <p:spPr>
            <a:xfrm flipH="1" rot="10800000">
              <a:off x="7805040" y="3515978"/>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623" name="Google Shape;1623;p48"/>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24" name="Google Shape;1624;p48"/>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625" name="Google Shape;1625;p48"/>
            <p:cNvSpPr/>
            <p:nvPr/>
          </p:nvSpPr>
          <p:spPr>
            <a:xfrm>
              <a:off x="7936240" y="3786762"/>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CIN-ON</a:t>
              </a:r>
              <a:endParaRPr sz="1100">
                <a:solidFill>
                  <a:schemeClr val="lt1"/>
                </a:solidFill>
                <a:latin typeface="Arial"/>
                <a:ea typeface="Arial"/>
                <a:cs typeface="Arial"/>
                <a:sym typeface="Arial"/>
              </a:endParaRPr>
            </a:p>
          </p:txBody>
        </p:sp>
        <p:cxnSp>
          <p:nvCxnSpPr>
            <p:cNvPr id="1626" name="Google Shape;1626;p48"/>
            <p:cNvCxnSpPr/>
            <p:nvPr/>
          </p:nvCxnSpPr>
          <p:spPr>
            <a:xfrm flipH="1" rot="10800000">
              <a:off x="7799840" y="3944925"/>
              <a:ext cx="136401" cy="209"/>
            </a:xfrm>
            <a:prstGeom prst="straightConnector1">
              <a:avLst/>
            </a:prstGeom>
            <a:noFill/>
            <a:ln cap="flat" cmpd="sng" w="19050">
              <a:solidFill>
                <a:srgbClr val="7F7F7F"/>
              </a:solidFill>
              <a:prstDash val="solid"/>
              <a:miter lim="800000"/>
              <a:headEnd len="sm" w="sm" type="none"/>
              <a:tailEnd len="sm" w="sm" type="none"/>
            </a:ln>
          </p:spPr>
        </p:cxnSp>
        <p:sp>
          <p:nvSpPr>
            <p:cNvPr id="1627" name="Google Shape;1627;p48"/>
            <p:cNvSpPr/>
            <p:nvPr/>
          </p:nvSpPr>
          <p:spPr>
            <a:xfrm>
              <a:off x="3447915" y="302578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28" name="Google Shape;1628;p48"/>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629" name="Google Shape;1629;p48"/>
            <p:cNvSpPr txBox="1"/>
            <p:nvPr/>
          </p:nvSpPr>
          <p:spPr>
            <a:xfrm>
              <a:off x="5558360" y="4687839"/>
              <a:ext cx="11944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630" name="Google Shape;1630;p48"/>
            <p:cNvSpPr txBox="1"/>
            <p:nvPr/>
          </p:nvSpPr>
          <p:spPr>
            <a:xfrm>
              <a:off x="3694048" y="4285724"/>
              <a:ext cx="875254"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Kiểm soát </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bộ dẫn động</a:t>
              </a:r>
              <a:endParaRPr sz="1100">
                <a:solidFill>
                  <a:srgbClr val="3F3F3F"/>
                </a:solidFill>
                <a:latin typeface="Arial"/>
                <a:ea typeface="Arial"/>
                <a:cs typeface="Arial"/>
                <a:sym typeface="Arial"/>
              </a:endParaRPr>
            </a:p>
          </p:txBody>
        </p:sp>
        <p:sp>
          <p:nvSpPr>
            <p:cNvPr id="1631" name="Google Shape;1631;p48"/>
            <p:cNvSpPr txBox="1"/>
            <p:nvPr/>
          </p:nvSpPr>
          <p:spPr>
            <a:xfrm>
              <a:off x="3940788" y="3211007"/>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thông báo đến nu</a:t>
              </a:r>
              <a:endParaRPr/>
            </a:p>
          </p:txBody>
        </p:sp>
        <p:sp>
          <p:nvSpPr>
            <p:cNvPr id="1632" name="Google Shape;1632;p48"/>
            <p:cNvSpPr/>
            <p:nvPr/>
          </p:nvSpPr>
          <p:spPr>
            <a:xfrm rot="-5400000">
              <a:off x="2543674" y="431858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33" name="Google Shape;1633;p48"/>
            <p:cNvSpPr/>
            <p:nvPr/>
          </p:nvSpPr>
          <p:spPr>
            <a:xfrm rot="5400000">
              <a:off x="5879027" y="5026469"/>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nvGrpSpPr>
            <p:cNvPr id="1634" name="Google Shape;1634;p48"/>
            <p:cNvGrpSpPr/>
            <p:nvPr/>
          </p:nvGrpSpPr>
          <p:grpSpPr>
            <a:xfrm>
              <a:off x="8178085" y="4851528"/>
              <a:ext cx="746974" cy="1139233"/>
              <a:chOff x="7907629" y="4953908"/>
              <a:chExt cx="772731" cy="1178516"/>
            </a:xfrm>
          </p:grpSpPr>
          <p:pic>
            <p:nvPicPr>
              <p:cNvPr id="1635" name="Google Shape;1635;p48"/>
              <p:cNvPicPr preferRelativeResize="0"/>
              <p:nvPr/>
            </p:nvPicPr>
            <p:blipFill rotWithShape="1">
              <a:blip r:embed="rId5">
                <a:alphaModFix/>
              </a:blip>
              <a:srcRect b="0" l="0" r="0" t="0"/>
              <a:stretch/>
            </p:blipFill>
            <p:spPr>
              <a:xfrm>
                <a:off x="7930681" y="5525716"/>
                <a:ext cx="749679" cy="606708"/>
              </a:xfrm>
              <a:prstGeom prst="rect">
                <a:avLst/>
              </a:prstGeom>
              <a:noFill/>
              <a:ln>
                <a:noFill/>
              </a:ln>
            </p:spPr>
          </p:pic>
          <p:pic>
            <p:nvPicPr>
              <p:cNvPr id="1636" name="Google Shape;1636;p48"/>
              <p:cNvPicPr preferRelativeResize="0"/>
              <p:nvPr/>
            </p:nvPicPr>
            <p:blipFill rotWithShape="1">
              <a:blip r:embed="rId6">
                <a:alphaModFix/>
              </a:blip>
              <a:srcRect b="0" l="0" r="0" t="0"/>
              <a:stretch/>
            </p:blipFill>
            <p:spPr>
              <a:xfrm>
                <a:off x="7907629" y="4953908"/>
                <a:ext cx="720760" cy="517921"/>
              </a:xfrm>
              <a:prstGeom prst="rect">
                <a:avLst/>
              </a:prstGeom>
              <a:noFill/>
              <a:ln>
                <a:noFill/>
              </a:ln>
            </p:spPr>
          </p:pic>
        </p:grpSp>
        <p:cxnSp>
          <p:nvCxnSpPr>
            <p:cNvPr id="1637" name="Google Shape;1637;p48"/>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638" name="Google Shape;1638;p48"/>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pic>
          <p:nvPicPr>
            <p:cNvPr id="1639" name="Google Shape;1639;p48"/>
            <p:cNvPicPr preferRelativeResize="0"/>
            <p:nvPr/>
          </p:nvPicPr>
          <p:blipFill rotWithShape="1">
            <a:blip r:embed="rId7">
              <a:alphaModFix/>
            </a:blip>
            <a:srcRect b="0" l="0" r="0" t="0"/>
            <a:stretch/>
          </p:blipFill>
          <p:spPr>
            <a:xfrm>
              <a:off x="1423537" y="4237852"/>
              <a:ext cx="3487498" cy="2049742"/>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grpSp>
        <p:nvGrpSpPr>
          <p:cNvPr id="1645" name="Google Shape;1645;p49"/>
          <p:cNvGrpSpPr/>
          <p:nvPr/>
        </p:nvGrpSpPr>
        <p:grpSpPr>
          <a:xfrm>
            <a:off x="416128" y="447433"/>
            <a:ext cx="9051872" cy="276999"/>
            <a:chOff x="416128" y="447433"/>
            <a:chExt cx="9051872" cy="276999"/>
          </a:xfrm>
        </p:grpSpPr>
        <p:sp>
          <p:nvSpPr>
            <p:cNvPr id="1646" name="Google Shape;1646;p4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647" name="Google Shape;1647;p4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648" name="Google Shape;1648;p4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 thiết bị</a:t>
            </a:r>
            <a:endParaRPr/>
          </a:p>
        </p:txBody>
      </p:sp>
      <p:grpSp>
        <p:nvGrpSpPr>
          <p:cNvPr id="1649" name="Google Shape;1649;p49"/>
          <p:cNvGrpSpPr/>
          <p:nvPr/>
        </p:nvGrpSpPr>
        <p:grpSpPr>
          <a:xfrm>
            <a:off x="765770" y="1926198"/>
            <a:ext cx="8438754" cy="4391695"/>
            <a:chOff x="1030922" y="1983346"/>
            <a:chExt cx="8438754" cy="4391695"/>
          </a:xfrm>
        </p:grpSpPr>
        <p:pic>
          <p:nvPicPr>
            <p:cNvPr id="1650" name="Google Shape;1650;p49"/>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cxnSp>
          <p:nvCxnSpPr>
            <p:cNvPr id="1651" name="Google Shape;1651;p49"/>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652" name="Google Shape;1652;p49"/>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653" name="Google Shape;1653;p49"/>
            <p:cNvGrpSpPr/>
            <p:nvPr/>
          </p:nvGrpSpPr>
          <p:grpSpPr>
            <a:xfrm>
              <a:off x="5473251" y="4851528"/>
              <a:ext cx="3904994" cy="1229362"/>
              <a:chOff x="5473251" y="4851528"/>
              <a:chExt cx="3904994" cy="1229362"/>
            </a:xfrm>
          </p:grpSpPr>
          <p:sp>
            <p:nvSpPr>
              <p:cNvPr id="1654" name="Google Shape;1654;p49"/>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55" name="Google Shape;1655;p49"/>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656" name="Google Shape;1656;p49"/>
              <p:cNvGrpSpPr/>
              <p:nvPr/>
            </p:nvGrpSpPr>
            <p:grpSpPr>
              <a:xfrm>
                <a:off x="8178085" y="4851528"/>
                <a:ext cx="746974" cy="1139233"/>
                <a:chOff x="7907629" y="4953908"/>
                <a:chExt cx="772731" cy="1178516"/>
              </a:xfrm>
            </p:grpSpPr>
            <p:pic>
              <p:nvPicPr>
                <p:cNvPr id="1657" name="Google Shape;1657;p49"/>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658" name="Google Shape;1658;p49"/>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659" name="Google Shape;1659;p49"/>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660" name="Google Shape;1660;p49"/>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 Interface</a:t>
              </a:r>
              <a:endParaRPr sz="1100">
                <a:solidFill>
                  <a:srgbClr val="3F3F3F"/>
                </a:solidFill>
                <a:latin typeface="Arial"/>
                <a:ea typeface="Arial"/>
                <a:cs typeface="Arial"/>
                <a:sym typeface="Arial"/>
              </a:endParaRPr>
            </a:p>
          </p:txBody>
        </p:sp>
        <p:sp>
          <p:nvSpPr>
            <p:cNvPr id="1661" name="Google Shape;1661;p49"/>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Thing Interfaces</a:t>
              </a:r>
              <a:endParaRPr sz="1100">
                <a:solidFill>
                  <a:srgbClr val="3F3F3F"/>
                </a:solidFill>
                <a:latin typeface="Arial"/>
                <a:ea typeface="Arial"/>
                <a:cs typeface="Arial"/>
                <a:sym typeface="Arial"/>
              </a:endParaRPr>
            </a:p>
          </p:txBody>
        </p:sp>
        <p:sp>
          <p:nvSpPr>
            <p:cNvPr id="1662" name="Google Shape;1662;p49"/>
            <p:cNvSpPr/>
            <p:nvPr/>
          </p:nvSpPr>
          <p:spPr>
            <a:xfrm>
              <a:off x="1030922" y="3548128"/>
              <a:ext cx="8438754"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63" name="Google Shape;1663;p49"/>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64" name="Google Shape;1664;p49"/>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665" name="Google Shape;1665;p49"/>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666" name="Google Shape;1666;p49"/>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667" name="Google Shape;1667;p49"/>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pic>
          <p:nvPicPr>
            <p:cNvPr id="1668" name="Google Shape;1668;p49"/>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669" name="Google Shape;1669;p49"/>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670" name="Google Shape;1670;p49"/>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671" name="Google Shape;1671;p49"/>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672" name="Google Shape;1672;p49"/>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673" name="Google Shape;1673;p49"/>
            <p:cNvSpPr/>
            <p:nvPr/>
          </p:nvSpPr>
          <p:spPr>
            <a:xfrm>
              <a:off x="6153577" y="2941118"/>
              <a:ext cx="870386"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AE-SmartPot</a:t>
              </a:r>
              <a:endParaRPr sz="1100">
                <a:solidFill>
                  <a:schemeClr val="lt1"/>
                </a:solidFill>
                <a:latin typeface="Arial"/>
                <a:ea typeface="Arial"/>
                <a:cs typeface="Arial"/>
                <a:sym typeface="Arial"/>
              </a:endParaRPr>
            </a:p>
          </p:txBody>
        </p:sp>
        <p:cxnSp>
          <p:nvCxnSpPr>
            <p:cNvPr id="1674" name="Google Shape;1674;p49"/>
            <p:cNvCxnSpPr>
              <a:stCxn id="1672" idx="2"/>
              <a:endCxn id="1673"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675" name="Google Shape;1675;p49"/>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676" name="Google Shape;1676;p49"/>
            <p:cNvSpPr/>
            <p:nvPr/>
          </p:nvSpPr>
          <p:spPr>
            <a:xfrm rot="10800000">
              <a:off x="3447915" y="3079426"/>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677" name="Google Shape;1677;p49"/>
            <p:cNvSpPr txBox="1"/>
            <p:nvPr/>
          </p:nvSpPr>
          <p:spPr>
            <a:xfrm>
              <a:off x="3940788" y="3226013"/>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AE</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5"/>
          <p:cNvGrpSpPr/>
          <p:nvPr/>
        </p:nvGrpSpPr>
        <p:grpSpPr>
          <a:xfrm>
            <a:off x="558800" y="1913381"/>
            <a:ext cx="8785225" cy="215444"/>
            <a:chOff x="1027113" y="2045625"/>
            <a:chExt cx="8785225" cy="215444"/>
          </a:xfrm>
        </p:grpSpPr>
        <p:sp>
          <p:nvSpPr>
            <p:cNvPr id="194" name="Google Shape;194;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5" name="Google Shape;195;p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Nền tảng cung cấp chức năng phổ biến cho các ứng dụng IoT</a:t>
              </a:r>
              <a:endParaRPr/>
            </a:p>
          </p:txBody>
        </p:sp>
      </p:grpSp>
      <p:grpSp>
        <p:nvGrpSpPr>
          <p:cNvPr id="196" name="Google Shape;196;p5"/>
          <p:cNvGrpSpPr/>
          <p:nvPr/>
        </p:nvGrpSpPr>
        <p:grpSpPr>
          <a:xfrm>
            <a:off x="558800" y="2235972"/>
            <a:ext cx="8299765" cy="215444"/>
            <a:chOff x="1027113" y="2045625"/>
            <a:chExt cx="8299765" cy="215444"/>
          </a:xfrm>
        </p:grpSpPr>
        <p:sp>
          <p:nvSpPr>
            <p:cNvPr id="197" name="Google Shape;197;p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8" name="Google Shape;198;p5"/>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Nhà phát triển ứng dụng không cần tự triển khai các API dịch vụ mạng</a:t>
              </a:r>
              <a:endParaRPr sz="1400">
                <a:solidFill>
                  <a:srgbClr val="262626"/>
                </a:solidFill>
                <a:latin typeface="Arial"/>
                <a:ea typeface="Arial"/>
                <a:cs typeface="Arial"/>
                <a:sym typeface="Arial"/>
              </a:endParaRPr>
            </a:p>
          </p:txBody>
        </p:sp>
      </p:grpSp>
      <p:grpSp>
        <p:nvGrpSpPr>
          <p:cNvPr id="199" name="Google Shape;199;p5"/>
          <p:cNvGrpSpPr/>
          <p:nvPr/>
        </p:nvGrpSpPr>
        <p:grpSpPr>
          <a:xfrm>
            <a:off x="3515715" y="3028233"/>
            <a:ext cx="2873551" cy="2646105"/>
            <a:chOff x="3348106" y="3192892"/>
            <a:chExt cx="2873551" cy="2646105"/>
          </a:xfrm>
        </p:grpSpPr>
        <p:grpSp>
          <p:nvGrpSpPr>
            <p:cNvPr id="200" name="Google Shape;200;p5"/>
            <p:cNvGrpSpPr/>
            <p:nvPr/>
          </p:nvGrpSpPr>
          <p:grpSpPr>
            <a:xfrm>
              <a:off x="3348106" y="3192892"/>
              <a:ext cx="2873551" cy="2153067"/>
              <a:chOff x="3689809" y="3425911"/>
              <a:chExt cx="2873551" cy="2153067"/>
            </a:xfrm>
          </p:grpSpPr>
          <p:sp>
            <p:nvSpPr>
              <p:cNvPr id="201" name="Google Shape;201;p5"/>
              <p:cNvSpPr/>
              <p:nvPr/>
            </p:nvSpPr>
            <p:spPr>
              <a:xfrm>
                <a:off x="3689809" y="3425911"/>
                <a:ext cx="2873551" cy="550899"/>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Tầng ứng dụng</a:t>
                </a:r>
                <a:endParaRPr sz="1400">
                  <a:solidFill>
                    <a:srgbClr val="193EB0"/>
                  </a:solidFill>
                  <a:latin typeface="Arial"/>
                  <a:ea typeface="Arial"/>
                  <a:cs typeface="Arial"/>
                  <a:sym typeface="Arial"/>
                </a:endParaRPr>
              </a:p>
            </p:txBody>
          </p:sp>
          <p:sp>
            <p:nvSpPr>
              <p:cNvPr id="202" name="Google Shape;202;p5"/>
              <p:cNvSpPr/>
              <p:nvPr/>
            </p:nvSpPr>
            <p:spPr>
              <a:xfrm>
                <a:off x="3689809" y="4238872"/>
                <a:ext cx="2873551" cy="550899"/>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Tầng dịch vụ chung</a:t>
                </a:r>
                <a:endParaRPr sz="1400">
                  <a:solidFill>
                    <a:srgbClr val="193EB0"/>
                  </a:solidFill>
                  <a:latin typeface="Arial"/>
                  <a:ea typeface="Arial"/>
                  <a:cs typeface="Arial"/>
                  <a:sym typeface="Arial"/>
                </a:endParaRPr>
              </a:p>
            </p:txBody>
          </p:sp>
          <p:sp>
            <p:nvSpPr>
              <p:cNvPr id="203" name="Google Shape;203;p5"/>
              <p:cNvSpPr/>
              <p:nvPr/>
            </p:nvSpPr>
            <p:spPr>
              <a:xfrm>
                <a:off x="3689809" y="5028079"/>
                <a:ext cx="2873551" cy="550899"/>
              </a:xfrm>
              <a:prstGeom prst="roundRect">
                <a:avLst>
                  <a:gd fmla="val 16667"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193EB0"/>
                    </a:solidFill>
                    <a:latin typeface="Arial"/>
                    <a:ea typeface="Arial"/>
                    <a:cs typeface="Arial"/>
                    <a:sym typeface="Arial"/>
                  </a:rPr>
                  <a:t>Tầng dịch vụ mạng</a:t>
                </a:r>
                <a:endParaRPr sz="1400">
                  <a:solidFill>
                    <a:srgbClr val="193EB0"/>
                  </a:solidFill>
                  <a:latin typeface="Arial"/>
                  <a:ea typeface="Arial"/>
                  <a:cs typeface="Arial"/>
                  <a:sym typeface="Arial"/>
                </a:endParaRPr>
              </a:p>
            </p:txBody>
          </p:sp>
        </p:grpSp>
        <p:sp>
          <p:nvSpPr>
            <p:cNvPr id="204" name="Google Shape;204;p5"/>
            <p:cNvSpPr/>
            <p:nvPr/>
          </p:nvSpPr>
          <p:spPr>
            <a:xfrm>
              <a:off x="3460682" y="5584267"/>
              <a:ext cx="2655637" cy="25473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3F3F3F"/>
                  </a:solidFill>
                  <a:latin typeface="Arial"/>
                  <a:ea typeface="Arial"/>
                  <a:cs typeface="Arial"/>
                  <a:sym typeface="Arial"/>
                </a:rPr>
                <a:t>Mô hình phân tầng oneM2M</a:t>
              </a:r>
              <a:endParaRPr/>
            </a:p>
          </p:txBody>
        </p:sp>
      </p:grpSp>
      <p:grpSp>
        <p:nvGrpSpPr>
          <p:cNvPr id="205" name="Google Shape;205;p5"/>
          <p:cNvGrpSpPr/>
          <p:nvPr/>
        </p:nvGrpSpPr>
        <p:grpSpPr>
          <a:xfrm>
            <a:off x="416128" y="447433"/>
            <a:ext cx="9051872" cy="276999"/>
            <a:chOff x="416128" y="447433"/>
            <a:chExt cx="9051872" cy="276999"/>
          </a:xfrm>
        </p:grpSpPr>
        <p:sp>
          <p:nvSpPr>
            <p:cNvPr id="206" name="Google Shape;206;p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07" name="Google Shape;207;p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8" name="Google Shape;208;p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oneM2M là tầng dịch vụ chung</a:t>
            </a:r>
            <a:endParaRPr sz="2400">
              <a:solidFill>
                <a:srgbClr val="0C0C0C"/>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grpSp>
        <p:nvGrpSpPr>
          <p:cNvPr id="1683" name="Google Shape;1683;p50"/>
          <p:cNvGrpSpPr/>
          <p:nvPr/>
        </p:nvGrpSpPr>
        <p:grpSpPr>
          <a:xfrm>
            <a:off x="416128" y="447433"/>
            <a:ext cx="9051872" cy="276999"/>
            <a:chOff x="416128" y="447433"/>
            <a:chExt cx="9051872" cy="276999"/>
          </a:xfrm>
        </p:grpSpPr>
        <p:sp>
          <p:nvSpPr>
            <p:cNvPr id="1684" name="Google Shape;1684;p5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685" name="Google Shape;1685;p5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686" name="Google Shape;1686;p5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 sự vật (cảm biến)</a:t>
            </a:r>
            <a:endParaRPr/>
          </a:p>
        </p:txBody>
      </p:sp>
      <p:grpSp>
        <p:nvGrpSpPr>
          <p:cNvPr id="1687" name="Google Shape;1687;p50"/>
          <p:cNvGrpSpPr/>
          <p:nvPr/>
        </p:nvGrpSpPr>
        <p:grpSpPr>
          <a:xfrm>
            <a:off x="792210" y="1926198"/>
            <a:ext cx="8322177" cy="4330187"/>
            <a:chOff x="1056068" y="1983346"/>
            <a:chExt cx="8322177" cy="4330187"/>
          </a:xfrm>
        </p:grpSpPr>
        <p:pic>
          <p:nvPicPr>
            <p:cNvPr id="1688" name="Google Shape;1688;p50"/>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cxnSp>
          <p:nvCxnSpPr>
            <p:cNvPr id="1689" name="Google Shape;1689;p50"/>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690" name="Google Shape;1690;p50"/>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691" name="Google Shape;1691;p50"/>
            <p:cNvGrpSpPr/>
            <p:nvPr/>
          </p:nvGrpSpPr>
          <p:grpSpPr>
            <a:xfrm>
              <a:off x="5473251" y="4851528"/>
              <a:ext cx="3904994" cy="1229362"/>
              <a:chOff x="5473251" y="4851528"/>
              <a:chExt cx="3904994" cy="1229362"/>
            </a:xfrm>
          </p:grpSpPr>
          <p:sp>
            <p:nvSpPr>
              <p:cNvPr id="1692" name="Google Shape;1692;p50"/>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693" name="Google Shape;1693;p50"/>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694" name="Google Shape;1694;p50"/>
              <p:cNvGrpSpPr/>
              <p:nvPr/>
            </p:nvGrpSpPr>
            <p:grpSpPr>
              <a:xfrm>
                <a:off x="8178085" y="4851528"/>
                <a:ext cx="746974" cy="1139233"/>
                <a:chOff x="7907629" y="4953908"/>
                <a:chExt cx="772731" cy="1178516"/>
              </a:xfrm>
            </p:grpSpPr>
            <p:pic>
              <p:nvPicPr>
                <p:cNvPr id="1695" name="Google Shape;1695;p50"/>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696" name="Google Shape;1696;p50"/>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697" name="Google Shape;1697;p50"/>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698" name="Google Shape;1698;p50"/>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sz="1100">
                <a:solidFill>
                  <a:srgbClr val="3F3F3F"/>
                </a:solidFill>
                <a:latin typeface="Arial"/>
                <a:ea typeface="Arial"/>
                <a:cs typeface="Arial"/>
                <a:sym typeface="Arial"/>
              </a:endParaRPr>
            </a:p>
          </p:txBody>
        </p:sp>
        <p:sp>
          <p:nvSpPr>
            <p:cNvPr id="1699" name="Google Shape;1699;p50"/>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700" name="Google Shape;1700;p50"/>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701" name="Google Shape;1701;p50"/>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02" name="Google Shape;1702;p50"/>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703" name="Google Shape;1703;p50"/>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704" name="Google Shape;1704;p50"/>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pic>
          <p:nvPicPr>
            <p:cNvPr id="1705" name="Google Shape;1705;p50"/>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706" name="Google Shape;1706;p50"/>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707" name="Google Shape;1707;p50"/>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708" name="Google Shape;1708;p50"/>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709" name="Google Shape;1709;p50"/>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710" name="Google Shape;1710;p50"/>
            <p:cNvSpPr/>
            <p:nvPr/>
          </p:nvSpPr>
          <p:spPr>
            <a:xfrm rot="10800000">
              <a:off x="3447915" y="3079426"/>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11" name="Google Shape;1711;p50"/>
            <p:cNvSpPr txBox="1"/>
            <p:nvPr/>
          </p:nvSpPr>
          <p:spPr>
            <a:xfrm>
              <a:off x="3940788" y="3226013"/>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vùng chứa</a:t>
              </a:r>
              <a:endParaRPr sz="1100">
                <a:solidFill>
                  <a:srgbClr val="3F3F3F"/>
                </a:solidFill>
                <a:latin typeface="Arial"/>
                <a:ea typeface="Arial"/>
                <a:cs typeface="Arial"/>
                <a:sym typeface="Arial"/>
              </a:endParaRPr>
            </a:p>
          </p:txBody>
        </p:sp>
        <p:sp>
          <p:nvSpPr>
            <p:cNvPr id="1712" name="Google Shape;1712;p50"/>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713" name="Google Shape;1713;p50"/>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714" name="Google Shape;1714;p50"/>
            <p:cNvCxnSpPr>
              <a:stCxn id="1712" idx="2"/>
              <a:endCxn id="1713"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715" name="Google Shape;1715;p50"/>
            <p:cNvSpPr/>
            <p:nvPr/>
          </p:nvSpPr>
          <p:spPr>
            <a:xfrm>
              <a:off x="6686489" y="3362592"/>
              <a:ext cx="1118551"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container</a:t>
              </a:r>
              <a:endParaRPr/>
            </a:p>
            <a:p>
              <a:pPr indent="0" lvl="0" marL="0" marR="0" rtl="0" algn="ctr">
                <a:spcBef>
                  <a:spcPts val="0"/>
                </a:spcBef>
                <a:spcAft>
                  <a:spcPts val="0"/>
                </a:spcAft>
                <a:buNone/>
              </a:pPr>
              <a:r>
                <a:rPr lang="en-US" sz="1100">
                  <a:solidFill>
                    <a:schemeClr val="lt1"/>
                  </a:solidFill>
                  <a:latin typeface="Arial"/>
                  <a:ea typeface="Arial"/>
                  <a:cs typeface="Arial"/>
                  <a:sym typeface="Arial"/>
                </a:rPr>
                <a:t>Temperature</a:t>
              </a:r>
              <a:endParaRPr sz="1100">
                <a:solidFill>
                  <a:schemeClr val="lt1"/>
                </a:solidFill>
                <a:latin typeface="Arial"/>
                <a:ea typeface="Arial"/>
                <a:cs typeface="Arial"/>
                <a:sym typeface="Arial"/>
              </a:endParaRPr>
            </a:p>
          </p:txBody>
        </p:sp>
        <p:cxnSp>
          <p:nvCxnSpPr>
            <p:cNvPr id="1716" name="Google Shape;1716;p50"/>
            <p:cNvCxnSpPr/>
            <p:nvPr/>
          </p:nvCxnSpPr>
          <p:spPr>
            <a:xfrm flipH="1" rot="-5400000">
              <a:off x="6503736" y="3333525"/>
              <a:ext cx="267789" cy="97718"/>
            </a:xfrm>
            <a:prstGeom prst="bentConnector2">
              <a:avLst/>
            </a:prstGeom>
            <a:noFill/>
            <a:ln cap="flat" cmpd="sng" w="19050">
              <a:solidFill>
                <a:srgbClr val="7F7F7F"/>
              </a:solidFill>
              <a:prstDash val="solid"/>
              <a:miter lim="800000"/>
              <a:headEnd len="sm" w="sm" type="none"/>
              <a:tailEnd len="sm" w="sm" type="non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grpSp>
        <p:nvGrpSpPr>
          <p:cNvPr id="1722" name="Google Shape;1722;p51"/>
          <p:cNvGrpSpPr/>
          <p:nvPr/>
        </p:nvGrpSpPr>
        <p:grpSpPr>
          <a:xfrm>
            <a:off x="416128" y="447433"/>
            <a:ext cx="9051872" cy="276999"/>
            <a:chOff x="416128" y="447433"/>
            <a:chExt cx="9051872" cy="276999"/>
          </a:xfrm>
        </p:grpSpPr>
        <p:sp>
          <p:nvSpPr>
            <p:cNvPr id="1723" name="Google Shape;1723;p5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724" name="Google Shape;1724;p5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725" name="Google Shape;1725;p5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Đăng ký sự vật (bộ dẫn động)</a:t>
            </a:r>
            <a:endParaRPr/>
          </a:p>
        </p:txBody>
      </p:sp>
      <p:grpSp>
        <p:nvGrpSpPr>
          <p:cNvPr id="1726" name="Google Shape;1726;p51"/>
          <p:cNvGrpSpPr/>
          <p:nvPr/>
        </p:nvGrpSpPr>
        <p:grpSpPr>
          <a:xfrm>
            <a:off x="685202" y="1926198"/>
            <a:ext cx="8431788" cy="4531560"/>
            <a:chOff x="946457" y="1983346"/>
            <a:chExt cx="8431788" cy="4531560"/>
          </a:xfrm>
        </p:grpSpPr>
        <p:pic>
          <p:nvPicPr>
            <p:cNvPr id="1727" name="Google Shape;1727;p51"/>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cxnSp>
          <p:nvCxnSpPr>
            <p:cNvPr id="1728" name="Google Shape;1728;p51"/>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729" name="Google Shape;1729;p51"/>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730" name="Google Shape;1730;p51"/>
            <p:cNvGrpSpPr/>
            <p:nvPr/>
          </p:nvGrpSpPr>
          <p:grpSpPr>
            <a:xfrm>
              <a:off x="5473251" y="4851528"/>
              <a:ext cx="3904994" cy="1229362"/>
              <a:chOff x="5473251" y="4851528"/>
              <a:chExt cx="3904994" cy="1229362"/>
            </a:xfrm>
          </p:grpSpPr>
          <p:sp>
            <p:nvSpPr>
              <p:cNvPr id="1731" name="Google Shape;1731;p51"/>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732" name="Google Shape;1732;p51"/>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733" name="Google Shape;1733;p51"/>
              <p:cNvGrpSpPr/>
              <p:nvPr/>
            </p:nvGrpSpPr>
            <p:grpSpPr>
              <a:xfrm>
                <a:off x="8178085" y="4851528"/>
                <a:ext cx="746974" cy="1139233"/>
                <a:chOff x="7907629" y="4953908"/>
                <a:chExt cx="772731" cy="1178516"/>
              </a:xfrm>
            </p:grpSpPr>
            <p:pic>
              <p:nvPicPr>
                <p:cNvPr id="1734" name="Google Shape;1734;p51"/>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735" name="Google Shape;1735;p51"/>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736" name="Google Shape;1736;p51"/>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737" name="Google Shape;1737;p51"/>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sz="1100">
                <a:solidFill>
                  <a:srgbClr val="3F3F3F"/>
                </a:solidFill>
                <a:latin typeface="Arial"/>
                <a:ea typeface="Arial"/>
                <a:cs typeface="Arial"/>
                <a:sym typeface="Arial"/>
              </a:endParaRPr>
            </a:p>
          </p:txBody>
        </p:sp>
        <p:sp>
          <p:nvSpPr>
            <p:cNvPr id="1738" name="Google Shape;1738;p51"/>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739" name="Google Shape;1739;p51"/>
            <p:cNvSpPr/>
            <p:nvPr/>
          </p:nvSpPr>
          <p:spPr>
            <a:xfrm>
              <a:off x="946457" y="3687993"/>
              <a:ext cx="8426227"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40" name="Google Shape;1740;p51"/>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41" name="Google Shape;1741;p51"/>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742" name="Google Shape;1742;p51"/>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743" name="Google Shape;1743;p51"/>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744" name="Google Shape;1744;p51"/>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45" name="Google Shape;1745;p51"/>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746" name="Google Shape;1746;p51"/>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747" name="Google Shape;1747;p51"/>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748" name="Google Shape;1748;p51"/>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749" name="Google Shape;1749;p51"/>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750" name="Google Shape;1750;p51"/>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751" name="Google Shape;1751;p51"/>
            <p:cNvCxnSpPr>
              <a:stCxn id="1749" idx="2"/>
              <a:endCxn id="1750"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752" name="Google Shape;1752;p51"/>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753" name="Google Shape;1753;p51"/>
            <p:cNvCxnSpPr>
              <a:stCxn id="1750" idx="2"/>
              <a:endCxn id="1752"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754" name="Google Shape;1754;p51"/>
            <p:cNvSpPr/>
            <p:nvPr/>
          </p:nvSpPr>
          <p:spPr>
            <a:xfrm>
              <a:off x="6686489" y="3787386"/>
              <a:ext cx="1118551"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container-light</a:t>
              </a:r>
              <a:endParaRPr sz="1100">
                <a:solidFill>
                  <a:schemeClr val="lt1"/>
                </a:solidFill>
                <a:latin typeface="Arial"/>
                <a:ea typeface="Arial"/>
                <a:cs typeface="Arial"/>
                <a:sym typeface="Arial"/>
              </a:endParaRPr>
            </a:p>
          </p:txBody>
        </p:sp>
        <p:cxnSp>
          <p:nvCxnSpPr>
            <p:cNvPr id="1755" name="Google Shape;1755;p51"/>
            <p:cNvCxnSpPr>
              <a:stCxn id="1750"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cxnSp>
          <p:nvCxnSpPr>
            <p:cNvPr id="1756" name="Google Shape;1756;p51"/>
            <p:cNvCxnSpPr>
              <a:stCxn id="1754" idx="2"/>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757" name="Google Shape;1757;p51"/>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758" name="Google Shape;1758;p51"/>
            <p:cNvSpPr/>
            <p:nvPr/>
          </p:nvSpPr>
          <p:spPr>
            <a:xfrm rot="10800000">
              <a:off x="3453805" y="3081841"/>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59" name="Google Shape;1759;p51"/>
            <p:cNvSpPr txBox="1"/>
            <p:nvPr/>
          </p:nvSpPr>
          <p:spPr>
            <a:xfrm>
              <a:off x="3946678" y="3228428"/>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vùng chứa</a:t>
              </a:r>
              <a:endParaRPr sz="1100">
                <a:solidFill>
                  <a:srgbClr val="3F3F3F"/>
                </a:solidFill>
                <a:latin typeface="Arial"/>
                <a:ea typeface="Arial"/>
                <a:cs typeface="Arial"/>
                <a:sym typeface="Arial"/>
              </a:endParaRPr>
            </a:p>
          </p:txBody>
        </p:sp>
        <p:sp>
          <p:nvSpPr>
            <p:cNvPr id="1760" name="Google Shape;1760;p51"/>
            <p:cNvSpPr/>
            <p:nvPr/>
          </p:nvSpPr>
          <p:spPr>
            <a:xfrm rot="10800000">
              <a:off x="3453805" y="3473161"/>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761" name="Google Shape;1761;p51"/>
            <p:cNvSpPr txBox="1"/>
            <p:nvPr/>
          </p:nvSpPr>
          <p:spPr>
            <a:xfrm>
              <a:off x="3946678" y="3619748"/>
              <a:ext cx="13548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subscription create (nu*)</a:t>
              </a:r>
              <a:endParaRPr/>
            </a:p>
          </p:txBody>
        </p:sp>
        <p:sp>
          <p:nvSpPr>
            <p:cNvPr id="1762" name="Google Shape;1762;p51"/>
            <p:cNvSpPr/>
            <p:nvPr/>
          </p:nvSpPr>
          <p:spPr>
            <a:xfrm>
              <a:off x="7314894" y="4212179"/>
              <a:ext cx="1515955" cy="30737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Đăng ký light_sub</a:t>
              </a:r>
              <a:endParaRPr sz="1100">
                <a:solidFill>
                  <a:schemeClr val="lt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grpSp>
        <p:nvGrpSpPr>
          <p:cNvPr id="1768" name="Google Shape;1768;p52"/>
          <p:cNvGrpSpPr/>
          <p:nvPr/>
        </p:nvGrpSpPr>
        <p:grpSpPr>
          <a:xfrm>
            <a:off x="416128" y="447433"/>
            <a:ext cx="9051872" cy="276999"/>
            <a:chOff x="416128" y="447433"/>
            <a:chExt cx="9051872" cy="276999"/>
          </a:xfrm>
        </p:grpSpPr>
        <p:sp>
          <p:nvSpPr>
            <p:cNvPr id="1769" name="Google Shape;1769;p5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770" name="Google Shape;1770;p5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771" name="Google Shape;1771;p5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Tải lên dữ liệu sự vật (cảm biến)</a:t>
            </a:r>
            <a:endParaRPr/>
          </a:p>
        </p:txBody>
      </p:sp>
      <p:grpSp>
        <p:nvGrpSpPr>
          <p:cNvPr id="1772" name="Google Shape;1772;p52"/>
          <p:cNvGrpSpPr/>
          <p:nvPr/>
        </p:nvGrpSpPr>
        <p:grpSpPr>
          <a:xfrm>
            <a:off x="707029" y="2001426"/>
            <a:ext cx="8488765" cy="4391695"/>
            <a:chOff x="1056068" y="1983346"/>
            <a:chExt cx="8488765" cy="4391695"/>
          </a:xfrm>
        </p:grpSpPr>
        <p:cxnSp>
          <p:nvCxnSpPr>
            <p:cNvPr id="1773" name="Google Shape;1773;p52"/>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774" name="Google Shape;1774;p52"/>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cxnSp>
          <p:nvCxnSpPr>
            <p:cNvPr id="1775" name="Google Shape;1775;p52"/>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776" name="Google Shape;1776;p52"/>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777" name="Google Shape;1777;p52"/>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grpSp>
          <p:nvGrpSpPr>
            <p:cNvPr id="1778" name="Google Shape;1778;p52"/>
            <p:cNvGrpSpPr/>
            <p:nvPr/>
          </p:nvGrpSpPr>
          <p:grpSpPr>
            <a:xfrm>
              <a:off x="5473251" y="4851528"/>
              <a:ext cx="3904994" cy="1229362"/>
              <a:chOff x="5473251" y="4851528"/>
              <a:chExt cx="3904994" cy="1229362"/>
            </a:xfrm>
          </p:grpSpPr>
          <p:sp>
            <p:nvSpPr>
              <p:cNvPr id="1779" name="Google Shape;1779;p52"/>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780" name="Google Shape;1780;p52"/>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grpSp>
            <p:nvGrpSpPr>
              <p:cNvPr id="1781" name="Google Shape;1781;p52"/>
              <p:cNvGrpSpPr/>
              <p:nvPr/>
            </p:nvGrpSpPr>
            <p:grpSpPr>
              <a:xfrm>
                <a:off x="8178085" y="4851528"/>
                <a:ext cx="746974" cy="1139233"/>
                <a:chOff x="7907629" y="4953908"/>
                <a:chExt cx="772731" cy="1178516"/>
              </a:xfrm>
            </p:grpSpPr>
            <p:pic>
              <p:nvPicPr>
                <p:cNvPr id="1782" name="Google Shape;1782;p52"/>
                <p:cNvPicPr preferRelativeResize="0"/>
                <p:nvPr/>
              </p:nvPicPr>
              <p:blipFill rotWithShape="1">
                <a:blip r:embed="rId3">
                  <a:alphaModFix/>
                </a:blip>
                <a:srcRect b="0" l="0" r="0" t="0"/>
                <a:stretch/>
              </p:blipFill>
              <p:spPr>
                <a:xfrm>
                  <a:off x="7930681" y="5525716"/>
                  <a:ext cx="749679" cy="606708"/>
                </a:xfrm>
                <a:prstGeom prst="rect">
                  <a:avLst/>
                </a:prstGeom>
                <a:noFill/>
                <a:ln>
                  <a:noFill/>
                </a:ln>
              </p:spPr>
            </p:pic>
            <p:pic>
              <p:nvPicPr>
                <p:cNvPr id="1783" name="Google Shape;1783;p52"/>
                <p:cNvPicPr preferRelativeResize="0"/>
                <p:nvPr/>
              </p:nvPicPr>
              <p:blipFill rotWithShape="1">
                <a:blip r:embed="rId4">
                  <a:alphaModFix/>
                </a:blip>
                <a:srcRect b="0" l="0" r="0" t="0"/>
                <a:stretch/>
              </p:blipFill>
              <p:spPr>
                <a:xfrm>
                  <a:off x="7907629" y="4953908"/>
                  <a:ext cx="720760" cy="517921"/>
                </a:xfrm>
                <a:prstGeom prst="rect">
                  <a:avLst/>
                </a:prstGeom>
                <a:noFill/>
                <a:ln>
                  <a:noFill/>
                </a:ln>
              </p:spPr>
            </p:pic>
          </p:grpSp>
        </p:grpSp>
        <p:sp>
          <p:nvSpPr>
            <p:cNvPr id="1784" name="Google Shape;1784;p52"/>
            <p:cNvSpPr/>
            <p:nvPr/>
          </p:nvSpPr>
          <p:spPr>
            <a:xfrm>
              <a:off x="5260932" y="3548128"/>
              <a:ext cx="4283901"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85" name="Google Shape;1785;p52"/>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86" name="Google Shape;1786;p52"/>
            <p:cNvPicPr preferRelativeResize="0"/>
            <p:nvPr/>
          </p:nvPicPr>
          <p:blipFill rotWithShape="1">
            <a:blip r:embed="rId5">
              <a:alphaModFix/>
            </a:blip>
            <a:srcRect b="0" l="0" r="0" t="0"/>
            <a:stretch/>
          </p:blipFill>
          <p:spPr>
            <a:xfrm>
              <a:off x="1390618" y="2185682"/>
              <a:ext cx="895368" cy="1016821"/>
            </a:xfrm>
            <a:prstGeom prst="rect">
              <a:avLst/>
            </a:prstGeom>
            <a:noFill/>
            <a:ln>
              <a:noFill/>
            </a:ln>
          </p:spPr>
        </p:pic>
        <p:sp>
          <p:nvSpPr>
            <p:cNvPr id="1787" name="Google Shape;1787;p52"/>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788" name="Google Shape;1788;p52"/>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789" name="Google Shape;1789;p52"/>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790" name="Google Shape;1790;p52"/>
            <p:cNvPicPr preferRelativeResize="0"/>
            <p:nvPr/>
          </p:nvPicPr>
          <p:blipFill rotWithShape="1">
            <a:blip r:embed="rId6">
              <a:alphaModFix/>
            </a:blip>
            <a:srcRect b="0" l="0" r="0" t="0"/>
            <a:stretch/>
          </p:blipFill>
          <p:spPr>
            <a:xfrm>
              <a:off x="8104540" y="2220044"/>
              <a:ext cx="890634" cy="899891"/>
            </a:xfrm>
            <a:prstGeom prst="rect">
              <a:avLst/>
            </a:prstGeom>
            <a:noFill/>
            <a:ln>
              <a:noFill/>
            </a:ln>
          </p:spPr>
        </p:pic>
        <p:sp>
          <p:nvSpPr>
            <p:cNvPr id="1791" name="Google Shape;1791;p52"/>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792" name="Google Shape;1792;p52"/>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793" name="Google Shape;1793;p52"/>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794" name="Google Shape;1794;p52"/>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795" name="Google Shape;1795;p52"/>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796" name="Google Shape;1796;p52"/>
            <p:cNvCxnSpPr>
              <a:stCxn id="1794" idx="2"/>
              <a:endCxn id="1795"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797" name="Google Shape;1797;p52"/>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798" name="Google Shape;1798;p52"/>
            <p:cNvCxnSpPr>
              <a:stCxn id="1795" idx="2"/>
              <a:endCxn id="1797"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799" name="Google Shape;1799;p52"/>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container-light</a:t>
              </a:r>
              <a:endParaRPr sz="1100">
                <a:solidFill>
                  <a:srgbClr val="404040"/>
                </a:solidFill>
                <a:latin typeface="Arial"/>
                <a:ea typeface="Arial"/>
                <a:cs typeface="Arial"/>
                <a:sym typeface="Arial"/>
              </a:endParaRPr>
            </a:p>
          </p:txBody>
        </p:sp>
        <p:cxnSp>
          <p:nvCxnSpPr>
            <p:cNvPr id="1800" name="Google Shape;1800;p52"/>
            <p:cNvCxnSpPr>
              <a:stCxn id="1795"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cxnSp>
          <p:nvCxnSpPr>
            <p:cNvPr id="1801" name="Google Shape;1801;p52"/>
            <p:cNvCxnSpPr>
              <a:stCxn id="1799" idx="2"/>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802" name="Google Shape;1802;p52"/>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803" name="Google Shape;1803;p52"/>
            <p:cNvSpPr/>
            <p:nvPr/>
          </p:nvSpPr>
          <p:spPr>
            <a:xfrm rot="10800000">
              <a:off x="3453805" y="3081841"/>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04" name="Google Shape;1804;p52"/>
            <p:cNvSpPr txBox="1"/>
            <p:nvPr/>
          </p:nvSpPr>
          <p:spPr>
            <a:xfrm>
              <a:off x="3946678" y="3228428"/>
              <a:ext cx="135480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805" name="Google Shape;1805;p52"/>
            <p:cNvSpPr txBox="1"/>
            <p:nvPr/>
          </p:nvSpPr>
          <p:spPr>
            <a:xfrm>
              <a:off x="3800146" y="4303145"/>
              <a:ext cx="87525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Dữ liệu của cảm biến</a:t>
              </a:r>
              <a:endParaRPr sz="1100">
                <a:solidFill>
                  <a:srgbClr val="3F3F3F"/>
                </a:solidFill>
                <a:latin typeface="Arial"/>
                <a:ea typeface="Arial"/>
                <a:cs typeface="Arial"/>
                <a:sym typeface="Arial"/>
              </a:endParaRPr>
            </a:p>
          </p:txBody>
        </p:sp>
        <p:sp>
          <p:nvSpPr>
            <p:cNvPr id="1806" name="Google Shape;1806;p52"/>
            <p:cNvSpPr/>
            <p:nvPr/>
          </p:nvSpPr>
          <p:spPr>
            <a:xfrm rot="5400000">
              <a:off x="2553434" y="4432341"/>
              <a:ext cx="2577165" cy="282519"/>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07" name="Google Shape;1807;p52"/>
            <p:cNvSpPr/>
            <p:nvPr/>
          </p:nvSpPr>
          <p:spPr>
            <a:xfrm>
              <a:off x="7941440" y="3364518"/>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CIN-1</a:t>
              </a:r>
              <a:endParaRPr sz="1100">
                <a:solidFill>
                  <a:schemeClr val="lt1"/>
                </a:solidFill>
                <a:latin typeface="Arial"/>
                <a:ea typeface="Arial"/>
                <a:cs typeface="Arial"/>
                <a:sym typeface="Arial"/>
              </a:endParaRPr>
            </a:p>
          </p:txBody>
        </p:sp>
        <p:cxnSp>
          <p:nvCxnSpPr>
            <p:cNvPr id="1808" name="Google Shape;1808;p52"/>
            <p:cNvCxnSpPr>
              <a:endCxn id="1807" idx="1"/>
            </p:cNvCxnSpPr>
            <p:nvPr/>
          </p:nvCxnSpPr>
          <p:spPr>
            <a:xfrm flipH="1" rot="10800000">
              <a:off x="7804940" y="3516069"/>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809" name="Google Shape;1809;p52"/>
            <p:cNvSpPr/>
            <p:nvPr/>
          </p:nvSpPr>
          <p:spPr>
            <a:xfrm>
              <a:off x="7314894" y="4212179"/>
              <a:ext cx="151595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Đăng ký light_sub</a:t>
              </a:r>
              <a:endParaRPr sz="1100">
                <a:solidFill>
                  <a:srgbClr val="404040"/>
                </a:solidFill>
                <a:latin typeface="Arial"/>
                <a:ea typeface="Arial"/>
                <a:cs typeface="Arial"/>
                <a:sym typeface="Arial"/>
              </a:endParaRPr>
            </a:p>
          </p:txBody>
        </p:sp>
        <p:pic>
          <p:nvPicPr>
            <p:cNvPr id="1810" name="Google Shape;1810;p52"/>
            <p:cNvPicPr preferRelativeResize="0"/>
            <p:nvPr/>
          </p:nvPicPr>
          <p:blipFill rotWithShape="1">
            <a:blip r:embed="rId7">
              <a:alphaModFix/>
            </a:blip>
            <a:srcRect b="0" l="0" r="0" t="0"/>
            <a:stretch/>
          </p:blipFill>
          <p:spPr>
            <a:xfrm>
              <a:off x="1429630" y="4212179"/>
              <a:ext cx="3487498" cy="2049742"/>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grpSp>
        <p:nvGrpSpPr>
          <p:cNvPr id="1816" name="Google Shape;1816;p53"/>
          <p:cNvGrpSpPr/>
          <p:nvPr/>
        </p:nvGrpSpPr>
        <p:grpSpPr>
          <a:xfrm>
            <a:off x="416128" y="447433"/>
            <a:ext cx="9051872" cy="276999"/>
            <a:chOff x="416128" y="447433"/>
            <a:chExt cx="9051872" cy="276999"/>
          </a:xfrm>
        </p:grpSpPr>
        <p:sp>
          <p:nvSpPr>
            <p:cNvPr id="1817" name="Google Shape;1817;p5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818" name="Google Shape;1818;p5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819" name="Google Shape;1819;p5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Truy xuất dữ liệu sự vật (cảm biến)</a:t>
            </a:r>
            <a:endParaRPr/>
          </a:p>
        </p:txBody>
      </p:sp>
      <p:grpSp>
        <p:nvGrpSpPr>
          <p:cNvPr id="1820" name="Google Shape;1820;p53"/>
          <p:cNvGrpSpPr/>
          <p:nvPr/>
        </p:nvGrpSpPr>
        <p:grpSpPr>
          <a:xfrm>
            <a:off x="679958" y="1926198"/>
            <a:ext cx="8431539" cy="4502370"/>
            <a:chOff x="946706" y="1983346"/>
            <a:chExt cx="8431539" cy="4502370"/>
          </a:xfrm>
        </p:grpSpPr>
        <p:pic>
          <p:nvPicPr>
            <p:cNvPr id="1821" name="Google Shape;1821;p53"/>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grpSp>
          <p:nvGrpSpPr>
            <p:cNvPr id="1822" name="Google Shape;1822;p53"/>
            <p:cNvGrpSpPr/>
            <p:nvPr/>
          </p:nvGrpSpPr>
          <p:grpSpPr>
            <a:xfrm>
              <a:off x="5473251" y="4752304"/>
              <a:ext cx="3904994" cy="1328586"/>
              <a:chOff x="5473251" y="4752304"/>
              <a:chExt cx="3904994" cy="1328586"/>
            </a:xfrm>
          </p:grpSpPr>
          <p:cxnSp>
            <p:nvCxnSpPr>
              <p:cNvPr id="1823" name="Google Shape;1823;p53"/>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824" name="Google Shape;1824;p53"/>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825" name="Google Shape;1825;p53"/>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26" name="Google Shape;1826;p53"/>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827" name="Google Shape;1827;p53"/>
              <p:cNvGrpSpPr/>
              <p:nvPr/>
            </p:nvGrpSpPr>
            <p:grpSpPr>
              <a:xfrm>
                <a:off x="8178085" y="4851528"/>
                <a:ext cx="746974" cy="1139233"/>
                <a:chOff x="7907629" y="4953908"/>
                <a:chExt cx="772731" cy="1178516"/>
              </a:xfrm>
            </p:grpSpPr>
            <p:pic>
              <p:nvPicPr>
                <p:cNvPr id="1828" name="Google Shape;1828;p53"/>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829" name="Google Shape;1829;p53"/>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cxnSp>
          <p:nvCxnSpPr>
            <p:cNvPr id="1830" name="Google Shape;1830;p53"/>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831" name="Google Shape;1831;p53"/>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832" name="Google Shape;1832;p53"/>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1833" name="Google Shape;1833;p53"/>
            <p:cNvSpPr/>
            <p:nvPr/>
          </p:nvSpPr>
          <p:spPr>
            <a:xfrm>
              <a:off x="946706" y="3658803"/>
              <a:ext cx="4334004" cy="2826913"/>
            </a:xfrm>
            <a:prstGeom prst="rect">
              <a:avLst/>
            </a:pr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834" name="Google Shape;1834;p53"/>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35" name="Google Shape;1835;p53"/>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836" name="Google Shape;1836;p53"/>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837" name="Google Shape;1837;p53"/>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38" name="Google Shape;1838;p53"/>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39" name="Google Shape;1839;p53"/>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840" name="Google Shape;1840;p53"/>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Cấu hình AE-SmartPot</a:t>
              </a:r>
              <a:endParaRPr sz="1100">
                <a:solidFill>
                  <a:srgbClr val="3F3F3F"/>
                </a:solidFill>
                <a:latin typeface="Arial"/>
                <a:ea typeface="Arial"/>
                <a:cs typeface="Arial"/>
                <a:sym typeface="Arial"/>
              </a:endParaRPr>
            </a:p>
          </p:txBody>
        </p:sp>
        <p:cxnSp>
          <p:nvCxnSpPr>
            <p:cNvPr id="1841" name="Google Shape;1841;p53"/>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842" name="Google Shape;1842;p53"/>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843" name="Google Shape;1843;p53"/>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844" name="Google Shape;1844;p53"/>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845" name="Google Shape;1845;p53"/>
            <p:cNvCxnSpPr>
              <a:stCxn id="1843" idx="2"/>
              <a:endCxn id="1844"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846" name="Google Shape;1846;p53"/>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847" name="Google Shape;1847;p53"/>
            <p:cNvCxnSpPr>
              <a:stCxn id="1844" idx="2"/>
              <a:endCxn id="1846"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848" name="Google Shape;1848;p53"/>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container-light</a:t>
              </a:r>
              <a:endParaRPr sz="1100">
                <a:solidFill>
                  <a:srgbClr val="404040"/>
                </a:solidFill>
                <a:latin typeface="Arial"/>
                <a:ea typeface="Arial"/>
                <a:cs typeface="Arial"/>
                <a:sym typeface="Arial"/>
              </a:endParaRPr>
            </a:p>
          </p:txBody>
        </p:sp>
        <p:cxnSp>
          <p:nvCxnSpPr>
            <p:cNvPr id="1849" name="Google Shape;1849;p53"/>
            <p:cNvCxnSpPr>
              <a:stCxn id="1844"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cxnSp>
          <p:nvCxnSpPr>
            <p:cNvPr id="1850" name="Google Shape;1850;p53"/>
            <p:cNvCxnSpPr>
              <a:stCxn id="1848" idx="2"/>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851" name="Google Shape;1851;p53"/>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852" name="Google Shape;1852;p53"/>
            <p:cNvSpPr/>
            <p:nvPr/>
          </p:nvSpPr>
          <p:spPr>
            <a:xfrm>
              <a:off x="7941440" y="3364518"/>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CIN-1</a:t>
              </a:r>
              <a:endParaRPr sz="1100">
                <a:solidFill>
                  <a:schemeClr val="lt1"/>
                </a:solidFill>
                <a:latin typeface="Arial"/>
                <a:ea typeface="Arial"/>
                <a:cs typeface="Arial"/>
                <a:sym typeface="Arial"/>
              </a:endParaRPr>
            </a:p>
          </p:txBody>
        </p:sp>
        <p:cxnSp>
          <p:nvCxnSpPr>
            <p:cNvPr id="1853" name="Google Shape;1853;p53"/>
            <p:cNvCxnSpPr>
              <a:endCxn id="1852" idx="1"/>
            </p:cNvCxnSpPr>
            <p:nvPr/>
          </p:nvCxnSpPr>
          <p:spPr>
            <a:xfrm flipH="1" rot="10800000">
              <a:off x="7804940" y="3516069"/>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854" name="Google Shape;1854;p53"/>
            <p:cNvSpPr txBox="1"/>
            <p:nvPr/>
          </p:nvSpPr>
          <p:spPr>
            <a:xfrm>
              <a:off x="5017983" y="4705260"/>
              <a:ext cx="11944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855" name="Google Shape;1855;p53"/>
            <p:cNvSpPr/>
            <p:nvPr/>
          </p:nvSpPr>
          <p:spPr>
            <a:xfrm rot="5400000">
              <a:off x="5338650" y="4915101"/>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56" name="Google Shape;1856;p53"/>
            <p:cNvSpPr/>
            <p:nvPr/>
          </p:nvSpPr>
          <p:spPr>
            <a:xfrm rot="-5400000">
              <a:off x="5556037" y="4915101"/>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857" name="Google Shape;1857;p53"/>
            <p:cNvSpPr txBox="1"/>
            <p:nvPr/>
          </p:nvSpPr>
          <p:spPr>
            <a:xfrm>
              <a:off x="6450544" y="4785731"/>
              <a:ext cx="83935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Phản hồi</a:t>
              </a:r>
              <a:endParaRPr sz="1100">
                <a:solidFill>
                  <a:srgbClr val="3F3F3F"/>
                </a:solidFill>
                <a:latin typeface="Arial"/>
                <a:ea typeface="Arial"/>
                <a:cs typeface="Arial"/>
                <a:sym typeface="Arial"/>
              </a:endParaRPr>
            </a:p>
          </p:txBody>
        </p:sp>
        <p:sp>
          <p:nvSpPr>
            <p:cNvPr id="1858" name="Google Shape;1858;p53"/>
            <p:cNvSpPr/>
            <p:nvPr/>
          </p:nvSpPr>
          <p:spPr>
            <a:xfrm>
              <a:off x="7314894" y="4212179"/>
              <a:ext cx="151595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Đăng ký light_sub</a:t>
              </a:r>
              <a:endParaRPr sz="1100">
                <a:solidFill>
                  <a:srgbClr val="40404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grpSp>
        <p:nvGrpSpPr>
          <p:cNvPr id="1864" name="Google Shape;1864;p54"/>
          <p:cNvGrpSpPr/>
          <p:nvPr/>
        </p:nvGrpSpPr>
        <p:grpSpPr>
          <a:xfrm>
            <a:off x="416128" y="447433"/>
            <a:ext cx="9051872" cy="276999"/>
            <a:chOff x="416128" y="447433"/>
            <a:chExt cx="9051872" cy="276999"/>
          </a:xfrm>
        </p:grpSpPr>
        <p:sp>
          <p:nvSpPr>
            <p:cNvPr id="1865" name="Google Shape;1865;p5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866" name="Google Shape;1866;p5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867" name="Google Shape;1867;p5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Kiểm soát sự vật (cảm biến)</a:t>
            </a:r>
            <a:endParaRPr/>
          </a:p>
        </p:txBody>
      </p:sp>
      <p:grpSp>
        <p:nvGrpSpPr>
          <p:cNvPr id="1868" name="Google Shape;1868;p54"/>
          <p:cNvGrpSpPr/>
          <p:nvPr/>
        </p:nvGrpSpPr>
        <p:grpSpPr>
          <a:xfrm>
            <a:off x="791402" y="1926198"/>
            <a:ext cx="8322177" cy="4330187"/>
            <a:chOff x="1056068" y="1983346"/>
            <a:chExt cx="8322177" cy="4330187"/>
          </a:xfrm>
        </p:grpSpPr>
        <p:pic>
          <p:nvPicPr>
            <p:cNvPr id="1869" name="Google Shape;1869;p54"/>
            <p:cNvPicPr preferRelativeResize="0"/>
            <p:nvPr/>
          </p:nvPicPr>
          <p:blipFill rotWithShape="1">
            <a:blip r:embed="rId3">
              <a:alphaModFix/>
            </a:blip>
            <a:srcRect b="0" l="0" r="0" t="0"/>
            <a:stretch/>
          </p:blipFill>
          <p:spPr>
            <a:xfrm>
              <a:off x="1410179" y="4263791"/>
              <a:ext cx="3487498" cy="2049742"/>
            </a:xfrm>
            <a:prstGeom prst="rect">
              <a:avLst/>
            </a:prstGeom>
            <a:noFill/>
            <a:ln>
              <a:noFill/>
            </a:ln>
          </p:spPr>
        </p:pic>
        <p:grpSp>
          <p:nvGrpSpPr>
            <p:cNvPr id="1870" name="Google Shape;1870;p54"/>
            <p:cNvGrpSpPr/>
            <p:nvPr/>
          </p:nvGrpSpPr>
          <p:grpSpPr>
            <a:xfrm>
              <a:off x="1143658" y="3678260"/>
              <a:ext cx="2037609" cy="1545597"/>
              <a:chOff x="1143658" y="3678260"/>
              <a:chExt cx="2037609" cy="1545597"/>
            </a:xfrm>
          </p:grpSpPr>
          <p:cxnSp>
            <p:nvCxnSpPr>
              <p:cNvPr id="1871" name="Google Shape;1871;p54"/>
              <p:cNvCxnSpPr/>
              <p:nvPr/>
            </p:nvCxnSpPr>
            <p:spPr>
              <a:xfrm>
                <a:off x="3181176" y="3678260"/>
                <a:ext cx="91" cy="538654"/>
              </a:xfrm>
              <a:prstGeom prst="straightConnector1">
                <a:avLst/>
              </a:prstGeom>
              <a:noFill/>
              <a:ln cap="flat" cmpd="sng" w="28575">
                <a:solidFill>
                  <a:srgbClr val="F4B081"/>
                </a:solidFill>
                <a:prstDash val="solid"/>
                <a:miter lim="800000"/>
                <a:headEnd len="med" w="med" type="triangle"/>
                <a:tailEnd len="med" w="med" type="triangle"/>
              </a:ln>
            </p:spPr>
          </p:cxnSp>
          <p:sp>
            <p:nvSpPr>
              <p:cNvPr id="1872" name="Google Shape;1872;p54"/>
              <p:cNvSpPr txBox="1"/>
              <p:nvPr/>
            </p:nvSpPr>
            <p:spPr>
              <a:xfrm>
                <a:off x="1823786" y="3848893"/>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sp>
            <p:nvSpPr>
              <p:cNvPr id="1873" name="Google Shape;1873;p54"/>
              <p:cNvSpPr txBox="1"/>
              <p:nvPr/>
            </p:nvSpPr>
            <p:spPr>
              <a:xfrm>
                <a:off x="1143658" y="4962247"/>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grpSp>
        <p:grpSp>
          <p:nvGrpSpPr>
            <p:cNvPr id="1874" name="Google Shape;1874;p54"/>
            <p:cNvGrpSpPr/>
            <p:nvPr/>
          </p:nvGrpSpPr>
          <p:grpSpPr>
            <a:xfrm>
              <a:off x="5473251" y="4752304"/>
              <a:ext cx="3904994" cy="1328586"/>
              <a:chOff x="5473251" y="4752304"/>
              <a:chExt cx="3904994" cy="1328586"/>
            </a:xfrm>
          </p:grpSpPr>
          <p:cxnSp>
            <p:nvCxnSpPr>
              <p:cNvPr id="1875" name="Google Shape;1875;p54"/>
              <p:cNvCxnSpPr/>
              <p:nvPr/>
            </p:nvCxnSpPr>
            <p:spPr>
              <a:xfrm>
                <a:off x="7452743" y="4752304"/>
                <a:ext cx="1" cy="476519"/>
              </a:xfrm>
              <a:prstGeom prst="straightConnector1">
                <a:avLst/>
              </a:prstGeom>
              <a:noFill/>
              <a:ln cap="flat" cmpd="sng" w="28575">
                <a:solidFill>
                  <a:srgbClr val="193EB0"/>
                </a:solidFill>
                <a:prstDash val="solid"/>
                <a:miter lim="800000"/>
                <a:headEnd len="med" w="med" type="triangle"/>
                <a:tailEnd len="med" w="med" type="triangle"/>
              </a:ln>
            </p:spPr>
          </p:cxnSp>
          <p:sp>
            <p:nvSpPr>
              <p:cNvPr id="1876" name="Google Shape;1876;p54"/>
              <p:cNvSpPr/>
              <p:nvPr/>
            </p:nvSpPr>
            <p:spPr>
              <a:xfrm>
                <a:off x="5473251" y="5269322"/>
                <a:ext cx="3904994" cy="811568"/>
              </a:xfrm>
              <a:prstGeom prst="roundRect">
                <a:avLst>
                  <a:gd fmla="val 13797" name="adj"/>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sp>
            <p:nvSpPr>
              <p:cNvPr id="1877" name="Google Shape;1877;p54"/>
              <p:cNvSpPr txBox="1"/>
              <p:nvPr/>
            </p:nvSpPr>
            <p:spPr>
              <a:xfrm>
                <a:off x="5498097" y="539031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78" name="Google Shape;1878;p54"/>
              <p:cNvSpPr txBox="1"/>
              <p:nvPr/>
            </p:nvSpPr>
            <p:spPr>
              <a:xfrm>
                <a:off x="7476869" y="4885339"/>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mca</a:t>
                </a:r>
                <a:endParaRPr sz="1100">
                  <a:solidFill>
                    <a:srgbClr val="3F3F3F"/>
                  </a:solidFill>
                  <a:latin typeface="Arial"/>
                  <a:ea typeface="Arial"/>
                  <a:cs typeface="Arial"/>
                  <a:sym typeface="Arial"/>
                </a:endParaRPr>
              </a:p>
            </p:txBody>
          </p:sp>
          <p:grpSp>
            <p:nvGrpSpPr>
              <p:cNvPr id="1879" name="Google Shape;1879;p54"/>
              <p:cNvGrpSpPr/>
              <p:nvPr/>
            </p:nvGrpSpPr>
            <p:grpSpPr>
              <a:xfrm>
                <a:off x="8178085" y="4851528"/>
                <a:ext cx="746974" cy="1139233"/>
                <a:chOff x="7907629" y="4953908"/>
                <a:chExt cx="772731" cy="1178516"/>
              </a:xfrm>
            </p:grpSpPr>
            <p:pic>
              <p:nvPicPr>
                <p:cNvPr id="1880" name="Google Shape;1880;p54"/>
                <p:cNvPicPr preferRelativeResize="0"/>
                <p:nvPr/>
              </p:nvPicPr>
              <p:blipFill rotWithShape="1">
                <a:blip r:embed="rId4">
                  <a:alphaModFix/>
                </a:blip>
                <a:srcRect b="0" l="0" r="0" t="0"/>
                <a:stretch/>
              </p:blipFill>
              <p:spPr>
                <a:xfrm>
                  <a:off x="7930681" y="5525716"/>
                  <a:ext cx="749679" cy="606708"/>
                </a:xfrm>
                <a:prstGeom prst="rect">
                  <a:avLst/>
                </a:prstGeom>
                <a:noFill/>
                <a:ln>
                  <a:noFill/>
                </a:ln>
              </p:spPr>
            </p:pic>
            <p:pic>
              <p:nvPicPr>
                <p:cNvPr id="1881" name="Google Shape;1881;p54"/>
                <p:cNvPicPr preferRelativeResize="0"/>
                <p:nvPr/>
              </p:nvPicPr>
              <p:blipFill rotWithShape="1">
                <a:blip r:embed="rId5">
                  <a:alphaModFix/>
                </a:blip>
                <a:srcRect b="0" l="0" r="0" t="0"/>
                <a:stretch/>
              </p:blipFill>
              <p:spPr>
                <a:xfrm>
                  <a:off x="7907629" y="4953908"/>
                  <a:ext cx="720760" cy="517921"/>
                </a:xfrm>
                <a:prstGeom prst="rect">
                  <a:avLst/>
                </a:prstGeom>
                <a:noFill/>
                <a:ln>
                  <a:noFill/>
                </a:ln>
              </p:spPr>
            </p:pic>
          </p:grpSp>
        </p:grpSp>
        <p:sp>
          <p:nvSpPr>
            <p:cNvPr id="1882" name="Google Shape;1882;p54"/>
            <p:cNvSpPr/>
            <p:nvPr/>
          </p:nvSpPr>
          <p:spPr>
            <a:xfrm>
              <a:off x="1056068" y="2017999"/>
              <a:ext cx="3840290" cy="1660262"/>
            </a:xfrm>
            <a:prstGeom prst="roundRect">
              <a:avLst>
                <a:gd fmla="val 10108" name="adj"/>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83" name="Google Shape;1883;p54"/>
            <p:cNvPicPr preferRelativeResize="0"/>
            <p:nvPr/>
          </p:nvPicPr>
          <p:blipFill rotWithShape="1">
            <a:blip r:embed="rId6">
              <a:alphaModFix/>
            </a:blip>
            <a:srcRect b="0" l="0" r="0" t="0"/>
            <a:stretch/>
          </p:blipFill>
          <p:spPr>
            <a:xfrm>
              <a:off x="1390618" y="2185682"/>
              <a:ext cx="895368" cy="1016821"/>
            </a:xfrm>
            <a:prstGeom prst="rect">
              <a:avLst/>
            </a:prstGeom>
            <a:noFill/>
            <a:ln>
              <a:noFill/>
            </a:ln>
          </p:spPr>
        </p:pic>
        <p:sp>
          <p:nvSpPr>
            <p:cNvPr id="1884" name="Google Shape;1884;p54"/>
            <p:cNvSpPr txBox="1"/>
            <p:nvPr/>
          </p:nvSpPr>
          <p:spPr>
            <a:xfrm>
              <a:off x="1534370" y="3143004"/>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1885" name="Google Shape;1885;p54"/>
            <p:cNvSpPr txBox="1"/>
            <p:nvPr/>
          </p:nvSpPr>
          <p:spPr>
            <a:xfrm>
              <a:off x="3987818" y="2172397"/>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1886" name="Google Shape;1886;p54"/>
            <p:cNvSpPr/>
            <p:nvPr/>
          </p:nvSpPr>
          <p:spPr>
            <a:xfrm>
              <a:off x="5484282" y="1983346"/>
              <a:ext cx="3891538" cy="2704563"/>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1887" name="Google Shape;1887;p54"/>
            <p:cNvPicPr preferRelativeResize="0"/>
            <p:nvPr/>
          </p:nvPicPr>
          <p:blipFill rotWithShape="1">
            <a:blip r:embed="rId7">
              <a:alphaModFix/>
            </a:blip>
            <a:srcRect b="0" l="0" r="0" t="0"/>
            <a:stretch/>
          </p:blipFill>
          <p:spPr>
            <a:xfrm>
              <a:off x="8104540" y="2220044"/>
              <a:ext cx="890634" cy="899891"/>
            </a:xfrm>
            <a:prstGeom prst="rect">
              <a:avLst/>
            </a:prstGeom>
            <a:noFill/>
            <a:ln>
              <a:noFill/>
            </a:ln>
          </p:spPr>
        </p:pic>
        <p:sp>
          <p:nvSpPr>
            <p:cNvPr id="1888" name="Google Shape;1888;p54"/>
            <p:cNvSpPr/>
            <p:nvPr/>
          </p:nvSpPr>
          <p:spPr>
            <a:xfrm>
              <a:off x="2411909" y="2505080"/>
              <a:ext cx="2340639"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 Configuration</a:t>
              </a:r>
              <a:endParaRPr sz="1100">
                <a:solidFill>
                  <a:srgbClr val="3F3F3F"/>
                </a:solidFill>
                <a:latin typeface="Arial"/>
                <a:ea typeface="Arial"/>
                <a:cs typeface="Arial"/>
                <a:sym typeface="Arial"/>
              </a:endParaRPr>
            </a:p>
          </p:txBody>
        </p:sp>
        <p:cxnSp>
          <p:nvCxnSpPr>
            <p:cNvPr id="1889" name="Google Shape;1889;p54"/>
            <p:cNvCxnSpPr/>
            <p:nvPr/>
          </p:nvCxnSpPr>
          <p:spPr>
            <a:xfrm>
              <a:off x="4896358" y="2670123"/>
              <a:ext cx="587924" cy="0"/>
            </a:xfrm>
            <a:prstGeom prst="straightConnector1">
              <a:avLst/>
            </a:prstGeom>
            <a:noFill/>
            <a:ln cap="flat" cmpd="sng" w="28575">
              <a:solidFill>
                <a:srgbClr val="193EB0"/>
              </a:solidFill>
              <a:prstDash val="solid"/>
              <a:miter lim="800000"/>
              <a:headEnd len="med" w="med" type="triangle"/>
              <a:tailEnd len="med" w="med" type="triangle"/>
            </a:ln>
          </p:spPr>
        </p:cxnSp>
        <p:sp>
          <p:nvSpPr>
            <p:cNvPr id="1890" name="Google Shape;1890;p54"/>
            <p:cNvSpPr txBox="1"/>
            <p:nvPr/>
          </p:nvSpPr>
          <p:spPr>
            <a:xfrm>
              <a:off x="4936901" y="2388167"/>
              <a:ext cx="50683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000000"/>
                  </a:solidFill>
                  <a:latin typeface="Arial"/>
                  <a:ea typeface="Arial"/>
                  <a:cs typeface="Arial"/>
                  <a:sym typeface="Arial"/>
                </a:rPr>
                <a:t>mca</a:t>
              </a:r>
              <a:endParaRPr sz="1050">
                <a:solidFill>
                  <a:srgbClr val="000000"/>
                </a:solidFill>
                <a:latin typeface="Arial"/>
                <a:ea typeface="Arial"/>
                <a:cs typeface="Arial"/>
                <a:sym typeface="Arial"/>
              </a:endParaRPr>
            </a:p>
          </p:txBody>
        </p:sp>
        <p:sp>
          <p:nvSpPr>
            <p:cNvPr id="1891" name="Google Shape;1891;p54"/>
            <p:cNvSpPr/>
            <p:nvPr/>
          </p:nvSpPr>
          <p:spPr>
            <a:xfrm>
              <a:off x="5564412" y="2503424"/>
              <a:ext cx="104446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1892" name="Google Shape;1892;p54"/>
            <p:cNvSpPr/>
            <p:nvPr/>
          </p:nvSpPr>
          <p:spPr>
            <a:xfrm>
              <a:off x="6153577" y="2941118"/>
              <a:ext cx="870386"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AE-SmartPot</a:t>
              </a:r>
              <a:endParaRPr sz="1100">
                <a:solidFill>
                  <a:srgbClr val="3F3F3F"/>
                </a:solidFill>
                <a:latin typeface="Arial"/>
                <a:ea typeface="Arial"/>
                <a:cs typeface="Arial"/>
                <a:sym typeface="Arial"/>
              </a:endParaRPr>
            </a:p>
          </p:txBody>
        </p:sp>
        <p:cxnSp>
          <p:nvCxnSpPr>
            <p:cNvPr id="1893" name="Google Shape;1893;p54"/>
            <p:cNvCxnSpPr>
              <a:stCxn id="1891" idx="2"/>
              <a:endCxn id="1892" idx="1"/>
            </p:cNvCxnSpPr>
            <p:nvPr/>
          </p:nvCxnSpPr>
          <p:spPr>
            <a:xfrm flipH="1" rot="-5400000">
              <a:off x="5978045" y="2919396"/>
              <a:ext cx="284100" cy="66900"/>
            </a:xfrm>
            <a:prstGeom prst="bentConnector2">
              <a:avLst/>
            </a:prstGeom>
            <a:noFill/>
            <a:ln cap="flat" cmpd="sng" w="19050">
              <a:solidFill>
                <a:srgbClr val="7F7F7F"/>
              </a:solidFill>
              <a:prstDash val="solid"/>
              <a:miter lim="800000"/>
              <a:headEnd len="sm" w="sm" type="none"/>
              <a:tailEnd len="sm" w="sm" type="none"/>
            </a:ln>
          </p:spPr>
        </p:cxnSp>
        <p:sp>
          <p:nvSpPr>
            <p:cNvPr id="1894" name="Google Shape;1894;p54"/>
            <p:cNvSpPr/>
            <p:nvPr/>
          </p:nvSpPr>
          <p:spPr>
            <a:xfrm>
              <a:off x="6686489" y="3362592"/>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container</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Temperature</a:t>
              </a:r>
              <a:endParaRPr sz="1100">
                <a:solidFill>
                  <a:srgbClr val="3F3F3F"/>
                </a:solidFill>
                <a:latin typeface="Arial"/>
                <a:ea typeface="Arial"/>
                <a:cs typeface="Arial"/>
                <a:sym typeface="Arial"/>
              </a:endParaRPr>
            </a:p>
          </p:txBody>
        </p:sp>
        <p:cxnSp>
          <p:nvCxnSpPr>
            <p:cNvPr id="1895" name="Google Shape;1895;p54"/>
            <p:cNvCxnSpPr>
              <a:stCxn id="1892" idx="2"/>
              <a:endCxn id="1894" idx="1"/>
            </p:cNvCxnSpPr>
            <p:nvPr/>
          </p:nvCxnSpPr>
          <p:spPr>
            <a:xfrm flipH="1" rot="-5400000">
              <a:off x="6503720" y="3333540"/>
              <a:ext cx="267900" cy="97800"/>
            </a:xfrm>
            <a:prstGeom prst="bentConnector2">
              <a:avLst/>
            </a:prstGeom>
            <a:noFill/>
            <a:ln cap="flat" cmpd="sng" w="19050">
              <a:solidFill>
                <a:srgbClr val="7F7F7F"/>
              </a:solidFill>
              <a:prstDash val="solid"/>
              <a:miter lim="800000"/>
              <a:headEnd len="sm" w="sm" type="none"/>
              <a:tailEnd len="sm" w="sm" type="none"/>
            </a:ln>
          </p:spPr>
        </p:cxnSp>
        <p:sp>
          <p:nvSpPr>
            <p:cNvPr id="1896" name="Google Shape;1896;p54"/>
            <p:cNvSpPr/>
            <p:nvPr/>
          </p:nvSpPr>
          <p:spPr>
            <a:xfrm>
              <a:off x="6686489" y="3787386"/>
              <a:ext cx="1118551"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container-light</a:t>
              </a:r>
              <a:endParaRPr sz="1100">
                <a:solidFill>
                  <a:srgbClr val="404040"/>
                </a:solidFill>
                <a:latin typeface="Arial"/>
                <a:ea typeface="Arial"/>
                <a:cs typeface="Arial"/>
                <a:sym typeface="Arial"/>
              </a:endParaRPr>
            </a:p>
          </p:txBody>
        </p:sp>
        <p:cxnSp>
          <p:nvCxnSpPr>
            <p:cNvPr id="1897" name="Google Shape;1897;p54"/>
            <p:cNvCxnSpPr>
              <a:stCxn id="1892" idx="2"/>
            </p:cNvCxnSpPr>
            <p:nvPr/>
          </p:nvCxnSpPr>
          <p:spPr>
            <a:xfrm flipH="1" rot="-5400000">
              <a:off x="6291320" y="3545940"/>
              <a:ext cx="692700" cy="97800"/>
            </a:xfrm>
            <a:prstGeom prst="bentConnector2">
              <a:avLst/>
            </a:prstGeom>
            <a:noFill/>
            <a:ln cap="flat" cmpd="sng" w="19050">
              <a:solidFill>
                <a:srgbClr val="7F7F7F"/>
              </a:solidFill>
              <a:prstDash val="solid"/>
              <a:miter lim="800000"/>
              <a:headEnd len="sm" w="sm" type="none"/>
              <a:tailEnd len="sm" w="sm" type="none"/>
            </a:ln>
          </p:spPr>
        </p:cxnSp>
        <p:sp>
          <p:nvSpPr>
            <p:cNvPr id="1898" name="Google Shape;1898;p54"/>
            <p:cNvSpPr/>
            <p:nvPr/>
          </p:nvSpPr>
          <p:spPr>
            <a:xfrm>
              <a:off x="7314894" y="4212179"/>
              <a:ext cx="1515955" cy="30737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404040"/>
                  </a:solidFill>
                  <a:latin typeface="Arial"/>
                  <a:ea typeface="Arial"/>
                  <a:cs typeface="Arial"/>
                  <a:sym typeface="Arial"/>
                </a:rPr>
                <a:t>subscriptionlight_sub</a:t>
              </a:r>
              <a:endParaRPr sz="1100">
                <a:solidFill>
                  <a:srgbClr val="404040"/>
                </a:solidFill>
                <a:latin typeface="Arial"/>
                <a:ea typeface="Arial"/>
                <a:cs typeface="Arial"/>
                <a:sym typeface="Arial"/>
              </a:endParaRPr>
            </a:p>
          </p:txBody>
        </p:sp>
        <p:cxnSp>
          <p:nvCxnSpPr>
            <p:cNvPr id="1899" name="Google Shape;1899;p54"/>
            <p:cNvCxnSpPr>
              <a:stCxn id="1896" idx="2"/>
              <a:endCxn id="1898" idx="1"/>
            </p:cNvCxnSpPr>
            <p:nvPr/>
          </p:nvCxnSpPr>
          <p:spPr>
            <a:xfrm flipH="1" rot="-5400000">
              <a:off x="7144665" y="4195858"/>
              <a:ext cx="271200" cy="69000"/>
            </a:xfrm>
            <a:prstGeom prst="bentConnector2">
              <a:avLst/>
            </a:prstGeom>
            <a:noFill/>
            <a:ln cap="flat" cmpd="sng" w="19050">
              <a:solidFill>
                <a:srgbClr val="7F7F7F"/>
              </a:solidFill>
              <a:prstDash val="solid"/>
              <a:miter lim="800000"/>
              <a:headEnd len="sm" w="sm" type="none"/>
              <a:tailEnd len="sm" w="sm" type="none"/>
            </a:ln>
          </p:spPr>
        </p:cxnSp>
        <p:sp>
          <p:nvSpPr>
            <p:cNvPr id="1900" name="Google Shape;1900;p54"/>
            <p:cNvSpPr txBox="1"/>
            <p:nvPr/>
          </p:nvSpPr>
          <p:spPr>
            <a:xfrm>
              <a:off x="5491685" y="2170676"/>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sp>
          <p:nvSpPr>
            <p:cNvPr id="1901" name="Google Shape;1901;p54"/>
            <p:cNvSpPr/>
            <p:nvPr/>
          </p:nvSpPr>
          <p:spPr>
            <a:xfrm>
              <a:off x="7947330" y="3398947"/>
              <a:ext cx="694164" cy="303102"/>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CIN-1</a:t>
              </a:r>
              <a:endParaRPr sz="1100">
                <a:solidFill>
                  <a:srgbClr val="3F3F3F"/>
                </a:solidFill>
                <a:latin typeface="Arial"/>
                <a:ea typeface="Arial"/>
                <a:cs typeface="Arial"/>
                <a:sym typeface="Arial"/>
              </a:endParaRPr>
            </a:p>
          </p:txBody>
        </p:sp>
        <p:cxnSp>
          <p:nvCxnSpPr>
            <p:cNvPr id="1902" name="Google Shape;1902;p54"/>
            <p:cNvCxnSpPr>
              <a:endCxn id="1901" idx="1"/>
            </p:cNvCxnSpPr>
            <p:nvPr/>
          </p:nvCxnSpPr>
          <p:spPr>
            <a:xfrm flipH="1" rot="10800000">
              <a:off x="7810830" y="3550498"/>
              <a:ext cx="136500" cy="300"/>
            </a:xfrm>
            <a:prstGeom prst="straightConnector1">
              <a:avLst/>
            </a:prstGeom>
            <a:noFill/>
            <a:ln cap="flat" cmpd="sng" w="19050">
              <a:solidFill>
                <a:srgbClr val="7F7F7F"/>
              </a:solidFill>
              <a:prstDash val="solid"/>
              <a:miter lim="800000"/>
              <a:headEnd len="sm" w="sm" type="none"/>
              <a:tailEnd len="sm" w="sm" type="none"/>
            </a:ln>
          </p:spPr>
        </p:cxnSp>
        <p:sp>
          <p:nvSpPr>
            <p:cNvPr id="1903" name="Google Shape;1903;p54"/>
            <p:cNvSpPr/>
            <p:nvPr/>
          </p:nvSpPr>
          <p:spPr>
            <a:xfrm>
              <a:off x="7942130" y="3821191"/>
              <a:ext cx="694164" cy="303102"/>
            </a:xfrm>
            <a:prstGeom prst="roundRect">
              <a:avLst>
                <a:gd fmla="val 16667" name="adj"/>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CIN-ON</a:t>
              </a:r>
              <a:endParaRPr sz="1100">
                <a:solidFill>
                  <a:schemeClr val="lt1"/>
                </a:solidFill>
                <a:latin typeface="Arial"/>
                <a:ea typeface="Arial"/>
                <a:cs typeface="Arial"/>
                <a:sym typeface="Arial"/>
              </a:endParaRPr>
            </a:p>
          </p:txBody>
        </p:sp>
        <p:cxnSp>
          <p:nvCxnSpPr>
            <p:cNvPr id="1904" name="Google Shape;1904;p54"/>
            <p:cNvCxnSpPr/>
            <p:nvPr/>
          </p:nvCxnSpPr>
          <p:spPr>
            <a:xfrm flipH="1" rot="10800000">
              <a:off x="7805730" y="3979354"/>
              <a:ext cx="136401" cy="209"/>
            </a:xfrm>
            <a:prstGeom prst="straightConnector1">
              <a:avLst/>
            </a:prstGeom>
            <a:noFill/>
            <a:ln cap="flat" cmpd="sng" w="19050">
              <a:solidFill>
                <a:srgbClr val="7F7F7F"/>
              </a:solidFill>
              <a:prstDash val="solid"/>
              <a:miter lim="800000"/>
              <a:headEnd len="sm" w="sm" type="none"/>
              <a:tailEnd len="sm" w="sm" type="none"/>
            </a:ln>
          </p:spPr>
        </p:cxnSp>
        <p:sp>
          <p:nvSpPr>
            <p:cNvPr id="1905" name="Google Shape;1905;p54"/>
            <p:cNvSpPr/>
            <p:nvPr/>
          </p:nvSpPr>
          <p:spPr>
            <a:xfrm>
              <a:off x="3453805" y="3098849"/>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06" name="Google Shape;1906;p54"/>
            <p:cNvSpPr txBox="1"/>
            <p:nvPr/>
          </p:nvSpPr>
          <p:spPr>
            <a:xfrm>
              <a:off x="5564250" y="4722268"/>
              <a:ext cx="1194482"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Tạo contentInstance</a:t>
              </a:r>
              <a:endParaRPr sz="1100">
                <a:solidFill>
                  <a:srgbClr val="3F3F3F"/>
                </a:solidFill>
                <a:latin typeface="Arial"/>
                <a:ea typeface="Arial"/>
                <a:cs typeface="Arial"/>
                <a:sym typeface="Arial"/>
              </a:endParaRPr>
            </a:p>
          </p:txBody>
        </p:sp>
        <p:sp>
          <p:nvSpPr>
            <p:cNvPr id="1907" name="Google Shape;1907;p54"/>
            <p:cNvSpPr txBox="1"/>
            <p:nvPr/>
          </p:nvSpPr>
          <p:spPr>
            <a:xfrm>
              <a:off x="3825199" y="4320153"/>
              <a:ext cx="875254"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Kiểm soát </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bộ dẫn động</a:t>
              </a:r>
              <a:endParaRPr sz="1100">
                <a:solidFill>
                  <a:srgbClr val="3F3F3F"/>
                </a:solidFill>
                <a:latin typeface="Arial"/>
                <a:ea typeface="Arial"/>
                <a:cs typeface="Arial"/>
                <a:sym typeface="Arial"/>
              </a:endParaRPr>
            </a:p>
          </p:txBody>
        </p:sp>
        <p:sp>
          <p:nvSpPr>
            <p:cNvPr id="1908" name="Google Shape;1908;p54"/>
            <p:cNvSpPr txBox="1"/>
            <p:nvPr/>
          </p:nvSpPr>
          <p:spPr>
            <a:xfrm>
              <a:off x="3946678" y="3245436"/>
              <a:ext cx="1354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thông báo đến nu</a:t>
              </a:r>
              <a:endParaRPr/>
            </a:p>
          </p:txBody>
        </p:sp>
        <p:sp>
          <p:nvSpPr>
            <p:cNvPr id="1909" name="Google Shape;1909;p54"/>
            <p:cNvSpPr/>
            <p:nvPr/>
          </p:nvSpPr>
          <p:spPr>
            <a:xfrm rot="-5400000">
              <a:off x="2612197" y="447827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1910" name="Google Shape;1910;p54"/>
            <p:cNvSpPr/>
            <p:nvPr/>
          </p:nvSpPr>
          <p:spPr>
            <a:xfrm rot="5400000">
              <a:off x="5884917" y="4932109"/>
              <a:ext cx="1795881"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grpSp>
        <p:nvGrpSpPr>
          <p:cNvPr id="1916" name="Google Shape;1916;p55"/>
          <p:cNvGrpSpPr/>
          <p:nvPr/>
        </p:nvGrpSpPr>
        <p:grpSpPr>
          <a:xfrm>
            <a:off x="558800" y="1911316"/>
            <a:ext cx="8785225" cy="430887"/>
            <a:chOff x="1027113" y="2045625"/>
            <a:chExt cx="8785225" cy="430887"/>
          </a:xfrm>
        </p:grpSpPr>
        <p:sp>
          <p:nvSpPr>
            <p:cNvPr id="1917" name="Google Shape;1917;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18" name="Google Shape;1918;p55"/>
            <p:cNvSpPr/>
            <p:nvPr/>
          </p:nvSpPr>
          <p:spPr>
            <a:xfrm>
              <a:off x="1179514" y="2045625"/>
              <a:ext cx="8632824"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Raspberry Pi là tập hợp các máy tính bo mạch đơn với kích thước bằng thẻ tín dụng, được Raspberry Pi Foundation phát triển tại Vương quốc Anh</a:t>
              </a:r>
              <a:endParaRPr/>
            </a:p>
          </p:txBody>
        </p:sp>
      </p:grpSp>
      <p:grpSp>
        <p:nvGrpSpPr>
          <p:cNvPr id="1919" name="Google Shape;1919;p55"/>
          <p:cNvGrpSpPr/>
          <p:nvPr/>
        </p:nvGrpSpPr>
        <p:grpSpPr>
          <a:xfrm>
            <a:off x="558800" y="2418337"/>
            <a:ext cx="8785225" cy="215444"/>
            <a:chOff x="1027113" y="2045625"/>
            <a:chExt cx="8785225" cy="215444"/>
          </a:xfrm>
        </p:grpSpPr>
        <p:sp>
          <p:nvSpPr>
            <p:cNvPr id="1920" name="Google Shape;1920;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21" name="Google Shape;1921;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Sử dụng hệ điều hành (OS) Raspbian (Debian Linux)</a:t>
              </a:r>
              <a:endParaRPr/>
            </a:p>
          </p:txBody>
        </p:sp>
      </p:grpSp>
      <p:grpSp>
        <p:nvGrpSpPr>
          <p:cNvPr id="1922" name="Google Shape;1922;p55"/>
          <p:cNvGrpSpPr/>
          <p:nvPr/>
        </p:nvGrpSpPr>
        <p:grpSpPr>
          <a:xfrm>
            <a:off x="558800" y="2740110"/>
            <a:ext cx="8785225" cy="215444"/>
            <a:chOff x="1027113" y="2045625"/>
            <a:chExt cx="8785225" cy="215444"/>
          </a:xfrm>
        </p:grpSpPr>
        <p:sp>
          <p:nvSpPr>
            <p:cNvPr id="1923" name="Google Shape;1923;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24" name="Google Shape;1924;p5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Hỗ trợ các hệ điều hành khác</a:t>
              </a:r>
              <a:endParaRPr sz="1400">
                <a:solidFill>
                  <a:srgbClr val="262626"/>
                </a:solidFill>
                <a:latin typeface="Arial"/>
                <a:ea typeface="Arial"/>
                <a:cs typeface="Arial"/>
                <a:sym typeface="Arial"/>
              </a:endParaRPr>
            </a:p>
          </p:txBody>
        </p:sp>
      </p:grpSp>
      <p:grpSp>
        <p:nvGrpSpPr>
          <p:cNvPr id="1925" name="Google Shape;1925;p55"/>
          <p:cNvGrpSpPr/>
          <p:nvPr/>
        </p:nvGrpSpPr>
        <p:grpSpPr>
          <a:xfrm>
            <a:off x="558800" y="3061883"/>
            <a:ext cx="8785225" cy="215444"/>
            <a:chOff x="1027113" y="2045625"/>
            <a:chExt cx="8785225" cy="215444"/>
          </a:xfrm>
        </p:grpSpPr>
        <p:sp>
          <p:nvSpPr>
            <p:cNvPr id="1926" name="Google Shape;1926;p5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27" name="Google Shape;1927;p5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Tham khảo tại: http://www.raspberrypi.org/</a:t>
              </a:r>
              <a:endParaRPr/>
            </a:p>
          </p:txBody>
        </p:sp>
      </p:grpSp>
      <p:grpSp>
        <p:nvGrpSpPr>
          <p:cNvPr id="1928" name="Google Shape;1928;p55"/>
          <p:cNvGrpSpPr/>
          <p:nvPr/>
        </p:nvGrpSpPr>
        <p:grpSpPr>
          <a:xfrm>
            <a:off x="416128" y="447433"/>
            <a:ext cx="9051872" cy="276999"/>
            <a:chOff x="416128" y="447433"/>
            <a:chExt cx="9051872" cy="276999"/>
          </a:xfrm>
        </p:grpSpPr>
        <p:sp>
          <p:nvSpPr>
            <p:cNvPr id="1929" name="Google Shape;1929;p5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30" name="Google Shape;1930;p5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31" name="Google Shape;1931;p5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Raspberry Pi 3 Model B (hoặc 4 Model B)</a:t>
            </a:r>
            <a:endParaRPr sz="2400">
              <a:solidFill>
                <a:srgbClr val="0C0C0C"/>
              </a:solidFill>
              <a:latin typeface="Arial"/>
              <a:ea typeface="Arial"/>
              <a:cs typeface="Arial"/>
              <a:sym typeface="Arial"/>
            </a:endParaRPr>
          </a:p>
        </p:txBody>
      </p:sp>
      <p:grpSp>
        <p:nvGrpSpPr>
          <p:cNvPr id="1932" name="Google Shape;1932;p55"/>
          <p:cNvGrpSpPr/>
          <p:nvPr/>
        </p:nvGrpSpPr>
        <p:grpSpPr>
          <a:xfrm>
            <a:off x="3115445" y="3594111"/>
            <a:ext cx="3824333" cy="2453318"/>
            <a:chOff x="2836028" y="3705429"/>
            <a:chExt cx="3824333" cy="2453318"/>
          </a:xfrm>
        </p:grpSpPr>
        <p:pic>
          <p:nvPicPr>
            <p:cNvPr id="1933" name="Google Shape;1933;p55"/>
            <p:cNvPicPr preferRelativeResize="0"/>
            <p:nvPr/>
          </p:nvPicPr>
          <p:blipFill rotWithShape="1">
            <a:blip r:embed="rId3">
              <a:alphaModFix/>
            </a:blip>
            <a:srcRect b="0" l="0" r="0" t="0"/>
            <a:stretch/>
          </p:blipFill>
          <p:spPr>
            <a:xfrm>
              <a:off x="2836028" y="3705429"/>
              <a:ext cx="3824333" cy="2237874"/>
            </a:xfrm>
            <a:prstGeom prst="rect">
              <a:avLst/>
            </a:prstGeom>
            <a:noFill/>
            <a:ln>
              <a:noFill/>
            </a:ln>
          </p:spPr>
        </p:pic>
        <p:sp>
          <p:nvSpPr>
            <p:cNvPr id="1934" name="Google Shape;1934;p55"/>
            <p:cNvSpPr/>
            <p:nvPr/>
          </p:nvSpPr>
          <p:spPr>
            <a:xfrm>
              <a:off x="3783901" y="5943303"/>
              <a:ext cx="1928585"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Raspberry Pi 3 Model B</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grpSp>
        <p:nvGrpSpPr>
          <p:cNvPr id="1939" name="Google Shape;1939;p56"/>
          <p:cNvGrpSpPr/>
          <p:nvPr/>
        </p:nvGrpSpPr>
        <p:grpSpPr>
          <a:xfrm>
            <a:off x="558800" y="1915291"/>
            <a:ext cx="8785225" cy="215444"/>
            <a:chOff x="1027113" y="2045625"/>
            <a:chExt cx="8785225" cy="215444"/>
          </a:xfrm>
        </p:grpSpPr>
        <p:sp>
          <p:nvSpPr>
            <p:cNvPr id="1940" name="Google Shape;1940;p5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41" name="Google Shape;1941;p5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CM1106 là mô-đun cảm biến CO2 hồng ngoại thu nhỏ để phát hiện nồng độ CO2</a:t>
              </a:r>
              <a:endParaRPr/>
            </a:p>
          </p:txBody>
        </p:sp>
      </p:grpSp>
      <p:sp>
        <p:nvSpPr>
          <p:cNvPr id="1942" name="Google Shape;1942;p56"/>
          <p:cNvSpPr/>
          <p:nvPr/>
        </p:nvSpPr>
        <p:spPr>
          <a:xfrm>
            <a:off x="711200" y="2153406"/>
            <a:ext cx="8632825" cy="3069284"/>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Phạm vi đo: 0-2000ppm, 0-5000ppm</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Nguồn điện: DC5V±5%，Pmax0,6W</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Kích thước: 33*19,7*8,9 mm</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Độ phân giải: 1ppm</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5. Độ chính xác: ± (50Ppm+5% khả năng đọc)</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6. Cách lấy mẫu: khuếch tán</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7. Thời gian phản hồi: 60s</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8. Điều kiện hoạt động: 0-50℃, 0-95% RH</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9. Ngõ ra tín hiệu: UART, PWM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10. Tuổi thọ: 10 năm</a:t>
            </a:r>
            <a:endParaRPr sz="1300">
              <a:solidFill>
                <a:srgbClr val="262626"/>
              </a:solidFill>
              <a:latin typeface="Arial"/>
              <a:ea typeface="Arial"/>
              <a:cs typeface="Arial"/>
              <a:sym typeface="Arial"/>
            </a:endParaRPr>
          </a:p>
        </p:txBody>
      </p:sp>
      <p:grpSp>
        <p:nvGrpSpPr>
          <p:cNvPr id="1943" name="Google Shape;1943;p56"/>
          <p:cNvGrpSpPr/>
          <p:nvPr/>
        </p:nvGrpSpPr>
        <p:grpSpPr>
          <a:xfrm>
            <a:off x="416128" y="447433"/>
            <a:ext cx="9051872" cy="276999"/>
            <a:chOff x="416128" y="447433"/>
            <a:chExt cx="9051872" cy="276999"/>
          </a:xfrm>
        </p:grpSpPr>
        <p:sp>
          <p:nvSpPr>
            <p:cNvPr id="1944" name="Google Shape;1944;p5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45" name="Google Shape;1945;p5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46" name="Google Shape;1946;p5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Cảm biến CO2 CM1106</a:t>
            </a:r>
            <a:endParaRPr/>
          </a:p>
        </p:txBody>
      </p:sp>
      <p:grpSp>
        <p:nvGrpSpPr>
          <p:cNvPr id="1947" name="Google Shape;1947;p56"/>
          <p:cNvGrpSpPr/>
          <p:nvPr/>
        </p:nvGrpSpPr>
        <p:grpSpPr>
          <a:xfrm>
            <a:off x="6022950" y="3770956"/>
            <a:ext cx="3143724" cy="2433362"/>
            <a:chOff x="6022950" y="3770956"/>
            <a:chExt cx="3143724" cy="2433362"/>
          </a:xfrm>
        </p:grpSpPr>
        <p:pic>
          <p:nvPicPr>
            <p:cNvPr descr="http://www.gassensor.com.cn/Public/Uploads/CO2%20sensor%20CM1106(1).jpg" id="1948" name="Google Shape;1948;p56"/>
            <p:cNvPicPr preferRelativeResize="0"/>
            <p:nvPr/>
          </p:nvPicPr>
          <p:blipFill rotWithShape="1">
            <a:blip r:embed="rId3">
              <a:alphaModFix/>
            </a:blip>
            <a:srcRect b="0" l="0" r="0" t="0"/>
            <a:stretch/>
          </p:blipFill>
          <p:spPr>
            <a:xfrm>
              <a:off x="6146356" y="3979241"/>
              <a:ext cx="2930760" cy="2210081"/>
            </a:xfrm>
            <a:prstGeom prst="rect">
              <a:avLst/>
            </a:prstGeom>
            <a:noFill/>
            <a:ln>
              <a:noFill/>
            </a:ln>
          </p:spPr>
        </p:pic>
        <p:sp>
          <p:nvSpPr>
            <p:cNvPr id="1949" name="Google Shape;1949;p56"/>
            <p:cNvSpPr/>
            <p:nvPr/>
          </p:nvSpPr>
          <p:spPr>
            <a:xfrm>
              <a:off x="6022950" y="3770956"/>
              <a:ext cx="3143724" cy="24333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grpSp>
        <p:nvGrpSpPr>
          <p:cNvPr id="1954" name="Google Shape;1954;p57"/>
          <p:cNvGrpSpPr/>
          <p:nvPr/>
        </p:nvGrpSpPr>
        <p:grpSpPr>
          <a:xfrm>
            <a:off x="558800" y="1911129"/>
            <a:ext cx="8785225" cy="646331"/>
            <a:chOff x="1027113" y="2045625"/>
            <a:chExt cx="8785225" cy="646331"/>
          </a:xfrm>
        </p:grpSpPr>
        <p:sp>
          <p:nvSpPr>
            <p:cNvPr id="1955" name="Google Shape;1955;p5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56" name="Google Shape;1956;p57"/>
            <p:cNvSpPr/>
            <p:nvPr/>
          </p:nvSpPr>
          <p:spPr>
            <a:xfrm>
              <a:off x="1179514" y="2045625"/>
              <a:ext cx="8632824" cy="64633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Mô-đun LED RGB bao gồm một đèn LED SMD hiển thị đầy đủ màu sắc được tạo bởi điện áp đầu vào PWM ba chân R, G, B có thể điều chỉnh cường độ màu của ba màu cơ bản (đỏ/xanh dương/xanh lá) để đạt được hiệu ứng trộn màu đầy đủ</a:t>
              </a:r>
              <a:endParaRPr/>
            </a:p>
          </p:txBody>
        </p:sp>
      </p:grpSp>
      <p:sp>
        <p:nvSpPr>
          <p:cNvPr id="1957" name="Google Shape;1957;p57"/>
          <p:cNvSpPr/>
          <p:nvPr/>
        </p:nvSpPr>
        <p:spPr>
          <a:xfrm>
            <a:off x="634999" y="2557460"/>
            <a:ext cx="8632825" cy="1858696"/>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sử dụng đèn LED 5050 hiển thị đầy đủ màu sắc</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Điện trở giới hạn ba màu RGB để tránh cháy nổ</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có thể tạo bộ điều chỉnh PWM bằng cách trộn ba màu cơ bản thành nhiều màu khác nhau </a:t>
            </a:r>
            <a:endParaRPr sz="1300">
              <a:solidFill>
                <a:srgbClr val="262626"/>
              </a:solidFill>
              <a:latin typeface="Arial"/>
              <a:ea typeface="Arial"/>
              <a:cs typeface="Arial"/>
              <a:sym typeface="Arial"/>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có thể là giao diện có nhiều loại vi điều khiển </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5. Điện áp vận hành: 5 V</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6. Chế độ ổ đĩa LED: ổ đĩa cực âm phổ biến</a:t>
            </a:r>
            <a:endParaRPr sz="1300">
              <a:solidFill>
                <a:srgbClr val="262626"/>
              </a:solidFill>
              <a:latin typeface="Arial"/>
              <a:ea typeface="Arial"/>
              <a:cs typeface="Arial"/>
              <a:sym typeface="Arial"/>
            </a:endParaRPr>
          </a:p>
        </p:txBody>
      </p:sp>
      <p:grpSp>
        <p:nvGrpSpPr>
          <p:cNvPr id="1958" name="Google Shape;1958;p57"/>
          <p:cNvGrpSpPr/>
          <p:nvPr/>
        </p:nvGrpSpPr>
        <p:grpSpPr>
          <a:xfrm>
            <a:off x="416128" y="447433"/>
            <a:ext cx="9051872" cy="276999"/>
            <a:chOff x="416128" y="447433"/>
            <a:chExt cx="9051872" cy="276999"/>
          </a:xfrm>
        </p:grpSpPr>
        <p:sp>
          <p:nvSpPr>
            <p:cNvPr id="1959" name="Google Shape;1959;p5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60" name="Google Shape;1960;p5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61" name="Google Shape;1961;p5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Mô-đun LED RGB SMD (SZH-EK045)</a:t>
            </a:r>
            <a:endParaRPr/>
          </a:p>
        </p:txBody>
      </p:sp>
      <p:grpSp>
        <p:nvGrpSpPr>
          <p:cNvPr id="1962" name="Google Shape;1962;p57"/>
          <p:cNvGrpSpPr/>
          <p:nvPr/>
        </p:nvGrpSpPr>
        <p:grpSpPr>
          <a:xfrm>
            <a:off x="6997806" y="3770956"/>
            <a:ext cx="2168867" cy="2433362"/>
            <a:chOff x="6264774" y="3695386"/>
            <a:chExt cx="2168867" cy="2433362"/>
          </a:xfrm>
        </p:grpSpPr>
        <p:pic>
          <p:nvPicPr>
            <p:cNvPr id="1963" name="Google Shape;1963;p57"/>
            <p:cNvPicPr preferRelativeResize="0"/>
            <p:nvPr/>
          </p:nvPicPr>
          <p:blipFill rotWithShape="1">
            <a:blip r:embed="rId3">
              <a:alphaModFix/>
            </a:blip>
            <a:srcRect b="0" l="0" r="0" t="0"/>
            <a:stretch/>
          </p:blipFill>
          <p:spPr>
            <a:xfrm>
              <a:off x="6334409" y="3759858"/>
              <a:ext cx="2007542" cy="2304333"/>
            </a:xfrm>
            <a:prstGeom prst="rect">
              <a:avLst/>
            </a:prstGeom>
            <a:noFill/>
            <a:ln>
              <a:noFill/>
            </a:ln>
          </p:spPr>
        </p:pic>
        <p:sp>
          <p:nvSpPr>
            <p:cNvPr id="1964" name="Google Shape;1964;p57"/>
            <p:cNvSpPr/>
            <p:nvPr/>
          </p:nvSpPr>
          <p:spPr>
            <a:xfrm>
              <a:off x="6264774" y="3695386"/>
              <a:ext cx="2168867" cy="24333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grpSp>
        <p:nvGrpSpPr>
          <p:cNvPr id="1969" name="Google Shape;1969;p58"/>
          <p:cNvGrpSpPr/>
          <p:nvPr/>
        </p:nvGrpSpPr>
        <p:grpSpPr>
          <a:xfrm>
            <a:off x="558800" y="1909808"/>
            <a:ext cx="8785225" cy="215444"/>
            <a:chOff x="1027113" y="2045625"/>
            <a:chExt cx="8785225" cy="215444"/>
          </a:xfrm>
        </p:grpSpPr>
        <p:sp>
          <p:nvSpPr>
            <p:cNvPr id="1970" name="Google Shape;1970;p5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71" name="Google Shape;1971;p5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Giải pháp USB TO UART với đầu nối USB Type A</a:t>
              </a:r>
              <a:endParaRPr/>
            </a:p>
          </p:txBody>
        </p:sp>
      </p:grpSp>
      <p:sp>
        <p:nvSpPr>
          <p:cNvPr id="1972" name="Google Shape;1972;p58"/>
          <p:cNvSpPr/>
          <p:nvPr/>
        </p:nvSpPr>
        <p:spPr>
          <a:xfrm>
            <a:off x="711201" y="2141426"/>
            <a:ext cx="8632825" cy="1253402"/>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PL2303TA tích hợp (thiết bị mới nhất, tương thích với PL2303HXA)</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Hỗ trợ windows XP/7/8/8.1/10/...</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chế độ nguồn: Đầu ra 5V, đầu ra 3,3V hoặc cấp nguồn bằng bo mạch đích (3,3V-5V)</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4. 3 đèn LED: TXD LED, RXD LED, POWER LED</a:t>
            </a:r>
            <a:endParaRPr/>
          </a:p>
        </p:txBody>
      </p:sp>
      <p:grpSp>
        <p:nvGrpSpPr>
          <p:cNvPr id="1973" name="Google Shape;1973;p58"/>
          <p:cNvGrpSpPr/>
          <p:nvPr/>
        </p:nvGrpSpPr>
        <p:grpSpPr>
          <a:xfrm>
            <a:off x="416128" y="447433"/>
            <a:ext cx="9051872" cy="276999"/>
            <a:chOff x="416128" y="447433"/>
            <a:chExt cx="9051872" cy="276999"/>
          </a:xfrm>
        </p:grpSpPr>
        <p:sp>
          <p:nvSpPr>
            <p:cNvPr id="1974" name="Google Shape;1974;p5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75" name="Google Shape;1975;p5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76" name="Google Shape;1976;p5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Bo mạch UART USB PL2303 (loại A)</a:t>
            </a:r>
            <a:endParaRPr/>
          </a:p>
        </p:txBody>
      </p:sp>
      <p:grpSp>
        <p:nvGrpSpPr>
          <p:cNvPr id="1977" name="Google Shape;1977;p58"/>
          <p:cNvGrpSpPr/>
          <p:nvPr/>
        </p:nvGrpSpPr>
        <p:grpSpPr>
          <a:xfrm>
            <a:off x="5856694" y="3770956"/>
            <a:ext cx="3309979" cy="2433362"/>
            <a:chOff x="5856694" y="3770956"/>
            <a:chExt cx="3309979" cy="2433362"/>
          </a:xfrm>
        </p:grpSpPr>
        <p:pic>
          <p:nvPicPr>
            <p:cNvPr descr="http://g03.a.alicdn.com/kf/HTB1CMZIHpXXXXasXFXXq6xXFXXXD/202425136/HTB1CMZIHpXXXXasXFXXq6xXFXXXD.jpg" id="1978" name="Google Shape;1978;p58"/>
            <p:cNvPicPr preferRelativeResize="0"/>
            <p:nvPr/>
          </p:nvPicPr>
          <p:blipFill rotWithShape="1">
            <a:blip r:embed="rId3">
              <a:alphaModFix/>
            </a:blip>
            <a:srcRect b="23663" l="13945" r="11407" t="16569"/>
            <a:stretch/>
          </p:blipFill>
          <p:spPr>
            <a:xfrm>
              <a:off x="5897130" y="4107910"/>
              <a:ext cx="3257690" cy="1958491"/>
            </a:xfrm>
            <a:prstGeom prst="rect">
              <a:avLst/>
            </a:prstGeom>
            <a:noFill/>
            <a:ln>
              <a:noFill/>
            </a:ln>
          </p:spPr>
        </p:pic>
        <p:sp>
          <p:nvSpPr>
            <p:cNvPr id="1979" name="Google Shape;1979;p58"/>
            <p:cNvSpPr/>
            <p:nvPr/>
          </p:nvSpPr>
          <p:spPr>
            <a:xfrm>
              <a:off x="5856694" y="3770956"/>
              <a:ext cx="3309979" cy="2433362"/>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pic>
        <p:nvPicPr>
          <p:cNvPr id="1985" name="Google Shape;1985;p59"/>
          <p:cNvPicPr preferRelativeResize="0"/>
          <p:nvPr/>
        </p:nvPicPr>
        <p:blipFill rotWithShape="1">
          <a:blip r:embed="rId3">
            <a:alphaModFix/>
          </a:blip>
          <a:srcRect b="0" l="0" r="0" t="0"/>
          <a:stretch/>
        </p:blipFill>
        <p:spPr>
          <a:xfrm>
            <a:off x="2554013" y="1893564"/>
            <a:ext cx="4796955" cy="4338369"/>
          </a:xfrm>
          <a:prstGeom prst="rect">
            <a:avLst/>
          </a:prstGeom>
          <a:noFill/>
          <a:ln>
            <a:noFill/>
          </a:ln>
        </p:spPr>
      </p:pic>
      <p:grpSp>
        <p:nvGrpSpPr>
          <p:cNvPr id="1986" name="Google Shape;1986;p59"/>
          <p:cNvGrpSpPr/>
          <p:nvPr/>
        </p:nvGrpSpPr>
        <p:grpSpPr>
          <a:xfrm>
            <a:off x="416128" y="447433"/>
            <a:ext cx="9051872" cy="276999"/>
            <a:chOff x="416128" y="447433"/>
            <a:chExt cx="9051872" cy="276999"/>
          </a:xfrm>
        </p:grpSpPr>
        <p:sp>
          <p:nvSpPr>
            <p:cNvPr id="1987" name="Google Shape;1987;p5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88" name="Google Shape;1988;p5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89" name="Google Shape;1989;p5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cảm biến CO2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6"/>
          <p:cNvGrpSpPr/>
          <p:nvPr/>
        </p:nvGrpSpPr>
        <p:grpSpPr>
          <a:xfrm>
            <a:off x="558800" y="1915298"/>
            <a:ext cx="8785225" cy="215444"/>
            <a:chOff x="1027113" y="2045625"/>
            <a:chExt cx="8785225" cy="215444"/>
          </a:xfrm>
        </p:grpSpPr>
        <p:sp>
          <p:nvSpPr>
            <p:cNvPr id="215" name="Google Shape;215;p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6" name="Google Shape;216;p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Hai miền trong hệ thống oneM2M</a:t>
              </a:r>
              <a:endParaRPr/>
            </a:p>
          </p:txBody>
        </p:sp>
      </p:grpSp>
      <p:sp>
        <p:nvSpPr>
          <p:cNvPr id="217" name="Google Shape;217;p6"/>
          <p:cNvSpPr/>
          <p:nvPr/>
        </p:nvSpPr>
        <p:spPr>
          <a:xfrm>
            <a:off x="711200" y="2162815"/>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Miền hạ tầng: máy chủ và ứng dụng oneM2M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Miền trường: thiết bị oneM2M, cổng gateway và ứng dụng</a:t>
            </a:r>
            <a:endParaRPr/>
          </a:p>
        </p:txBody>
      </p:sp>
      <p:grpSp>
        <p:nvGrpSpPr>
          <p:cNvPr id="218" name="Google Shape;218;p6"/>
          <p:cNvGrpSpPr/>
          <p:nvPr/>
        </p:nvGrpSpPr>
        <p:grpSpPr>
          <a:xfrm>
            <a:off x="416128" y="447433"/>
            <a:ext cx="9051872" cy="276999"/>
            <a:chOff x="416128" y="447433"/>
            <a:chExt cx="9051872" cy="276999"/>
          </a:xfrm>
        </p:grpSpPr>
        <p:sp>
          <p:nvSpPr>
            <p:cNvPr id="219" name="Google Shape;219;p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20" name="Google Shape;220;p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1" name="Google Shape;221;p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Kiến trúc chức năng</a:t>
            </a:r>
            <a:endParaRPr sz="2400">
              <a:solidFill>
                <a:srgbClr val="0C0C0C"/>
              </a:solidFill>
              <a:latin typeface="Arial"/>
              <a:ea typeface="Arial"/>
              <a:cs typeface="Arial"/>
              <a:sym typeface="Arial"/>
            </a:endParaRPr>
          </a:p>
        </p:txBody>
      </p:sp>
      <p:grpSp>
        <p:nvGrpSpPr>
          <p:cNvPr id="222" name="Google Shape;222;p6"/>
          <p:cNvGrpSpPr/>
          <p:nvPr/>
        </p:nvGrpSpPr>
        <p:grpSpPr>
          <a:xfrm>
            <a:off x="1933459" y="2978441"/>
            <a:ext cx="6038063" cy="3180533"/>
            <a:chOff x="2008580" y="3054012"/>
            <a:chExt cx="6038063" cy="3180533"/>
          </a:xfrm>
        </p:grpSpPr>
        <p:grpSp>
          <p:nvGrpSpPr>
            <p:cNvPr id="223" name="Google Shape;223;p6"/>
            <p:cNvGrpSpPr/>
            <p:nvPr/>
          </p:nvGrpSpPr>
          <p:grpSpPr>
            <a:xfrm>
              <a:off x="2341090" y="3497256"/>
              <a:ext cx="5512889" cy="2620942"/>
              <a:chOff x="2508933" y="3126963"/>
              <a:chExt cx="5512889" cy="2620942"/>
            </a:xfrm>
          </p:grpSpPr>
          <p:sp>
            <p:nvSpPr>
              <p:cNvPr id="224" name="Google Shape;224;p6"/>
              <p:cNvSpPr/>
              <p:nvPr/>
            </p:nvSpPr>
            <p:spPr>
              <a:xfrm>
                <a:off x="2508933" y="351221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sp>
            <p:nvSpPr>
              <p:cNvPr id="225" name="Google Shape;225;p6"/>
              <p:cNvSpPr/>
              <p:nvPr/>
            </p:nvSpPr>
            <p:spPr>
              <a:xfrm>
                <a:off x="2515068" y="3126963"/>
                <a:ext cx="909896"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Miền trưởng</a:t>
                </a:r>
                <a:endParaRPr sz="1300">
                  <a:solidFill>
                    <a:srgbClr val="3F3F3F"/>
                  </a:solidFill>
                  <a:latin typeface="Arial"/>
                  <a:ea typeface="Arial"/>
                  <a:cs typeface="Arial"/>
                  <a:sym typeface="Arial"/>
                </a:endParaRPr>
              </a:p>
            </p:txBody>
          </p:sp>
          <p:sp>
            <p:nvSpPr>
              <p:cNvPr id="226" name="Google Shape;226;p6"/>
              <p:cNvSpPr/>
              <p:nvPr/>
            </p:nvSpPr>
            <p:spPr>
              <a:xfrm>
                <a:off x="2515068" y="526928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NSE</a:t>
                </a:r>
                <a:endParaRPr sz="1300">
                  <a:solidFill>
                    <a:srgbClr val="3F3F3F"/>
                  </a:solidFill>
                  <a:latin typeface="Arial"/>
                  <a:ea typeface="Arial"/>
                  <a:cs typeface="Arial"/>
                  <a:sym typeface="Arial"/>
                </a:endParaRPr>
              </a:p>
            </p:txBody>
          </p:sp>
          <p:cxnSp>
            <p:nvCxnSpPr>
              <p:cNvPr id="227" name="Google Shape;227;p6"/>
              <p:cNvCxnSpPr/>
              <p:nvPr/>
            </p:nvCxnSpPr>
            <p:spPr>
              <a:xfrm>
                <a:off x="4181536" y="3470364"/>
                <a:ext cx="0" cy="2277541"/>
              </a:xfrm>
              <a:prstGeom prst="straightConnector1">
                <a:avLst/>
              </a:prstGeom>
              <a:noFill/>
              <a:ln cap="flat" cmpd="sng" w="9525">
                <a:solidFill>
                  <a:srgbClr val="193EB0"/>
                </a:solidFill>
                <a:prstDash val="dash"/>
                <a:miter lim="800000"/>
                <a:headEnd len="sm" w="sm" type="none"/>
                <a:tailEnd len="sm" w="sm" type="none"/>
              </a:ln>
            </p:spPr>
          </p:cxnSp>
          <p:cxnSp>
            <p:nvCxnSpPr>
              <p:cNvPr id="228" name="Google Shape;228;p6"/>
              <p:cNvCxnSpPr>
                <a:stCxn id="224" idx="2"/>
                <a:endCxn id="229" idx="0"/>
              </p:cNvCxnSpPr>
              <p:nvPr/>
            </p:nvCxnSpPr>
            <p:spPr>
              <a:xfrm>
                <a:off x="2963881" y="3897833"/>
                <a:ext cx="6000" cy="506100"/>
              </a:xfrm>
              <a:prstGeom prst="straightConnector1">
                <a:avLst/>
              </a:prstGeom>
              <a:noFill/>
              <a:ln cap="flat" cmpd="sng" w="9525">
                <a:solidFill>
                  <a:srgbClr val="193EB0"/>
                </a:solidFill>
                <a:prstDash val="solid"/>
                <a:miter lim="800000"/>
                <a:headEnd len="sm" w="sm" type="none"/>
                <a:tailEnd len="sm" w="sm" type="none"/>
              </a:ln>
            </p:spPr>
          </p:cxnSp>
          <p:sp>
            <p:nvSpPr>
              <p:cNvPr id="229" name="Google Shape;229;p6"/>
              <p:cNvSpPr/>
              <p:nvPr/>
            </p:nvSpPr>
            <p:spPr>
              <a:xfrm>
                <a:off x="2515068" y="4404036"/>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cxnSp>
            <p:nvCxnSpPr>
              <p:cNvPr id="230" name="Google Shape;230;p6"/>
              <p:cNvCxnSpPr>
                <a:stCxn id="229" idx="2"/>
                <a:endCxn id="226" idx="0"/>
              </p:cNvCxnSpPr>
              <p:nvPr/>
            </p:nvCxnSpPr>
            <p:spPr>
              <a:xfrm>
                <a:off x="2970016" y="4789655"/>
                <a:ext cx="0" cy="479700"/>
              </a:xfrm>
              <a:prstGeom prst="straightConnector1">
                <a:avLst/>
              </a:prstGeom>
              <a:noFill/>
              <a:ln cap="flat" cmpd="sng" w="9525">
                <a:solidFill>
                  <a:srgbClr val="193EB0"/>
                </a:solidFill>
                <a:prstDash val="solid"/>
                <a:miter lim="800000"/>
                <a:headEnd len="sm" w="sm" type="none"/>
                <a:tailEnd len="sm" w="sm" type="none"/>
              </a:ln>
            </p:spPr>
          </p:cxnSp>
          <p:cxnSp>
            <p:nvCxnSpPr>
              <p:cNvPr id="231" name="Google Shape;231;p6"/>
              <p:cNvCxnSpPr/>
              <p:nvPr/>
            </p:nvCxnSpPr>
            <p:spPr>
              <a:xfrm rot="10800000">
                <a:off x="2837005" y="4150934"/>
                <a:ext cx="254595" cy="0"/>
              </a:xfrm>
              <a:prstGeom prst="straightConnector1">
                <a:avLst/>
              </a:prstGeom>
              <a:noFill/>
              <a:ln cap="flat" cmpd="sng" w="9525">
                <a:solidFill>
                  <a:srgbClr val="193EB0"/>
                </a:solidFill>
                <a:prstDash val="solid"/>
                <a:miter lim="800000"/>
                <a:headEnd len="sm" w="sm" type="none"/>
                <a:tailEnd len="sm" w="sm" type="none"/>
              </a:ln>
            </p:spPr>
          </p:cxnSp>
          <p:cxnSp>
            <p:nvCxnSpPr>
              <p:cNvPr id="232" name="Google Shape;232;p6"/>
              <p:cNvCxnSpPr/>
              <p:nvPr/>
            </p:nvCxnSpPr>
            <p:spPr>
              <a:xfrm rot="10800000">
                <a:off x="2837005" y="5029470"/>
                <a:ext cx="254595" cy="0"/>
              </a:xfrm>
              <a:prstGeom prst="straightConnector1">
                <a:avLst/>
              </a:prstGeom>
              <a:noFill/>
              <a:ln cap="flat" cmpd="sng" w="9525">
                <a:solidFill>
                  <a:srgbClr val="193EB0"/>
                </a:solidFill>
                <a:prstDash val="solid"/>
                <a:miter lim="800000"/>
                <a:headEnd len="sm" w="sm" type="none"/>
                <a:tailEnd len="sm" w="sm" type="none"/>
              </a:ln>
            </p:spPr>
          </p:cxnSp>
          <p:sp>
            <p:nvSpPr>
              <p:cNvPr id="233" name="Google Shape;233;p6"/>
              <p:cNvSpPr/>
              <p:nvPr/>
            </p:nvSpPr>
            <p:spPr>
              <a:xfrm>
                <a:off x="3164001" y="4022173"/>
                <a:ext cx="429661"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Mca</a:t>
                </a:r>
                <a:endParaRPr/>
              </a:p>
            </p:txBody>
          </p:sp>
          <p:sp>
            <p:nvSpPr>
              <p:cNvPr id="234" name="Google Shape;234;p6"/>
              <p:cNvSpPr/>
              <p:nvPr/>
            </p:nvSpPr>
            <p:spPr>
              <a:xfrm>
                <a:off x="3164001" y="4885039"/>
                <a:ext cx="429661"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Mcn</a:t>
                </a:r>
                <a:endParaRPr/>
              </a:p>
            </p:txBody>
          </p:sp>
          <p:sp>
            <p:nvSpPr>
              <p:cNvPr id="235" name="Google Shape;235;p6"/>
              <p:cNvSpPr/>
              <p:nvPr/>
            </p:nvSpPr>
            <p:spPr>
              <a:xfrm>
                <a:off x="4911230" y="351221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AE</a:t>
                </a:r>
                <a:endParaRPr sz="1300">
                  <a:solidFill>
                    <a:srgbClr val="3F3F3F"/>
                  </a:solidFill>
                  <a:latin typeface="Arial"/>
                  <a:ea typeface="Arial"/>
                  <a:cs typeface="Arial"/>
                  <a:sym typeface="Arial"/>
                </a:endParaRPr>
              </a:p>
            </p:txBody>
          </p:sp>
          <p:sp>
            <p:nvSpPr>
              <p:cNvPr id="236" name="Google Shape;236;p6"/>
              <p:cNvSpPr/>
              <p:nvPr/>
            </p:nvSpPr>
            <p:spPr>
              <a:xfrm>
                <a:off x="4911230" y="5269284"/>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NSE</a:t>
                </a:r>
                <a:endParaRPr sz="1300">
                  <a:solidFill>
                    <a:srgbClr val="3F3F3F"/>
                  </a:solidFill>
                  <a:latin typeface="Arial"/>
                  <a:ea typeface="Arial"/>
                  <a:cs typeface="Arial"/>
                  <a:sym typeface="Arial"/>
                </a:endParaRPr>
              </a:p>
            </p:txBody>
          </p:sp>
          <p:cxnSp>
            <p:nvCxnSpPr>
              <p:cNvPr id="237" name="Google Shape;237;p6"/>
              <p:cNvCxnSpPr>
                <a:stCxn id="235" idx="2"/>
                <a:endCxn id="238" idx="0"/>
              </p:cNvCxnSpPr>
              <p:nvPr/>
            </p:nvCxnSpPr>
            <p:spPr>
              <a:xfrm>
                <a:off x="5366178" y="3897833"/>
                <a:ext cx="0" cy="506100"/>
              </a:xfrm>
              <a:prstGeom prst="straightConnector1">
                <a:avLst/>
              </a:prstGeom>
              <a:noFill/>
              <a:ln cap="flat" cmpd="sng" w="9525">
                <a:solidFill>
                  <a:srgbClr val="193EB0"/>
                </a:solidFill>
                <a:prstDash val="solid"/>
                <a:miter lim="800000"/>
                <a:headEnd len="sm" w="sm" type="none"/>
                <a:tailEnd len="sm" w="sm" type="none"/>
              </a:ln>
            </p:spPr>
          </p:cxnSp>
          <p:sp>
            <p:nvSpPr>
              <p:cNvPr id="238" name="Google Shape;238;p6"/>
              <p:cNvSpPr/>
              <p:nvPr/>
            </p:nvSpPr>
            <p:spPr>
              <a:xfrm>
                <a:off x="4911230" y="4404036"/>
                <a:ext cx="909896" cy="385619"/>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CSE</a:t>
                </a:r>
                <a:endParaRPr sz="1300">
                  <a:solidFill>
                    <a:srgbClr val="3F3F3F"/>
                  </a:solidFill>
                  <a:latin typeface="Arial"/>
                  <a:ea typeface="Arial"/>
                  <a:cs typeface="Arial"/>
                  <a:sym typeface="Arial"/>
                </a:endParaRPr>
              </a:p>
            </p:txBody>
          </p:sp>
          <p:cxnSp>
            <p:nvCxnSpPr>
              <p:cNvPr id="239" name="Google Shape;239;p6"/>
              <p:cNvCxnSpPr>
                <a:stCxn id="238" idx="2"/>
                <a:endCxn id="236" idx="0"/>
              </p:cNvCxnSpPr>
              <p:nvPr/>
            </p:nvCxnSpPr>
            <p:spPr>
              <a:xfrm>
                <a:off x="5366178" y="4789655"/>
                <a:ext cx="0" cy="479700"/>
              </a:xfrm>
              <a:prstGeom prst="straightConnector1">
                <a:avLst/>
              </a:prstGeom>
              <a:noFill/>
              <a:ln cap="flat" cmpd="sng" w="9525">
                <a:solidFill>
                  <a:srgbClr val="193EB0"/>
                </a:solidFill>
                <a:prstDash val="solid"/>
                <a:miter lim="800000"/>
                <a:headEnd len="sm" w="sm" type="none"/>
                <a:tailEnd len="sm" w="sm" type="none"/>
              </a:ln>
            </p:spPr>
          </p:cxnSp>
          <p:cxnSp>
            <p:nvCxnSpPr>
              <p:cNvPr id="240" name="Google Shape;240;p6"/>
              <p:cNvCxnSpPr/>
              <p:nvPr/>
            </p:nvCxnSpPr>
            <p:spPr>
              <a:xfrm rot="10800000">
                <a:off x="5236234" y="4150934"/>
                <a:ext cx="254595" cy="0"/>
              </a:xfrm>
              <a:prstGeom prst="straightConnector1">
                <a:avLst/>
              </a:prstGeom>
              <a:noFill/>
              <a:ln cap="flat" cmpd="sng" w="9525">
                <a:solidFill>
                  <a:srgbClr val="193EB0"/>
                </a:solidFill>
                <a:prstDash val="solid"/>
                <a:miter lim="800000"/>
                <a:headEnd len="sm" w="sm" type="none"/>
                <a:tailEnd len="sm" w="sm" type="none"/>
              </a:ln>
            </p:spPr>
          </p:cxnSp>
          <p:cxnSp>
            <p:nvCxnSpPr>
              <p:cNvPr id="241" name="Google Shape;241;p6"/>
              <p:cNvCxnSpPr/>
              <p:nvPr/>
            </p:nvCxnSpPr>
            <p:spPr>
              <a:xfrm rot="10800000">
                <a:off x="5236234" y="5029470"/>
                <a:ext cx="254595" cy="0"/>
              </a:xfrm>
              <a:prstGeom prst="straightConnector1">
                <a:avLst/>
              </a:prstGeom>
              <a:noFill/>
              <a:ln cap="flat" cmpd="sng" w="9525">
                <a:solidFill>
                  <a:srgbClr val="193EB0"/>
                </a:solidFill>
                <a:prstDash val="solid"/>
                <a:miter lim="800000"/>
                <a:headEnd len="sm" w="sm" type="none"/>
                <a:tailEnd len="sm" w="sm" type="none"/>
              </a:ln>
            </p:spPr>
          </p:cxnSp>
          <p:sp>
            <p:nvSpPr>
              <p:cNvPr id="242" name="Google Shape;242;p6"/>
              <p:cNvSpPr/>
              <p:nvPr/>
            </p:nvSpPr>
            <p:spPr>
              <a:xfrm>
                <a:off x="5584076" y="4022173"/>
                <a:ext cx="909896"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Mca</a:t>
                </a:r>
                <a:endParaRPr/>
              </a:p>
            </p:txBody>
          </p:sp>
          <p:sp>
            <p:nvSpPr>
              <p:cNvPr id="243" name="Google Shape;243;p6"/>
              <p:cNvSpPr/>
              <p:nvPr/>
            </p:nvSpPr>
            <p:spPr>
              <a:xfrm>
                <a:off x="5584076" y="4885039"/>
                <a:ext cx="909896" cy="28409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rgbClr val="3F3F3F"/>
                    </a:solidFill>
                    <a:latin typeface="Arial"/>
                    <a:ea typeface="Arial"/>
                    <a:cs typeface="Arial"/>
                    <a:sym typeface="Arial"/>
                  </a:rPr>
                  <a:t>Mcn</a:t>
                </a:r>
                <a:endParaRPr/>
              </a:p>
            </p:txBody>
          </p:sp>
          <p:cxnSp>
            <p:nvCxnSpPr>
              <p:cNvPr id="244" name="Google Shape;244;p6"/>
              <p:cNvCxnSpPr>
                <a:stCxn id="224" idx="3"/>
                <a:endCxn id="238" idx="1"/>
              </p:cNvCxnSpPr>
              <p:nvPr/>
            </p:nvCxnSpPr>
            <p:spPr>
              <a:xfrm>
                <a:off x="3418829" y="3705024"/>
                <a:ext cx="1492500" cy="891900"/>
              </a:xfrm>
              <a:prstGeom prst="straightConnector1">
                <a:avLst/>
              </a:prstGeom>
              <a:noFill/>
              <a:ln cap="flat" cmpd="sng" w="9525">
                <a:solidFill>
                  <a:srgbClr val="193EB0"/>
                </a:solidFill>
                <a:prstDash val="solid"/>
                <a:miter lim="800000"/>
                <a:headEnd len="sm" w="sm" type="none"/>
                <a:tailEnd len="sm" w="sm" type="none"/>
              </a:ln>
            </p:spPr>
          </p:cxnSp>
          <p:cxnSp>
            <p:nvCxnSpPr>
              <p:cNvPr id="245" name="Google Shape;245;p6"/>
              <p:cNvCxnSpPr>
                <a:stCxn id="229" idx="3"/>
                <a:endCxn id="238" idx="1"/>
              </p:cNvCxnSpPr>
              <p:nvPr/>
            </p:nvCxnSpPr>
            <p:spPr>
              <a:xfrm>
                <a:off x="3424964" y="4596846"/>
                <a:ext cx="1486200" cy="0"/>
              </a:xfrm>
              <a:prstGeom prst="straightConnector1">
                <a:avLst/>
              </a:prstGeom>
              <a:noFill/>
              <a:ln cap="flat" cmpd="sng" w="9525">
                <a:solidFill>
                  <a:srgbClr val="193EB0"/>
                </a:solidFill>
                <a:prstDash val="solid"/>
                <a:miter lim="800000"/>
                <a:headEnd len="sm" w="sm" type="none"/>
                <a:tailEnd len="sm" w="sm" type="none"/>
              </a:ln>
            </p:spPr>
          </p:cxnSp>
          <p:cxnSp>
            <p:nvCxnSpPr>
              <p:cNvPr id="246" name="Google Shape;246;p6"/>
              <p:cNvCxnSpPr/>
              <p:nvPr/>
            </p:nvCxnSpPr>
            <p:spPr>
              <a:xfrm rot="10800000">
                <a:off x="4030723" y="4018076"/>
                <a:ext cx="1" cy="128761"/>
              </a:xfrm>
              <a:prstGeom prst="straightConnector1">
                <a:avLst/>
              </a:prstGeom>
              <a:noFill/>
              <a:ln cap="flat" cmpd="sng" w="9525">
                <a:solidFill>
                  <a:srgbClr val="193EB0"/>
                </a:solidFill>
                <a:prstDash val="solid"/>
                <a:miter lim="800000"/>
                <a:headEnd len="sm" w="sm" type="none"/>
                <a:tailEnd len="sm" w="sm" type="none"/>
              </a:ln>
            </p:spPr>
          </p:cxnSp>
          <p:cxnSp>
            <p:nvCxnSpPr>
              <p:cNvPr id="247" name="Google Shape;247;p6"/>
              <p:cNvCxnSpPr/>
              <p:nvPr/>
            </p:nvCxnSpPr>
            <p:spPr>
              <a:xfrm rot="10800000">
                <a:off x="4030723" y="4531273"/>
                <a:ext cx="1" cy="128761"/>
              </a:xfrm>
              <a:prstGeom prst="straightConnector1">
                <a:avLst/>
              </a:prstGeom>
              <a:noFill/>
              <a:ln cap="flat" cmpd="sng" w="9525">
                <a:solidFill>
                  <a:srgbClr val="193EB0"/>
                </a:solidFill>
                <a:prstDash val="solid"/>
                <a:miter lim="800000"/>
                <a:headEnd len="sm" w="sm" type="none"/>
                <a:tailEnd len="sm" w="sm" type="none"/>
              </a:ln>
            </p:spPr>
          </p:cxnSp>
          <p:sp>
            <p:nvSpPr>
              <p:cNvPr id="248" name="Google Shape;248;p6"/>
              <p:cNvSpPr/>
              <p:nvPr/>
            </p:nvSpPr>
            <p:spPr>
              <a:xfrm>
                <a:off x="3814857" y="4159790"/>
                <a:ext cx="429661"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Mca</a:t>
                </a:r>
                <a:endParaRPr/>
              </a:p>
            </p:txBody>
          </p:sp>
          <p:sp>
            <p:nvSpPr>
              <p:cNvPr id="249" name="Google Shape;249;p6"/>
              <p:cNvSpPr/>
              <p:nvPr/>
            </p:nvSpPr>
            <p:spPr>
              <a:xfrm>
                <a:off x="3814857" y="4703802"/>
                <a:ext cx="429661"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Mcc</a:t>
                </a:r>
                <a:endParaRPr/>
              </a:p>
            </p:txBody>
          </p:sp>
          <p:cxnSp>
            <p:nvCxnSpPr>
              <p:cNvPr id="250" name="Google Shape;250;p6"/>
              <p:cNvCxnSpPr>
                <a:stCxn id="238" idx="3"/>
              </p:cNvCxnSpPr>
              <p:nvPr/>
            </p:nvCxnSpPr>
            <p:spPr>
              <a:xfrm>
                <a:off x="5821126" y="4596846"/>
                <a:ext cx="475500" cy="0"/>
              </a:xfrm>
              <a:prstGeom prst="straightConnector1">
                <a:avLst/>
              </a:prstGeom>
              <a:noFill/>
              <a:ln cap="flat" cmpd="sng" w="9525">
                <a:solidFill>
                  <a:srgbClr val="193EB0"/>
                </a:solidFill>
                <a:prstDash val="solid"/>
                <a:miter lim="800000"/>
                <a:headEnd len="sm" w="sm" type="none"/>
                <a:tailEnd len="sm" w="sm" type="none"/>
              </a:ln>
            </p:spPr>
          </p:cxnSp>
          <p:cxnSp>
            <p:nvCxnSpPr>
              <p:cNvPr id="251" name="Google Shape;251;p6"/>
              <p:cNvCxnSpPr/>
              <p:nvPr/>
            </p:nvCxnSpPr>
            <p:spPr>
              <a:xfrm rot="10800000">
                <a:off x="6035475" y="4531273"/>
                <a:ext cx="1" cy="128761"/>
              </a:xfrm>
              <a:prstGeom prst="straightConnector1">
                <a:avLst/>
              </a:prstGeom>
              <a:noFill/>
              <a:ln cap="flat" cmpd="sng" w="9525">
                <a:solidFill>
                  <a:srgbClr val="193EB0"/>
                </a:solidFill>
                <a:prstDash val="solid"/>
                <a:miter lim="800000"/>
                <a:headEnd len="sm" w="sm" type="none"/>
                <a:tailEnd len="sm" w="sm" type="none"/>
              </a:ln>
            </p:spPr>
          </p:cxnSp>
          <p:sp>
            <p:nvSpPr>
              <p:cNvPr id="252" name="Google Shape;252;p6"/>
              <p:cNvSpPr/>
              <p:nvPr/>
            </p:nvSpPr>
            <p:spPr>
              <a:xfrm>
                <a:off x="5830989" y="4283207"/>
                <a:ext cx="429661"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Mcc’</a:t>
                </a:r>
                <a:endParaRPr/>
              </a:p>
            </p:txBody>
          </p:sp>
          <p:sp>
            <p:nvSpPr>
              <p:cNvPr id="253" name="Google Shape;253;p6"/>
              <p:cNvSpPr/>
              <p:nvPr/>
            </p:nvSpPr>
            <p:spPr>
              <a:xfrm>
                <a:off x="6228229" y="3897833"/>
                <a:ext cx="1793593" cy="1254220"/>
              </a:xfrm>
              <a:prstGeom prst="cloudCallout">
                <a:avLst>
                  <a:gd fmla="val -808" name="adj1"/>
                  <a:gd fmla="val 2872" name="adj2"/>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a:solidFill>
                    <a:schemeClr val="lt1"/>
                  </a:solidFill>
                  <a:latin typeface="Malgun Gothic"/>
                  <a:ea typeface="Malgun Gothic"/>
                  <a:cs typeface="Malgun Gothic"/>
                  <a:sym typeface="Malgun Gothic"/>
                </a:endParaRPr>
              </a:p>
            </p:txBody>
          </p:sp>
          <p:sp>
            <p:nvSpPr>
              <p:cNvPr id="254" name="Google Shape;254;p6"/>
              <p:cNvSpPr/>
              <p:nvPr/>
            </p:nvSpPr>
            <p:spPr>
              <a:xfrm>
                <a:off x="6386202" y="4215446"/>
                <a:ext cx="1499023" cy="60016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Đến Miền hạ tầng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của nhà cung cấp </a:t>
                </a:r>
                <a:endParaRPr/>
              </a:p>
              <a:p>
                <a:pPr indent="0" lvl="0" marL="0" marR="0" rtl="0" algn="ctr">
                  <a:spcBef>
                    <a:spcPts val="0"/>
                  </a:spcBef>
                  <a:spcAft>
                    <a:spcPts val="0"/>
                  </a:spcAft>
                  <a:buNone/>
                </a:pPr>
                <a:r>
                  <a:rPr lang="en-US" sz="1300">
                    <a:solidFill>
                      <a:schemeClr val="lt1"/>
                    </a:solidFill>
                    <a:latin typeface="Arial"/>
                    <a:ea typeface="Arial"/>
                    <a:cs typeface="Arial"/>
                    <a:sym typeface="Arial"/>
                  </a:rPr>
                  <a:t>dịch vụ khác</a:t>
                </a:r>
                <a:endParaRPr sz="1300">
                  <a:solidFill>
                    <a:schemeClr val="lt1"/>
                  </a:solidFill>
                  <a:latin typeface="Arial"/>
                  <a:ea typeface="Arial"/>
                  <a:cs typeface="Arial"/>
                  <a:sym typeface="Arial"/>
                </a:endParaRPr>
              </a:p>
            </p:txBody>
          </p:sp>
          <p:sp>
            <p:nvSpPr>
              <p:cNvPr id="255" name="Google Shape;255;p6"/>
              <p:cNvSpPr/>
              <p:nvPr/>
            </p:nvSpPr>
            <p:spPr>
              <a:xfrm>
                <a:off x="4921093" y="3126963"/>
                <a:ext cx="909896" cy="28409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Miền hạ tầng</a:t>
                </a:r>
                <a:endParaRPr sz="1300">
                  <a:solidFill>
                    <a:srgbClr val="3F3F3F"/>
                  </a:solidFill>
                  <a:latin typeface="Arial"/>
                  <a:ea typeface="Arial"/>
                  <a:cs typeface="Arial"/>
                  <a:sym typeface="Arial"/>
                </a:endParaRPr>
              </a:p>
            </p:txBody>
          </p:sp>
        </p:grpSp>
        <p:sp>
          <p:nvSpPr>
            <p:cNvPr id="256" name="Google Shape;256;p6"/>
            <p:cNvSpPr/>
            <p:nvPr/>
          </p:nvSpPr>
          <p:spPr>
            <a:xfrm>
              <a:off x="2008580" y="3211735"/>
              <a:ext cx="6038063" cy="302281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7" name="Google Shape;257;p6"/>
            <p:cNvSpPr/>
            <p:nvPr/>
          </p:nvSpPr>
          <p:spPr>
            <a:xfrm>
              <a:off x="3719471" y="3054012"/>
              <a:ext cx="2606658" cy="28409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Kiến trúc chức năng oneM2M</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pic>
        <p:nvPicPr>
          <p:cNvPr id="1995" name="Google Shape;1995;p60"/>
          <p:cNvPicPr preferRelativeResize="0"/>
          <p:nvPr/>
        </p:nvPicPr>
        <p:blipFill rotWithShape="1">
          <a:blip r:embed="rId3">
            <a:alphaModFix/>
          </a:blip>
          <a:srcRect b="0" l="0" r="0" t="0"/>
          <a:stretch/>
        </p:blipFill>
        <p:spPr>
          <a:xfrm>
            <a:off x="1463654" y="1867346"/>
            <a:ext cx="7298877" cy="4352085"/>
          </a:xfrm>
          <a:prstGeom prst="rect">
            <a:avLst/>
          </a:prstGeom>
          <a:noFill/>
          <a:ln>
            <a:noFill/>
          </a:ln>
        </p:spPr>
      </p:pic>
      <p:grpSp>
        <p:nvGrpSpPr>
          <p:cNvPr id="1996" name="Google Shape;1996;p60"/>
          <p:cNvGrpSpPr/>
          <p:nvPr/>
        </p:nvGrpSpPr>
        <p:grpSpPr>
          <a:xfrm>
            <a:off x="416128" y="447433"/>
            <a:ext cx="9051872" cy="276999"/>
            <a:chOff x="416128" y="447433"/>
            <a:chExt cx="9051872" cy="276999"/>
          </a:xfrm>
        </p:grpSpPr>
        <p:sp>
          <p:nvSpPr>
            <p:cNvPr id="1997" name="Google Shape;1997;p6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1998" name="Google Shape;1998;p6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1999" name="Google Shape;1999;p6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đèn LED RGB</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grpSp>
        <p:nvGrpSpPr>
          <p:cNvPr id="2005" name="Google Shape;2005;p61"/>
          <p:cNvGrpSpPr/>
          <p:nvPr/>
        </p:nvGrpSpPr>
        <p:grpSpPr>
          <a:xfrm>
            <a:off x="558800" y="1915515"/>
            <a:ext cx="8785225" cy="563309"/>
            <a:chOff x="558800" y="2232686"/>
            <a:chExt cx="8785225" cy="563309"/>
          </a:xfrm>
        </p:grpSpPr>
        <p:grpSp>
          <p:nvGrpSpPr>
            <p:cNvPr id="2006" name="Google Shape;2006;p61"/>
            <p:cNvGrpSpPr/>
            <p:nvPr/>
          </p:nvGrpSpPr>
          <p:grpSpPr>
            <a:xfrm>
              <a:off x="558800" y="2232686"/>
              <a:ext cx="8785225" cy="215444"/>
              <a:chOff x="1027113" y="2045625"/>
              <a:chExt cx="8785225" cy="215444"/>
            </a:xfrm>
          </p:grpSpPr>
          <p:sp>
            <p:nvSpPr>
              <p:cNvPr id="2007" name="Google Shape;2007;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08" name="Google Shape;2008;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và cài đặt máy khách SSH (PuTTY)</a:t>
                </a:r>
                <a:endParaRPr/>
              </a:p>
            </p:txBody>
          </p:sp>
        </p:grpSp>
        <p:sp>
          <p:nvSpPr>
            <p:cNvPr id="2009" name="Google Shape;2009;p61"/>
            <p:cNvSpPr/>
            <p:nvPr/>
          </p:nvSpPr>
          <p:spPr>
            <a:xfrm>
              <a:off x="711200" y="2450534"/>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http://www.chiark.greenend.org.uk/~sgtatham/putty/</a:t>
              </a:r>
              <a:endParaRPr/>
            </a:p>
          </p:txBody>
        </p:sp>
      </p:grpSp>
      <p:grpSp>
        <p:nvGrpSpPr>
          <p:cNvPr id="2010" name="Google Shape;2010;p61"/>
          <p:cNvGrpSpPr/>
          <p:nvPr/>
        </p:nvGrpSpPr>
        <p:grpSpPr>
          <a:xfrm>
            <a:off x="558800" y="2558066"/>
            <a:ext cx="8785225" cy="1183607"/>
            <a:chOff x="558800" y="2232686"/>
            <a:chExt cx="8785225" cy="1183607"/>
          </a:xfrm>
        </p:grpSpPr>
        <p:grpSp>
          <p:nvGrpSpPr>
            <p:cNvPr id="2011" name="Google Shape;2011;p61"/>
            <p:cNvGrpSpPr/>
            <p:nvPr/>
          </p:nvGrpSpPr>
          <p:grpSpPr>
            <a:xfrm>
              <a:off x="558800" y="2232686"/>
              <a:ext cx="8785225" cy="215444"/>
              <a:chOff x="1027113" y="2045625"/>
              <a:chExt cx="8785225" cy="215444"/>
            </a:xfrm>
          </p:grpSpPr>
          <p:sp>
            <p:nvSpPr>
              <p:cNvPr id="2012" name="Google Shape;2012;p6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13" name="Google Shape;2013;p6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lập cấu hình và kết nối PuTTY</a:t>
                </a:r>
                <a:endParaRPr/>
              </a:p>
            </p:txBody>
          </p:sp>
        </p:grpSp>
        <p:sp>
          <p:nvSpPr>
            <p:cNvPr id="2014" name="Google Shape;2014;p61"/>
            <p:cNvSpPr/>
            <p:nvPr/>
          </p:nvSpPr>
          <p:spPr>
            <a:xfrm>
              <a:off x="711200" y="2465538"/>
              <a:ext cx="8632825" cy="950755"/>
            </a:xfrm>
            <a:prstGeom prst="rect">
              <a:avLst/>
            </a:prstGeom>
            <a:noFill/>
            <a:ln>
              <a:noFill/>
            </a:ln>
          </p:spPr>
          <p:txBody>
            <a:bodyPr anchorCtr="0" anchor="t" bIns="72000" lIns="0" spcFirstLastPara="1" rIns="144000" wrap="square" tIns="720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1. Run (Chạy) → Host Name (Tên máy chủ) (địa chỉ IP của Raspberry-pi) → Open (Mở)</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2. Xác nhận Khóa máy chủ (Có)</a:t>
              </a:r>
              <a:endParaRPr/>
            </a:p>
            <a:p>
              <a:pPr indent="0" lvl="0" marL="0" marR="0" rtl="0" algn="l">
                <a:spcBef>
                  <a:spcPts val="800"/>
                </a:spcBef>
                <a:spcAft>
                  <a:spcPts val="0"/>
                </a:spcAft>
                <a:buNone/>
              </a:pPr>
              <a:r>
                <a:rPr lang="en-US" sz="1300">
                  <a:solidFill>
                    <a:srgbClr val="262626"/>
                  </a:solidFill>
                  <a:latin typeface="Arial"/>
                  <a:ea typeface="Arial"/>
                  <a:cs typeface="Arial"/>
                  <a:sym typeface="Arial"/>
                </a:rPr>
                <a:t>3. Đã kết nối → ID: pi, PW: raspberry (Raspberry-pi mặc định)</a:t>
              </a:r>
              <a:endParaRPr/>
            </a:p>
          </p:txBody>
        </p:sp>
      </p:grpSp>
      <p:grpSp>
        <p:nvGrpSpPr>
          <p:cNvPr id="2015" name="Google Shape;2015;p61"/>
          <p:cNvGrpSpPr/>
          <p:nvPr/>
        </p:nvGrpSpPr>
        <p:grpSpPr>
          <a:xfrm>
            <a:off x="4669461" y="3805532"/>
            <a:ext cx="4476049" cy="2465127"/>
            <a:chOff x="4775258" y="3805533"/>
            <a:chExt cx="3157043" cy="1738701"/>
          </a:xfrm>
        </p:grpSpPr>
        <p:pic>
          <p:nvPicPr>
            <p:cNvPr id="2016" name="Google Shape;2016;p61"/>
            <p:cNvPicPr preferRelativeResize="0"/>
            <p:nvPr/>
          </p:nvPicPr>
          <p:blipFill rotWithShape="1">
            <a:blip r:embed="rId3">
              <a:alphaModFix/>
            </a:blip>
            <a:srcRect b="0" l="0" r="0" t="0"/>
            <a:stretch/>
          </p:blipFill>
          <p:spPr>
            <a:xfrm>
              <a:off x="4775258" y="3805533"/>
              <a:ext cx="2930373" cy="1738701"/>
            </a:xfrm>
            <a:prstGeom prst="rect">
              <a:avLst/>
            </a:prstGeom>
            <a:noFill/>
            <a:ln>
              <a:noFill/>
            </a:ln>
          </p:spPr>
        </p:pic>
        <p:sp>
          <p:nvSpPr>
            <p:cNvPr id="2017" name="Google Shape;2017;p61"/>
            <p:cNvSpPr/>
            <p:nvPr/>
          </p:nvSpPr>
          <p:spPr>
            <a:xfrm>
              <a:off x="4811614" y="3932473"/>
              <a:ext cx="1128191" cy="145885"/>
            </a:xfrm>
            <a:prstGeom prst="rect">
              <a:avLst/>
            </a:prstGeom>
            <a:noFill/>
            <a:ln cap="flat" cmpd="sng" w="12700">
              <a:solidFill>
                <a:srgbClr val="FF0000"/>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b="1" sz="3200">
                <a:solidFill>
                  <a:srgbClr val="000000"/>
                </a:solidFill>
                <a:latin typeface="Arial"/>
                <a:ea typeface="Arial"/>
                <a:cs typeface="Arial"/>
                <a:sym typeface="Arial"/>
              </a:endParaRPr>
            </a:p>
          </p:txBody>
        </p:sp>
        <p:pic>
          <p:nvPicPr>
            <p:cNvPr id="2018" name="Google Shape;2018;p61"/>
            <p:cNvPicPr preferRelativeResize="0"/>
            <p:nvPr/>
          </p:nvPicPr>
          <p:blipFill rotWithShape="1">
            <a:blip r:embed="rId3">
              <a:alphaModFix/>
            </a:blip>
            <a:srcRect b="84408" l="1059" r="62576" t="7579"/>
            <a:stretch/>
          </p:blipFill>
          <p:spPr>
            <a:xfrm>
              <a:off x="6005264" y="3879441"/>
              <a:ext cx="1927037" cy="251946"/>
            </a:xfrm>
            <a:prstGeom prst="rect">
              <a:avLst/>
            </a:prstGeom>
            <a:noFill/>
            <a:ln cap="flat" cmpd="sng" w="12700">
              <a:solidFill>
                <a:srgbClr val="FF0000"/>
              </a:solidFill>
              <a:prstDash val="solid"/>
              <a:round/>
              <a:headEnd len="sm" w="sm" type="none"/>
              <a:tailEnd len="sm" w="sm" type="none"/>
            </a:ln>
          </p:spPr>
        </p:pic>
      </p:grpSp>
      <p:grpSp>
        <p:nvGrpSpPr>
          <p:cNvPr id="2019" name="Google Shape;2019;p61"/>
          <p:cNvGrpSpPr/>
          <p:nvPr/>
        </p:nvGrpSpPr>
        <p:grpSpPr>
          <a:xfrm>
            <a:off x="416128" y="447433"/>
            <a:ext cx="9051872" cy="276999"/>
            <a:chOff x="416128" y="447433"/>
            <a:chExt cx="9051872" cy="276999"/>
          </a:xfrm>
        </p:grpSpPr>
        <p:sp>
          <p:nvSpPr>
            <p:cNvPr id="2020" name="Google Shape;2020;p6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21" name="Google Shape;2021;p6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22" name="Google Shape;2022;p6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máy khách SSH trên Windows</a:t>
            </a:r>
            <a:endParaRPr/>
          </a:p>
        </p:txBody>
      </p:sp>
      <p:grpSp>
        <p:nvGrpSpPr>
          <p:cNvPr id="2023" name="Google Shape;2023;p61"/>
          <p:cNvGrpSpPr/>
          <p:nvPr/>
        </p:nvGrpSpPr>
        <p:grpSpPr>
          <a:xfrm>
            <a:off x="989969" y="3805533"/>
            <a:ext cx="3358119" cy="2465127"/>
            <a:chOff x="982412" y="3805533"/>
            <a:chExt cx="3358119" cy="2465127"/>
          </a:xfrm>
        </p:grpSpPr>
        <p:sp>
          <p:nvSpPr>
            <p:cNvPr id="2024" name="Google Shape;2024;p61"/>
            <p:cNvSpPr/>
            <p:nvPr/>
          </p:nvSpPr>
          <p:spPr>
            <a:xfrm>
              <a:off x="2204950" y="4190127"/>
              <a:ext cx="1755340" cy="347205"/>
            </a:xfrm>
            <a:prstGeom prst="rect">
              <a:avLst/>
            </a:prstGeom>
            <a:noFill/>
            <a:ln cap="flat" cmpd="sng" w="12700">
              <a:solidFill>
                <a:srgbClr val="FF0000"/>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b="1" sz="3200">
                <a:solidFill>
                  <a:srgbClr val="000000"/>
                </a:solidFill>
                <a:latin typeface="Arial"/>
                <a:ea typeface="Arial"/>
                <a:cs typeface="Arial"/>
                <a:sym typeface="Arial"/>
              </a:endParaRPr>
            </a:p>
          </p:txBody>
        </p:sp>
        <p:grpSp>
          <p:nvGrpSpPr>
            <p:cNvPr id="2025" name="Google Shape;2025;p61"/>
            <p:cNvGrpSpPr/>
            <p:nvPr/>
          </p:nvGrpSpPr>
          <p:grpSpPr>
            <a:xfrm>
              <a:off x="982412" y="3805533"/>
              <a:ext cx="3358119" cy="2465127"/>
              <a:chOff x="982412" y="3805533"/>
              <a:chExt cx="3358119" cy="2465127"/>
            </a:xfrm>
          </p:grpSpPr>
          <p:pic>
            <p:nvPicPr>
              <p:cNvPr id="2026" name="Google Shape;2026;p61"/>
              <p:cNvPicPr preferRelativeResize="0"/>
              <p:nvPr/>
            </p:nvPicPr>
            <p:blipFill rotWithShape="1">
              <a:blip r:embed="rId4">
                <a:alphaModFix/>
              </a:blip>
              <a:srcRect b="0" l="0" r="0" t="0"/>
              <a:stretch/>
            </p:blipFill>
            <p:spPr>
              <a:xfrm>
                <a:off x="1264384" y="3805533"/>
                <a:ext cx="2763510" cy="2465127"/>
              </a:xfrm>
              <a:prstGeom prst="rect">
                <a:avLst/>
              </a:prstGeom>
              <a:noFill/>
              <a:ln>
                <a:noFill/>
              </a:ln>
            </p:spPr>
          </p:pic>
          <p:pic>
            <p:nvPicPr>
              <p:cNvPr id="2027" name="Google Shape;2027;p61"/>
              <p:cNvPicPr preferRelativeResize="0"/>
              <p:nvPr/>
            </p:nvPicPr>
            <p:blipFill rotWithShape="1">
              <a:blip r:embed="rId4">
                <a:alphaModFix/>
              </a:blip>
              <a:srcRect b="70149" l="35020" r="3178" t="15442"/>
              <a:stretch/>
            </p:blipFill>
            <p:spPr>
              <a:xfrm>
                <a:off x="982412" y="4668112"/>
                <a:ext cx="3358119" cy="698369"/>
              </a:xfrm>
              <a:prstGeom prst="rect">
                <a:avLst/>
              </a:prstGeom>
              <a:noFill/>
              <a:ln cap="flat" cmpd="sng" w="12700">
                <a:solidFill>
                  <a:srgbClr val="FF0000"/>
                </a:solidFill>
                <a:prstDash val="solid"/>
                <a:round/>
                <a:headEnd len="sm" w="sm" type="none"/>
                <a:tailEnd len="sm" w="sm" type="none"/>
              </a:ln>
            </p:spPr>
          </p:pic>
        </p:grpSp>
        <p:sp>
          <p:nvSpPr>
            <p:cNvPr id="2028" name="Google Shape;2028;p61"/>
            <p:cNvSpPr/>
            <p:nvPr/>
          </p:nvSpPr>
          <p:spPr>
            <a:xfrm>
              <a:off x="2160435" y="4190806"/>
              <a:ext cx="1837231" cy="358523"/>
            </a:xfrm>
            <a:prstGeom prst="rect">
              <a:avLst/>
            </a:prstGeom>
            <a:noFill/>
            <a:ln cap="flat" cmpd="sng" w="12700">
              <a:solidFill>
                <a:srgbClr val="FF0000"/>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b="1" sz="3200">
                <a:solidFill>
                  <a:srgbClr val="000000"/>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grpSp>
        <p:nvGrpSpPr>
          <p:cNvPr id="2034" name="Google Shape;2034;p62"/>
          <p:cNvGrpSpPr/>
          <p:nvPr/>
        </p:nvGrpSpPr>
        <p:grpSpPr>
          <a:xfrm>
            <a:off x="558800" y="1910327"/>
            <a:ext cx="8785225" cy="215444"/>
            <a:chOff x="1027113" y="2045625"/>
            <a:chExt cx="8785225" cy="215444"/>
          </a:xfrm>
        </p:grpSpPr>
        <p:sp>
          <p:nvSpPr>
            <p:cNvPr id="2035" name="Google Shape;2035;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36" name="Google Shape;2036;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Cập nhật kho lưu trữ</a:t>
              </a:r>
              <a:endParaRPr/>
            </a:p>
          </p:txBody>
        </p:sp>
      </p:grpSp>
      <p:grpSp>
        <p:nvGrpSpPr>
          <p:cNvPr id="2037" name="Google Shape;2037;p62"/>
          <p:cNvGrpSpPr/>
          <p:nvPr/>
        </p:nvGrpSpPr>
        <p:grpSpPr>
          <a:xfrm>
            <a:off x="558800" y="2767778"/>
            <a:ext cx="8785225" cy="215444"/>
            <a:chOff x="1027113" y="2045625"/>
            <a:chExt cx="8785225" cy="215444"/>
          </a:xfrm>
        </p:grpSpPr>
        <p:sp>
          <p:nvSpPr>
            <p:cNvPr id="2038" name="Google Shape;2038;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39" name="Google Shape;2039;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Samba</a:t>
              </a:r>
              <a:endParaRPr/>
            </a:p>
          </p:txBody>
        </p:sp>
      </p:grpSp>
      <p:grpSp>
        <p:nvGrpSpPr>
          <p:cNvPr id="2040" name="Google Shape;2040;p62"/>
          <p:cNvGrpSpPr/>
          <p:nvPr/>
        </p:nvGrpSpPr>
        <p:grpSpPr>
          <a:xfrm>
            <a:off x="558800" y="3625229"/>
            <a:ext cx="8785225" cy="215444"/>
            <a:chOff x="1027113" y="2045625"/>
            <a:chExt cx="8785225" cy="215444"/>
          </a:xfrm>
        </p:grpSpPr>
        <p:sp>
          <p:nvSpPr>
            <p:cNvPr id="2041" name="Google Shape;2041;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42" name="Google Shape;2042;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Đặt mật khẩu Samba</a:t>
              </a:r>
              <a:endParaRPr/>
            </a:p>
          </p:txBody>
        </p:sp>
      </p:grpSp>
      <p:grpSp>
        <p:nvGrpSpPr>
          <p:cNvPr id="2043" name="Google Shape;2043;p62"/>
          <p:cNvGrpSpPr/>
          <p:nvPr/>
        </p:nvGrpSpPr>
        <p:grpSpPr>
          <a:xfrm>
            <a:off x="558800" y="4620040"/>
            <a:ext cx="8785225" cy="215444"/>
            <a:chOff x="1027113" y="2045625"/>
            <a:chExt cx="8785225" cy="215444"/>
          </a:xfrm>
        </p:grpSpPr>
        <p:sp>
          <p:nvSpPr>
            <p:cNvPr id="2044" name="Google Shape;2044;p6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45" name="Google Shape;2045;p6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người dùng Samba</a:t>
              </a:r>
              <a:endParaRPr/>
            </a:p>
          </p:txBody>
        </p:sp>
      </p:grpSp>
      <p:sp>
        <p:nvSpPr>
          <p:cNvPr id="2046" name="Google Shape;2046;p62"/>
          <p:cNvSpPr txBox="1"/>
          <p:nvPr/>
        </p:nvSpPr>
        <p:spPr>
          <a:xfrm>
            <a:off x="2818477" y="1893966"/>
            <a:ext cx="5026381" cy="672867"/>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apt-get update</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Reading package lists… Done</a:t>
            </a:r>
            <a:endParaRPr/>
          </a:p>
        </p:txBody>
      </p:sp>
      <p:sp>
        <p:nvSpPr>
          <p:cNvPr id="2047" name="Google Shape;2047;p62"/>
          <p:cNvSpPr txBox="1"/>
          <p:nvPr/>
        </p:nvSpPr>
        <p:spPr>
          <a:xfrm>
            <a:off x="2818477" y="2743105"/>
            <a:ext cx="5026381" cy="87292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apt-get install samba samba-common-bin</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Bạn có muốn tiếp tục [Y/n]? Y</a:t>
            </a:r>
            <a:endParaRPr/>
          </a:p>
        </p:txBody>
      </p:sp>
      <p:sp>
        <p:nvSpPr>
          <p:cNvPr id="2048" name="Google Shape;2048;p62"/>
          <p:cNvSpPr txBox="1"/>
          <p:nvPr/>
        </p:nvSpPr>
        <p:spPr>
          <a:xfrm>
            <a:off x="2818477" y="3659940"/>
            <a:ext cx="5011934" cy="872922"/>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smbpasswd –a 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Mật khẩu SMB mới: (Input user password)</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Xác mình mật khẩu SMB mới: (Nhập mật khẩu người dùng)</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Đã thêm pi người dùng. </a:t>
            </a:r>
            <a:endParaRPr/>
          </a:p>
        </p:txBody>
      </p:sp>
      <p:sp>
        <p:nvSpPr>
          <p:cNvPr id="2049" name="Google Shape;2049;p62"/>
          <p:cNvSpPr txBox="1"/>
          <p:nvPr/>
        </p:nvSpPr>
        <p:spPr>
          <a:xfrm>
            <a:off x="2832924" y="4575238"/>
            <a:ext cx="5011933" cy="167314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vi /etc/samba/smb.conf</a:t>
            </a:r>
            <a:endParaRPr sz="1300">
              <a:solidFill>
                <a:schemeClr val="dk1"/>
              </a:solidFill>
              <a:latin typeface="Arial"/>
              <a:ea typeface="Arial"/>
              <a:cs typeface="Arial"/>
              <a:sym typeface="Arial"/>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(Kết thúc tệp)</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comment = raspberry pi folder</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path = /home/pi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valid user = pi</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writable = yes</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browseable = yes</a:t>
            </a:r>
            <a:endParaRPr/>
          </a:p>
        </p:txBody>
      </p:sp>
      <p:grpSp>
        <p:nvGrpSpPr>
          <p:cNvPr id="2050" name="Google Shape;2050;p62"/>
          <p:cNvGrpSpPr/>
          <p:nvPr/>
        </p:nvGrpSpPr>
        <p:grpSpPr>
          <a:xfrm>
            <a:off x="416128" y="447433"/>
            <a:ext cx="9051872" cy="276999"/>
            <a:chOff x="416128" y="447433"/>
            <a:chExt cx="9051872" cy="276999"/>
          </a:xfrm>
        </p:grpSpPr>
        <p:sp>
          <p:nvSpPr>
            <p:cNvPr id="2051" name="Google Shape;2051;p6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52" name="Google Shape;2052;p6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53" name="Google Shape;2053;p6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máy chủ tệp Samba trong Raspberry Pi</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grpSp>
        <p:nvGrpSpPr>
          <p:cNvPr id="2059" name="Google Shape;2059;p63"/>
          <p:cNvGrpSpPr/>
          <p:nvPr/>
        </p:nvGrpSpPr>
        <p:grpSpPr>
          <a:xfrm>
            <a:off x="576800" y="2296590"/>
            <a:ext cx="8785225" cy="215444"/>
            <a:chOff x="1027113" y="2045625"/>
            <a:chExt cx="8785225" cy="215444"/>
          </a:xfrm>
        </p:grpSpPr>
        <p:sp>
          <p:nvSpPr>
            <p:cNvPr id="2060" name="Google Shape;2060;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61" name="Google Shape;2061;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động lại Samba </a:t>
              </a:r>
              <a:endParaRPr/>
            </a:p>
          </p:txBody>
        </p:sp>
      </p:grpSp>
      <p:sp>
        <p:nvSpPr>
          <p:cNvPr id="2062" name="Google Shape;2062;p63"/>
          <p:cNvSpPr txBox="1"/>
          <p:nvPr/>
        </p:nvSpPr>
        <p:spPr>
          <a:xfrm>
            <a:off x="643029" y="2596119"/>
            <a:ext cx="4949825" cy="74557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72000" lIns="180000" spcFirstLastPara="1" rIns="180000" wrap="square" tIns="72000">
            <a:spAutoFit/>
          </a:bodyPr>
          <a:lstStyle/>
          <a:p>
            <a:pPr indent="0" lvl="0" marL="0" marR="0" rtl="0" algn="just">
              <a:spcBef>
                <a:spcPts val="0"/>
              </a:spcBef>
              <a:spcAft>
                <a:spcPts val="0"/>
              </a:spcAft>
              <a:buNone/>
            </a:pPr>
            <a:r>
              <a:rPr lang="en-US" sz="1300">
                <a:solidFill>
                  <a:srgbClr val="00B050"/>
                </a:solidFill>
                <a:latin typeface="Arial"/>
                <a:ea typeface="Arial"/>
                <a:cs typeface="Arial"/>
                <a:sym typeface="Arial"/>
              </a:rPr>
              <a:t>pi@raspberrypi </a:t>
            </a:r>
            <a:r>
              <a:rPr lang="en-US" sz="1300">
                <a:solidFill>
                  <a:schemeClr val="dk1"/>
                </a:solidFill>
                <a:latin typeface="Arial"/>
                <a:ea typeface="Arial"/>
                <a:cs typeface="Arial"/>
                <a:sym typeface="Arial"/>
              </a:rPr>
              <a:t>~ $ sudo Dịch vụ samba restart</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ok ] Dừng chạy chương trình nền của Samba: nmbd smbd.</a:t>
            </a:r>
            <a:endParaRPr/>
          </a:p>
          <a:p>
            <a:pPr indent="0" lvl="0" marL="0" marR="0" rtl="0" algn="just">
              <a:spcBef>
                <a:spcPts val="0"/>
              </a:spcBef>
              <a:spcAft>
                <a:spcPts val="0"/>
              </a:spcAft>
              <a:buNone/>
            </a:pPr>
            <a:r>
              <a:rPr lang="en-US" sz="1300">
                <a:solidFill>
                  <a:schemeClr val="dk1"/>
                </a:solidFill>
                <a:latin typeface="Arial"/>
                <a:ea typeface="Arial"/>
                <a:cs typeface="Arial"/>
                <a:sym typeface="Arial"/>
              </a:rPr>
              <a:t>[ ok ] Khởi chạy chương trình nền của Samba : nmbd smbd.</a:t>
            </a:r>
            <a:endParaRPr/>
          </a:p>
        </p:txBody>
      </p:sp>
      <p:grpSp>
        <p:nvGrpSpPr>
          <p:cNvPr id="2063" name="Google Shape;2063;p63"/>
          <p:cNvGrpSpPr/>
          <p:nvPr/>
        </p:nvGrpSpPr>
        <p:grpSpPr>
          <a:xfrm>
            <a:off x="416128" y="447433"/>
            <a:ext cx="9051872" cy="276999"/>
            <a:chOff x="416128" y="447433"/>
            <a:chExt cx="9051872" cy="276999"/>
          </a:xfrm>
        </p:grpSpPr>
        <p:sp>
          <p:nvSpPr>
            <p:cNvPr id="2064" name="Google Shape;2064;p6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65" name="Google Shape;2065;p6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66" name="Google Shape;2066;p63"/>
          <p:cNvSpPr/>
          <p:nvPr/>
        </p:nvSpPr>
        <p:spPr>
          <a:xfrm>
            <a:off x="448919" y="1352911"/>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máy chủ tệp Samba trong Raspberry - Pi (tiếp)</a:t>
            </a:r>
            <a:endParaRPr/>
          </a:p>
        </p:txBody>
      </p:sp>
      <p:grpSp>
        <p:nvGrpSpPr>
          <p:cNvPr id="2067" name="Google Shape;2067;p63"/>
          <p:cNvGrpSpPr/>
          <p:nvPr/>
        </p:nvGrpSpPr>
        <p:grpSpPr>
          <a:xfrm>
            <a:off x="576800" y="3566468"/>
            <a:ext cx="8785225" cy="1722887"/>
            <a:chOff x="558800" y="3106075"/>
            <a:chExt cx="8785225" cy="1722887"/>
          </a:xfrm>
        </p:grpSpPr>
        <p:grpSp>
          <p:nvGrpSpPr>
            <p:cNvPr id="2068" name="Google Shape;2068;p63"/>
            <p:cNvGrpSpPr/>
            <p:nvPr/>
          </p:nvGrpSpPr>
          <p:grpSpPr>
            <a:xfrm>
              <a:off x="558800" y="3106075"/>
              <a:ext cx="8785225" cy="882393"/>
              <a:chOff x="558800" y="2232686"/>
              <a:chExt cx="8785225" cy="882393"/>
            </a:xfrm>
          </p:grpSpPr>
          <p:grpSp>
            <p:nvGrpSpPr>
              <p:cNvPr id="2069" name="Google Shape;2069;p63"/>
              <p:cNvGrpSpPr/>
              <p:nvPr/>
            </p:nvGrpSpPr>
            <p:grpSpPr>
              <a:xfrm>
                <a:off x="558800" y="2232686"/>
                <a:ext cx="8785225" cy="215444"/>
                <a:chOff x="1027113" y="2045625"/>
                <a:chExt cx="8785225" cy="215444"/>
              </a:xfrm>
            </p:grpSpPr>
            <p:sp>
              <p:nvSpPr>
                <p:cNvPr id="2070" name="Google Shape;2070;p6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71" name="Google Shape;2071;p6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Kết nối với thư mục Samba trên Windows</a:t>
                  </a:r>
                  <a:endParaRPr/>
                </a:p>
              </p:txBody>
            </p:sp>
          </p:grpSp>
          <p:sp>
            <p:nvSpPr>
              <p:cNvPr id="2072" name="Google Shape;2072;p63"/>
              <p:cNvSpPr/>
              <p:nvPr/>
            </p:nvSpPr>
            <p:spPr>
              <a:xfrm>
                <a:off x="711200" y="2492619"/>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Chạy File Explorer</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(địa chỉ IP raspberry-pi)</a:t>
                </a:r>
                <a:endParaRPr/>
              </a:p>
            </p:txBody>
          </p:sp>
        </p:grpSp>
        <p:grpSp>
          <p:nvGrpSpPr>
            <p:cNvPr id="2073" name="Google Shape;2073;p63"/>
            <p:cNvGrpSpPr/>
            <p:nvPr/>
          </p:nvGrpSpPr>
          <p:grpSpPr>
            <a:xfrm>
              <a:off x="891730" y="3951291"/>
              <a:ext cx="1769120" cy="292388"/>
              <a:chOff x="1602090" y="5134520"/>
              <a:chExt cx="1769120" cy="292388"/>
            </a:xfrm>
          </p:grpSpPr>
          <p:sp>
            <p:nvSpPr>
              <p:cNvPr id="2074" name="Google Shape;2074;p63"/>
              <p:cNvSpPr/>
              <p:nvPr/>
            </p:nvSpPr>
            <p:spPr>
              <a:xfrm>
                <a:off x="1602090" y="5195942"/>
                <a:ext cx="279610" cy="169545"/>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sp>
            <p:nvSpPr>
              <p:cNvPr id="2075" name="Google Shape;2075;p63"/>
              <p:cNvSpPr/>
              <p:nvPr/>
            </p:nvSpPr>
            <p:spPr>
              <a:xfrm>
                <a:off x="1881700" y="5134520"/>
                <a:ext cx="1489510"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rgbClr val="262626"/>
                    </a:solidFill>
                    <a:latin typeface="Arial"/>
                    <a:ea typeface="Arial"/>
                    <a:cs typeface="Arial"/>
                    <a:sym typeface="Arial"/>
                  </a:rPr>
                  <a:t>\\203.254.173.126</a:t>
                </a:r>
                <a:endParaRPr sz="1800">
                  <a:solidFill>
                    <a:schemeClr val="dk1"/>
                  </a:solidFill>
                  <a:latin typeface="Malgun Gothic"/>
                  <a:ea typeface="Malgun Gothic"/>
                  <a:cs typeface="Malgun Gothic"/>
                  <a:sym typeface="Malgun Gothic"/>
                </a:endParaRPr>
              </a:p>
            </p:txBody>
          </p:sp>
        </p:grpSp>
        <p:sp>
          <p:nvSpPr>
            <p:cNvPr id="2076" name="Google Shape;2076;p63"/>
            <p:cNvSpPr/>
            <p:nvPr/>
          </p:nvSpPr>
          <p:spPr>
            <a:xfrm>
              <a:off x="625029" y="4259575"/>
              <a:ext cx="4949825" cy="569387"/>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nhấp đúp chuột vào thư mục pi</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Nhập (ID và mật khẩu)</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grpSp>
        <p:nvGrpSpPr>
          <p:cNvPr id="2082" name="Google Shape;2082;p64"/>
          <p:cNvGrpSpPr/>
          <p:nvPr/>
        </p:nvGrpSpPr>
        <p:grpSpPr>
          <a:xfrm>
            <a:off x="711200" y="4259454"/>
            <a:ext cx="6949322" cy="2088447"/>
            <a:chOff x="-809" y="3906585"/>
            <a:chExt cx="8211602" cy="2561628"/>
          </a:xfrm>
        </p:grpSpPr>
        <p:pic>
          <p:nvPicPr>
            <p:cNvPr id="2083" name="Google Shape;2083;p64"/>
            <p:cNvPicPr preferRelativeResize="0"/>
            <p:nvPr/>
          </p:nvPicPr>
          <p:blipFill rotWithShape="1">
            <a:blip r:embed="rId3">
              <a:alphaModFix/>
            </a:blip>
            <a:srcRect b="0" l="0" r="0" t="0"/>
            <a:stretch/>
          </p:blipFill>
          <p:spPr>
            <a:xfrm>
              <a:off x="-809" y="3906585"/>
              <a:ext cx="4044609" cy="2554231"/>
            </a:xfrm>
            <a:prstGeom prst="rect">
              <a:avLst/>
            </a:prstGeom>
            <a:noFill/>
            <a:ln>
              <a:noFill/>
            </a:ln>
          </p:spPr>
        </p:pic>
        <p:pic>
          <p:nvPicPr>
            <p:cNvPr id="2084" name="Google Shape;2084;p64"/>
            <p:cNvPicPr preferRelativeResize="0"/>
            <p:nvPr/>
          </p:nvPicPr>
          <p:blipFill rotWithShape="1">
            <a:blip r:embed="rId4">
              <a:alphaModFix/>
            </a:blip>
            <a:srcRect b="0" l="0" r="0" t="0"/>
            <a:stretch/>
          </p:blipFill>
          <p:spPr>
            <a:xfrm>
              <a:off x="4154472" y="3906585"/>
              <a:ext cx="4056321" cy="2561628"/>
            </a:xfrm>
            <a:prstGeom prst="rect">
              <a:avLst/>
            </a:prstGeom>
            <a:noFill/>
            <a:ln>
              <a:noFill/>
            </a:ln>
          </p:spPr>
        </p:pic>
      </p:grpSp>
      <p:grpSp>
        <p:nvGrpSpPr>
          <p:cNvPr id="2085" name="Google Shape;2085;p64"/>
          <p:cNvGrpSpPr/>
          <p:nvPr/>
        </p:nvGrpSpPr>
        <p:grpSpPr>
          <a:xfrm>
            <a:off x="558800" y="1868352"/>
            <a:ext cx="8785225" cy="215444"/>
            <a:chOff x="1027113" y="2045625"/>
            <a:chExt cx="8785225" cy="215444"/>
          </a:xfrm>
        </p:grpSpPr>
        <p:sp>
          <p:nvSpPr>
            <p:cNvPr id="2086" name="Google Shape;2086;p6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87" name="Google Shape;2087;p6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phần cứng</a:t>
              </a:r>
              <a:endParaRPr sz="1400">
                <a:solidFill>
                  <a:srgbClr val="262626"/>
                </a:solidFill>
                <a:latin typeface="Arial"/>
                <a:ea typeface="Arial"/>
                <a:cs typeface="Arial"/>
                <a:sym typeface="Arial"/>
              </a:endParaRPr>
            </a:p>
          </p:txBody>
        </p:sp>
      </p:grpSp>
      <p:sp>
        <p:nvSpPr>
          <p:cNvPr id="2088" name="Google Shape;2088;p64"/>
          <p:cNvSpPr/>
          <p:nvPr/>
        </p:nvSpPr>
        <p:spPr>
          <a:xfrm>
            <a:off x="711200" y="2103507"/>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Node.js installation</a:t>
            </a:r>
            <a:endParaRPr/>
          </a:p>
        </p:txBody>
      </p:sp>
      <p:sp>
        <p:nvSpPr>
          <p:cNvPr id="2089" name="Google Shape;2089;p64"/>
          <p:cNvSpPr txBox="1"/>
          <p:nvPr/>
        </p:nvSpPr>
        <p:spPr>
          <a:xfrm>
            <a:off x="703263" y="2448968"/>
            <a:ext cx="8640762" cy="1734697"/>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 $ mkdir node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 $ cd node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apt-get update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apt-get upgrade</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apt-get remove nodejs</a:t>
            </a:r>
            <a:endParaRPr sz="1200">
              <a:solidFill>
                <a:schemeClr val="dk1"/>
              </a:solidFill>
              <a:latin typeface="Arial"/>
              <a:ea typeface="Arial"/>
              <a:cs typeface="Arial"/>
              <a:sym typeface="Arial"/>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wget https://node-arm.herokuapp.com/node_archive_armhf.deb</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sudo dpkg –i node_archive_armhf.deb (Lệnh cài đặt gói)</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node –v (Lệnh xem phiên bản Node.js)</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pi@raspberrypi ~/node $ npm -v (Lệnh xem phiên bản npm của công cụ cài đặt thư viện bên ngoài)</a:t>
            </a:r>
            <a:endParaRPr/>
          </a:p>
        </p:txBody>
      </p:sp>
      <p:grpSp>
        <p:nvGrpSpPr>
          <p:cNvPr id="2090" name="Google Shape;2090;p64"/>
          <p:cNvGrpSpPr/>
          <p:nvPr/>
        </p:nvGrpSpPr>
        <p:grpSpPr>
          <a:xfrm>
            <a:off x="416128" y="447433"/>
            <a:ext cx="9051872" cy="276999"/>
            <a:chOff x="416128" y="447433"/>
            <a:chExt cx="9051872" cy="276999"/>
          </a:xfrm>
        </p:grpSpPr>
        <p:sp>
          <p:nvSpPr>
            <p:cNvPr id="2091" name="Google Shape;2091;p6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092" name="Google Shape;2092;p6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093" name="Google Shape;2093;p6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Node.js trong Raspberry-Pi</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grpSp>
        <p:nvGrpSpPr>
          <p:cNvPr id="2098" name="Google Shape;2098;p65"/>
          <p:cNvGrpSpPr/>
          <p:nvPr/>
        </p:nvGrpSpPr>
        <p:grpSpPr>
          <a:xfrm>
            <a:off x="1466063" y="2140429"/>
            <a:ext cx="6822022" cy="3565125"/>
            <a:chOff x="726612" y="1557338"/>
            <a:chExt cx="7943691" cy="4151299"/>
          </a:xfrm>
        </p:grpSpPr>
        <p:grpSp>
          <p:nvGrpSpPr>
            <p:cNvPr id="2099" name="Google Shape;2099;p65"/>
            <p:cNvGrpSpPr/>
            <p:nvPr/>
          </p:nvGrpSpPr>
          <p:grpSpPr>
            <a:xfrm>
              <a:off x="987317" y="1783464"/>
              <a:ext cx="2039082" cy="3731584"/>
              <a:chOff x="2425513" y="1549348"/>
              <a:chExt cx="2252689" cy="4122492"/>
            </a:xfrm>
          </p:grpSpPr>
          <p:sp>
            <p:nvSpPr>
              <p:cNvPr id="2100" name="Google Shape;2100;p65"/>
              <p:cNvSpPr/>
              <p:nvPr/>
            </p:nvSpPr>
            <p:spPr>
              <a:xfrm rot="5400000">
                <a:off x="1490611" y="2484249"/>
                <a:ext cx="4122492" cy="2252689"/>
              </a:xfrm>
              <a:prstGeom prst="roundRect">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01" name="Google Shape;2101;p65"/>
              <p:cNvSpPr/>
              <p:nvPr/>
            </p:nvSpPr>
            <p:spPr>
              <a:xfrm>
                <a:off x="2530194" y="1620101"/>
                <a:ext cx="2043331" cy="2043331"/>
              </a:xfrm>
              <a:prstGeom prst="ellipse">
                <a:avLst/>
              </a:prstGeom>
              <a:solidFill>
                <a:srgbClr val="193EB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Install &amp;Cube</a:t>
                </a:r>
                <a:endParaRPr b="1" sz="2400">
                  <a:solidFill>
                    <a:schemeClr val="lt1"/>
                  </a:solidFill>
                  <a:latin typeface="Arial"/>
                  <a:ea typeface="Arial"/>
                  <a:cs typeface="Arial"/>
                  <a:sym typeface="Arial"/>
                </a:endParaRPr>
              </a:p>
            </p:txBody>
          </p:sp>
        </p:grpSp>
        <p:sp>
          <p:nvSpPr>
            <p:cNvPr id="2102" name="Google Shape;2102;p65"/>
            <p:cNvSpPr txBox="1"/>
            <p:nvPr/>
          </p:nvSpPr>
          <p:spPr>
            <a:xfrm>
              <a:off x="1091998" y="3743764"/>
              <a:ext cx="1849575" cy="954107"/>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Download &amp;Cube</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Install Node.js </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Configure &amp;Cube</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Run &amp;Cube</a:t>
              </a:r>
              <a:endParaRPr/>
            </a:p>
          </p:txBody>
        </p:sp>
        <p:sp>
          <p:nvSpPr>
            <p:cNvPr id="2103" name="Google Shape;2103;p65"/>
            <p:cNvSpPr/>
            <p:nvPr/>
          </p:nvSpPr>
          <p:spPr>
            <a:xfrm>
              <a:off x="1091998" y="1842080"/>
              <a:ext cx="4683819" cy="185352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grpSp>
          <p:nvGrpSpPr>
            <p:cNvPr id="2104" name="Google Shape;2104;p65"/>
            <p:cNvGrpSpPr/>
            <p:nvPr/>
          </p:nvGrpSpPr>
          <p:grpSpPr>
            <a:xfrm>
              <a:off x="987318" y="1775609"/>
              <a:ext cx="2039082" cy="3739438"/>
              <a:chOff x="2425514" y="1549347"/>
              <a:chExt cx="2252689" cy="4131168"/>
            </a:xfrm>
          </p:grpSpPr>
          <p:sp>
            <p:nvSpPr>
              <p:cNvPr id="2105" name="Google Shape;2105;p65"/>
              <p:cNvSpPr/>
              <p:nvPr/>
            </p:nvSpPr>
            <p:spPr>
              <a:xfrm rot="5400000">
                <a:off x="1486274" y="2488587"/>
                <a:ext cx="4131168" cy="2252689"/>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06" name="Google Shape;2106;p65"/>
              <p:cNvSpPr/>
              <p:nvPr/>
            </p:nvSpPr>
            <p:spPr>
              <a:xfrm>
                <a:off x="2530194" y="1620101"/>
                <a:ext cx="2043331" cy="2043331"/>
              </a:xfrm>
              <a:prstGeom prst="ellipse">
                <a:avLst/>
              </a:prstGeom>
              <a:solidFill>
                <a:srgbClr val="D8D8D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Install &amp;Cube</a:t>
                </a:r>
                <a:endParaRPr b="1" sz="2400">
                  <a:solidFill>
                    <a:schemeClr val="dk1"/>
                  </a:solidFill>
                  <a:latin typeface="Arial"/>
                  <a:ea typeface="Arial"/>
                  <a:cs typeface="Arial"/>
                  <a:sym typeface="Arial"/>
                </a:endParaRPr>
              </a:p>
            </p:txBody>
          </p:sp>
        </p:grpSp>
        <p:grpSp>
          <p:nvGrpSpPr>
            <p:cNvPr id="2107" name="Google Shape;2107;p65"/>
            <p:cNvGrpSpPr/>
            <p:nvPr/>
          </p:nvGrpSpPr>
          <p:grpSpPr>
            <a:xfrm>
              <a:off x="3797302" y="1775609"/>
              <a:ext cx="2039082" cy="3739439"/>
              <a:chOff x="4465794" y="1549347"/>
              <a:chExt cx="2252689" cy="4131170"/>
            </a:xfrm>
          </p:grpSpPr>
          <p:sp>
            <p:nvSpPr>
              <p:cNvPr id="2108" name="Google Shape;2108;p65"/>
              <p:cNvSpPr/>
              <p:nvPr/>
            </p:nvSpPr>
            <p:spPr>
              <a:xfrm rot="5400000">
                <a:off x="3526554" y="2488587"/>
                <a:ext cx="4131170" cy="2252689"/>
              </a:xfrm>
              <a:prstGeom prst="roundRect">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09" name="Google Shape;2109;p65"/>
              <p:cNvSpPr/>
              <p:nvPr/>
            </p:nvSpPr>
            <p:spPr>
              <a:xfrm>
                <a:off x="4570476" y="1620101"/>
                <a:ext cx="2043331" cy="2043331"/>
              </a:xfrm>
              <a:prstGeom prst="ellipse">
                <a:avLst/>
              </a:prstGeom>
              <a:solidFill>
                <a:srgbClr val="193EB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Develop TAS</a:t>
                </a:r>
                <a:endParaRPr b="1" sz="2400">
                  <a:solidFill>
                    <a:schemeClr val="lt1"/>
                  </a:solidFill>
                  <a:latin typeface="Arial"/>
                  <a:ea typeface="Arial"/>
                  <a:cs typeface="Arial"/>
                  <a:sym typeface="Arial"/>
                </a:endParaRPr>
              </a:p>
            </p:txBody>
          </p:sp>
        </p:grpSp>
        <p:sp>
          <p:nvSpPr>
            <p:cNvPr id="2110" name="Google Shape;2110;p65"/>
            <p:cNvSpPr txBox="1"/>
            <p:nvPr/>
          </p:nvSpPr>
          <p:spPr>
            <a:xfrm>
              <a:off x="3900828" y="3735909"/>
              <a:ext cx="1849575" cy="1169551"/>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Download TAS sample</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Develop TAS</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Configure TAS</a:t>
              </a:r>
              <a:endParaRPr/>
            </a:p>
            <a:p>
              <a:pPr indent="-88900" lvl="0" marL="87313" marR="0" rtl="0" algn="l">
                <a:lnSpc>
                  <a:spcPct val="100000"/>
                </a:lnSpc>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Run TAS</a:t>
              </a:r>
              <a:endParaRPr/>
            </a:p>
          </p:txBody>
        </p:sp>
        <p:sp>
          <p:nvSpPr>
            <p:cNvPr id="2111" name="Google Shape;2111;p65"/>
            <p:cNvSpPr/>
            <p:nvPr/>
          </p:nvSpPr>
          <p:spPr>
            <a:xfrm>
              <a:off x="1082072" y="1834425"/>
              <a:ext cx="7462551" cy="1853529"/>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grpSp>
          <p:nvGrpSpPr>
            <p:cNvPr id="2112" name="Google Shape;2112;p65"/>
            <p:cNvGrpSpPr/>
            <p:nvPr/>
          </p:nvGrpSpPr>
          <p:grpSpPr>
            <a:xfrm>
              <a:off x="987318" y="1767755"/>
              <a:ext cx="2039082" cy="2920903"/>
              <a:chOff x="2425513" y="1549350"/>
              <a:chExt cx="2252689" cy="3226887"/>
            </a:xfrm>
          </p:grpSpPr>
          <p:sp>
            <p:nvSpPr>
              <p:cNvPr id="2113" name="Google Shape;2113;p65"/>
              <p:cNvSpPr/>
              <p:nvPr/>
            </p:nvSpPr>
            <p:spPr>
              <a:xfrm rot="5400000">
                <a:off x="1938414" y="2036449"/>
                <a:ext cx="3226887" cy="2252689"/>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14" name="Google Shape;2114;p65"/>
              <p:cNvSpPr/>
              <p:nvPr/>
            </p:nvSpPr>
            <p:spPr>
              <a:xfrm>
                <a:off x="2530194" y="1620101"/>
                <a:ext cx="2043331" cy="2043331"/>
              </a:xfrm>
              <a:prstGeom prst="ellipse">
                <a:avLst/>
              </a:prstGeom>
              <a:solidFill>
                <a:srgbClr val="D8D8D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Cài đặt &amp;Cube</a:t>
                </a:r>
                <a:endParaRPr/>
              </a:p>
            </p:txBody>
          </p:sp>
        </p:grpSp>
        <p:sp>
          <p:nvSpPr>
            <p:cNvPr id="2115" name="Google Shape;2115;p65"/>
            <p:cNvSpPr txBox="1"/>
            <p:nvPr/>
          </p:nvSpPr>
          <p:spPr>
            <a:xfrm>
              <a:off x="1135080" y="3757065"/>
              <a:ext cx="1849575" cy="1361847"/>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Tải xuống &amp;Cube</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Cài đặt Node.js </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Định cấu hình &amp;Cube</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Chạy &amp;Cube</a:t>
              </a:r>
              <a:endParaRPr/>
            </a:p>
          </p:txBody>
        </p:sp>
        <p:grpSp>
          <p:nvGrpSpPr>
            <p:cNvPr id="2116" name="Google Shape;2116;p65"/>
            <p:cNvGrpSpPr/>
            <p:nvPr/>
          </p:nvGrpSpPr>
          <p:grpSpPr>
            <a:xfrm>
              <a:off x="3797303" y="1767753"/>
              <a:ext cx="2039082" cy="3747296"/>
              <a:chOff x="4465796" y="1549347"/>
              <a:chExt cx="2252689" cy="4139850"/>
            </a:xfrm>
          </p:grpSpPr>
          <p:sp>
            <p:nvSpPr>
              <p:cNvPr id="2117" name="Google Shape;2117;p65"/>
              <p:cNvSpPr/>
              <p:nvPr/>
            </p:nvSpPr>
            <p:spPr>
              <a:xfrm rot="5400000">
                <a:off x="3522215" y="2492927"/>
                <a:ext cx="4139850" cy="2252689"/>
              </a:xfrm>
              <a:prstGeom prst="roundRect">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18" name="Google Shape;2118;p65"/>
              <p:cNvSpPr/>
              <p:nvPr/>
            </p:nvSpPr>
            <p:spPr>
              <a:xfrm>
                <a:off x="4570476" y="1620101"/>
                <a:ext cx="2043331" cy="2043331"/>
              </a:xfrm>
              <a:prstGeom prst="ellipse">
                <a:avLst/>
              </a:prstGeom>
              <a:solidFill>
                <a:srgbClr val="D8D8D8"/>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Phát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triển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TAS</a:t>
                </a:r>
                <a:endParaRPr/>
              </a:p>
            </p:txBody>
          </p:sp>
        </p:grpSp>
        <p:sp>
          <p:nvSpPr>
            <p:cNvPr id="2119" name="Google Shape;2119;p65"/>
            <p:cNvSpPr txBox="1"/>
            <p:nvPr/>
          </p:nvSpPr>
          <p:spPr>
            <a:xfrm>
              <a:off x="3900828" y="3728054"/>
              <a:ext cx="1849575" cy="1361847"/>
            </a:xfrm>
            <a:prstGeom prst="rect">
              <a:avLst/>
            </a:prstGeom>
            <a:noFill/>
            <a:ln>
              <a:noFill/>
            </a:ln>
          </p:spPr>
          <p:txBody>
            <a:bodyPr anchorCtr="0" anchor="t" bIns="45700" lIns="18000" spcFirstLastPara="1" rIns="0" wrap="square" tIns="45700">
              <a:spAutoFit/>
            </a:bodyPr>
            <a:lstStyle/>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Tải xuống mẫu TAS</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Phát triển TAS</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Định cấu hình TAS</a:t>
              </a:r>
              <a:endParaRPr/>
            </a:p>
            <a:p>
              <a:pPr indent="-88900" lvl="0" marL="87313" marR="0" rtl="0" algn="l">
                <a:lnSpc>
                  <a:spcPct val="100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Chạy TAS</a:t>
              </a:r>
              <a:endParaRPr/>
            </a:p>
          </p:txBody>
        </p:sp>
        <p:grpSp>
          <p:nvGrpSpPr>
            <p:cNvPr id="2120" name="Google Shape;2120;p65"/>
            <p:cNvGrpSpPr/>
            <p:nvPr/>
          </p:nvGrpSpPr>
          <p:grpSpPr>
            <a:xfrm>
              <a:off x="6600293" y="1767753"/>
              <a:ext cx="2039082" cy="3747296"/>
              <a:chOff x="6506079" y="1549347"/>
              <a:chExt cx="2252689" cy="4139850"/>
            </a:xfrm>
          </p:grpSpPr>
          <p:sp>
            <p:nvSpPr>
              <p:cNvPr id="2121" name="Google Shape;2121;p65"/>
              <p:cNvSpPr/>
              <p:nvPr/>
            </p:nvSpPr>
            <p:spPr>
              <a:xfrm rot="5400000">
                <a:off x="5562498" y="2492927"/>
                <a:ext cx="4139850" cy="2252689"/>
              </a:xfrm>
              <a:prstGeom prst="roundRect">
                <a:avLst>
                  <a:gd fmla="val 50000"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sp>
            <p:nvSpPr>
              <p:cNvPr id="2122" name="Google Shape;2122;p65"/>
              <p:cNvSpPr/>
              <p:nvPr/>
            </p:nvSpPr>
            <p:spPr>
              <a:xfrm>
                <a:off x="6610759" y="1620101"/>
                <a:ext cx="2043331" cy="2043331"/>
              </a:xfrm>
              <a:prstGeom prst="ellipse">
                <a:avLst/>
              </a:prstGeom>
              <a:solidFill>
                <a:srgbClr val="193EB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Kiểm </a:t>
                </a:r>
                <a:endParaRPr/>
              </a:p>
              <a:p>
                <a:pPr indent="0" lvl="0" marL="0" marR="0" rtl="0" algn="ctr">
                  <a:spcBef>
                    <a:spcPts val="0"/>
                  </a:spcBef>
                  <a:spcAft>
                    <a:spcPts val="0"/>
                  </a:spcAft>
                  <a:buNone/>
                </a:pPr>
                <a:r>
                  <a:rPr b="1" lang="en-US" sz="1800">
                    <a:solidFill>
                      <a:schemeClr val="lt1"/>
                    </a:solidFill>
                    <a:latin typeface="Arial"/>
                    <a:ea typeface="Arial"/>
                    <a:cs typeface="Arial"/>
                    <a:sym typeface="Arial"/>
                  </a:rPr>
                  <a:t>tra thiết bị</a:t>
                </a:r>
                <a:endParaRPr/>
              </a:p>
            </p:txBody>
          </p:sp>
        </p:grpSp>
        <p:sp>
          <p:nvSpPr>
            <p:cNvPr id="2123" name="Google Shape;2123;p65"/>
            <p:cNvSpPr txBox="1"/>
            <p:nvPr/>
          </p:nvSpPr>
          <p:spPr>
            <a:xfrm>
              <a:off x="6695047" y="3743764"/>
              <a:ext cx="1975256" cy="1361847"/>
            </a:xfrm>
            <a:prstGeom prst="rect">
              <a:avLst/>
            </a:prstGeom>
            <a:noFill/>
            <a:ln>
              <a:noFill/>
            </a:ln>
          </p:spPr>
          <p:txBody>
            <a:bodyPr anchorCtr="0" anchor="t" bIns="45700" lIns="18000" spcFirstLastPara="1" rIns="0" wrap="square" tIns="45700">
              <a:spAutoFit/>
            </a:bodyPr>
            <a:lstStyle/>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Tải xuống tệp API </a:t>
              </a:r>
              <a:endParaRPr/>
            </a:p>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  Mobius</a:t>
              </a:r>
              <a:endParaRPr/>
            </a:p>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Cài đặt chương trình chạy thử</a:t>
              </a:r>
              <a:endParaRPr/>
            </a:p>
            <a:p>
              <a:pPr indent="-88900" lvl="0" marL="87313" marR="0" rtl="0" algn="l">
                <a:spcBef>
                  <a:spcPts val="0"/>
                </a:spcBef>
                <a:spcAft>
                  <a:spcPts val="0"/>
                </a:spcAft>
                <a:buClr>
                  <a:schemeClr val="lt1"/>
                </a:buClr>
                <a:buSzPts val="1400"/>
                <a:buFont typeface="Arial"/>
                <a:buChar char="•"/>
              </a:pPr>
              <a:r>
                <a:rPr lang="en-US" sz="1400">
                  <a:solidFill>
                    <a:schemeClr val="lt1"/>
                  </a:solidFill>
                  <a:latin typeface="Arial"/>
                  <a:ea typeface="Arial"/>
                  <a:cs typeface="Arial"/>
                  <a:sym typeface="Arial"/>
                </a:rPr>
                <a:t>Kiểm tra thiết bị</a:t>
              </a:r>
              <a:endParaRPr/>
            </a:p>
          </p:txBody>
        </p:sp>
        <p:sp>
          <p:nvSpPr>
            <p:cNvPr id="2124" name="Google Shape;2124;p65"/>
            <p:cNvSpPr/>
            <p:nvPr/>
          </p:nvSpPr>
          <p:spPr>
            <a:xfrm>
              <a:off x="726612" y="1557338"/>
              <a:ext cx="5370351" cy="4151299"/>
            </a:xfrm>
            <a:prstGeom prst="roundRect">
              <a:avLst>
                <a:gd fmla="val 33434" name="adj"/>
              </a:avLst>
            </a:prstGeom>
            <a:noFill/>
            <a:ln cap="flat" cmpd="sng" w="12700">
              <a:solidFill>
                <a:srgbClr val="FF0000"/>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2060"/>
                </a:solidFill>
                <a:latin typeface="Arial"/>
                <a:ea typeface="Arial"/>
                <a:cs typeface="Arial"/>
                <a:sym typeface="Arial"/>
              </a:endParaRPr>
            </a:p>
          </p:txBody>
        </p:sp>
      </p:grpSp>
      <p:grpSp>
        <p:nvGrpSpPr>
          <p:cNvPr id="2125" name="Google Shape;2125;p65"/>
          <p:cNvGrpSpPr/>
          <p:nvPr/>
        </p:nvGrpSpPr>
        <p:grpSpPr>
          <a:xfrm>
            <a:off x="416128" y="447433"/>
            <a:ext cx="9051872" cy="276999"/>
            <a:chOff x="416128" y="447433"/>
            <a:chExt cx="9051872" cy="276999"/>
          </a:xfrm>
        </p:grpSpPr>
        <p:sp>
          <p:nvSpPr>
            <p:cNvPr id="2126" name="Google Shape;2126;p6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27" name="Google Shape;2127;p6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28" name="Google Shape;2128;p6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Cài đặt &amp;Cube vàTAS (Pi)</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grpSp>
        <p:nvGrpSpPr>
          <p:cNvPr id="2134" name="Google Shape;2134;p66"/>
          <p:cNvGrpSpPr/>
          <p:nvPr/>
        </p:nvGrpSpPr>
        <p:grpSpPr>
          <a:xfrm>
            <a:off x="558800" y="1909144"/>
            <a:ext cx="8785225" cy="430887"/>
            <a:chOff x="1027113" y="2045625"/>
            <a:chExt cx="8785225" cy="430887"/>
          </a:xfrm>
        </p:grpSpPr>
        <p:sp>
          <p:nvSpPr>
            <p:cNvPr id="2135" name="Google Shape;2135;p6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36" name="Google Shape;2136;p66"/>
            <p:cNvSpPr/>
            <p:nvPr/>
          </p:nvSpPr>
          <p:spPr>
            <a:xfrm>
              <a:off x="1179513" y="2045625"/>
              <a:ext cx="8632825" cy="43088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&amp;Cube: Sử dụng lệnh git, sao chép Thyme và TAS từ địa chỉ https://github.com/IoTKETI/nCube-Thyme-Nodejs.git</a:t>
              </a:r>
              <a:endParaRPr/>
            </a:p>
          </p:txBody>
        </p:sp>
      </p:grpSp>
      <p:grpSp>
        <p:nvGrpSpPr>
          <p:cNvPr id="2137" name="Google Shape;2137;p66"/>
          <p:cNvGrpSpPr/>
          <p:nvPr/>
        </p:nvGrpSpPr>
        <p:grpSpPr>
          <a:xfrm>
            <a:off x="416128" y="447433"/>
            <a:ext cx="9051872" cy="276999"/>
            <a:chOff x="416128" y="447433"/>
            <a:chExt cx="9051872" cy="276999"/>
          </a:xfrm>
        </p:grpSpPr>
        <p:sp>
          <p:nvSpPr>
            <p:cNvPr id="2138" name="Google Shape;2138;p6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39" name="Google Shape;2139;p6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40" name="Google Shape;2140;p66"/>
          <p:cNvSpPr/>
          <p:nvPr/>
        </p:nvSpPr>
        <p:spPr>
          <a:xfrm>
            <a:off x="448919" y="1181850"/>
            <a:ext cx="9004986" cy="7386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&amp;Cube: Tải xuống và sao chép Thyme và TAS </a:t>
            </a:r>
            <a:endParaRPr/>
          </a:p>
          <a:p>
            <a:pPr indent="0" lvl="0" marL="0" marR="0" rtl="0" algn="l">
              <a:spcBef>
                <a:spcPts val="0"/>
              </a:spcBef>
              <a:spcAft>
                <a:spcPts val="0"/>
              </a:spcAft>
              <a:buNone/>
            </a:pPr>
            <a:r>
              <a:rPr lang="en-US" sz="2400">
                <a:solidFill>
                  <a:srgbClr val="0C0C0C"/>
                </a:solidFill>
                <a:latin typeface="Arial"/>
                <a:ea typeface="Arial"/>
                <a:cs typeface="Arial"/>
                <a:sym typeface="Arial"/>
              </a:rPr>
              <a:t>sang Raspberry Pi</a:t>
            </a:r>
            <a:endParaRPr/>
          </a:p>
        </p:txBody>
      </p:sp>
      <p:grpSp>
        <p:nvGrpSpPr>
          <p:cNvPr id="2141" name="Google Shape;2141;p66"/>
          <p:cNvGrpSpPr/>
          <p:nvPr/>
        </p:nvGrpSpPr>
        <p:grpSpPr>
          <a:xfrm>
            <a:off x="711200" y="2482071"/>
            <a:ext cx="6997804" cy="1775900"/>
            <a:chOff x="1337594" y="2886784"/>
            <a:chExt cx="6997804" cy="1775900"/>
          </a:xfrm>
        </p:grpSpPr>
        <p:pic>
          <p:nvPicPr>
            <p:cNvPr id="2142" name="Google Shape;2142;p66"/>
            <p:cNvPicPr preferRelativeResize="0"/>
            <p:nvPr/>
          </p:nvPicPr>
          <p:blipFill rotWithShape="1">
            <a:blip r:embed="rId3">
              <a:alphaModFix/>
            </a:blip>
            <a:srcRect b="0" l="0" r="18068" t="0"/>
            <a:stretch/>
          </p:blipFill>
          <p:spPr>
            <a:xfrm>
              <a:off x="1406956" y="2958437"/>
              <a:ext cx="6868894" cy="1651348"/>
            </a:xfrm>
            <a:prstGeom prst="rect">
              <a:avLst/>
            </a:prstGeom>
            <a:noFill/>
            <a:ln>
              <a:noFill/>
            </a:ln>
          </p:spPr>
        </p:pic>
        <p:sp>
          <p:nvSpPr>
            <p:cNvPr id="2143" name="Google Shape;2143;p66"/>
            <p:cNvSpPr/>
            <p:nvPr/>
          </p:nvSpPr>
          <p:spPr>
            <a:xfrm>
              <a:off x="1337594" y="2886784"/>
              <a:ext cx="6997804" cy="177590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67"/>
          <p:cNvSpPr txBox="1"/>
          <p:nvPr/>
        </p:nvSpPr>
        <p:spPr>
          <a:xfrm>
            <a:off x="3768435" y="2231544"/>
            <a:ext cx="4525819" cy="442035"/>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 </a:t>
            </a:r>
            <a:r>
              <a:rPr lang="en-US" sz="1200">
                <a:solidFill>
                  <a:schemeClr val="dk1"/>
                </a:solidFill>
                <a:latin typeface="Arial"/>
                <a:ea typeface="Arial"/>
                <a:cs typeface="Arial"/>
                <a:sym typeface="Arial"/>
              </a:rPr>
              <a:t>~ $ cd nCube-Thyme-Nodejs</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 </a:t>
            </a:r>
            <a:r>
              <a:rPr lang="en-US" sz="1200">
                <a:solidFill>
                  <a:schemeClr val="dk1"/>
                </a:solidFill>
                <a:latin typeface="Arial"/>
                <a:ea typeface="Arial"/>
                <a:cs typeface="Arial"/>
                <a:sym typeface="Arial"/>
              </a:rPr>
              <a:t>~/nCube-Thyme-Nodejs $ sudo npm install</a:t>
            </a:r>
            <a:endParaRPr/>
          </a:p>
        </p:txBody>
      </p:sp>
      <p:grpSp>
        <p:nvGrpSpPr>
          <p:cNvPr id="2150" name="Google Shape;2150;p67"/>
          <p:cNvGrpSpPr/>
          <p:nvPr/>
        </p:nvGrpSpPr>
        <p:grpSpPr>
          <a:xfrm>
            <a:off x="558800" y="1913515"/>
            <a:ext cx="8785225" cy="215444"/>
            <a:chOff x="1027113" y="2045625"/>
            <a:chExt cx="8785225" cy="215444"/>
          </a:xfrm>
        </p:grpSpPr>
        <p:sp>
          <p:nvSpPr>
            <p:cNvPr id="2151" name="Google Shape;2151;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52" name="Google Shape;2152;p67"/>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Đăng nhập Raspberry Pi bằng chương trình putty SSH</a:t>
              </a:r>
              <a:endParaRPr/>
            </a:p>
          </p:txBody>
        </p:sp>
      </p:grpSp>
      <p:grpSp>
        <p:nvGrpSpPr>
          <p:cNvPr id="2153" name="Google Shape;2153;p67"/>
          <p:cNvGrpSpPr/>
          <p:nvPr/>
        </p:nvGrpSpPr>
        <p:grpSpPr>
          <a:xfrm>
            <a:off x="558800" y="2212617"/>
            <a:ext cx="8785225" cy="215444"/>
            <a:chOff x="1027113" y="2045625"/>
            <a:chExt cx="8785225" cy="215444"/>
          </a:xfrm>
        </p:grpSpPr>
        <p:sp>
          <p:nvSpPr>
            <p:cNvPr id="2154" name="Google Shape;2154;p6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55" name="Google Shape;2155;p6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Vào thư mục Thyme và cài đặt Thyme</a:t>
              </a:r>
              <a:endParaRPr/>
            </a:p>
          </p:txBody>
        </p:sp>
      </p:grpSp>
      <p:pic>
        <p:nvPicPr>
          <p:cNvPr id="2156" name="Google Shape;2156;p67"/>
          <p:cNvPicPr preferRelativeResize="0"/>
          <p:nvPr/>
        </p:nvPicPr>
        <p:blipFill rotWithShape="1">
          <a:blip r:embed="rId3">
            <a:alphaModFix/>
          </a:blip>
          <a:srcRect b="0" l="0" r="0" t="0"/>
          <a:stretch/>
        </p:blipFill>
        <p:spPr>
          <a:xfrm>
            <a:off x="711200" y="2832274"/>
            <a:ext cx="6392403" cy="3445807"/>
          </a:xfrm>
          <a:prstGeom prst="rect">
            <a:avLst/>
          </a:prstGeom>
          <a:noFill/>
          <a:ln cap="flat" cmpd="sng" w="9525">
            <a:solidFill>
              <a:srgbClr val="FF0000"/>
            </a:solidFill>
            <a:prstDash val="solid"/>
            <a:round/>
            <a:headEnd len="sm" w="sm" type="none"/>
            <a:tailEnd len="sm" w="sm" type="none"/>
          </a:ln>
        </p:spPr>
      </p:pic>
      <p:grpSp>
        <p:nvGrpSpPr>
          <p:cNvPr id="2157" name="Google Shape;2157;p67"/>
          <p:cNvGrpSpPr/>
          <p:nvPr/>
        </p:nvGrpSpPr>
        <p:grpSpPr>
          <a:xfrm>
            <a:off x="416128" y="447433"/>
            <a:ext cx="9051872" cy="276999"/>
            <a:chOff x="416128" y="447433"/>
            <a:chExt cx="9051872" cy="276999"/>
          </a:xfrm>
        </p:grpSpPr>
        <p:sp>
          <p:nvSpPr>
            <p:cNvPr id="2158" name="Google Shape;2158;p6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59" name="Google Shape;2159;p6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60" name="Google Shape;2160;p6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&amp;Cube: Thiết lập Thyme bằng Raspberry Pi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grpSp>
        <p:nvGrpSpPr>
          <p:cNvPr id="2166" name="Google Shape;2166;p68"/>
          <p:cNvGrpSpPr/>
          <p:nvPr/>
        </p:nvGrpSpPr>
        <p:grpSpPr>
          <a:xfrm>
            <a:off x="558800" y="1913447"/>
            <a:ext cx="8785225" cy="215444"/>
            <a:chOff x="1027113" y="2045625"/>
            <a:chExt cx="8785225" cy="215444"/>
          </a:xfrm>
        </p:grpSpPr>
        <p:sp>
          <p:nvSpPr>
            <p:cNvPr id="2167" name="Google Shape;2167;p6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68" name="Google Shape;2168;p68"/>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tệp cấu hình và chỉnh sửa</a:t>
              </a:r>
              <a:endParaRPr sz="1400">
                <a:solidFill>
                  <a:srgbClr val="262626"/>
                </a:solidFill>
                <a:latin typeface="Arial"/>
                <a:ea typeface="Arial"/>
                <a:cs typeface="Arial"/>
                <a:sym typeface="Arial"/>
              </a:endParaRPr>
            </a:p>
          </p:txBody>
        </p:sp>
      </p:grpSp>
      <p:sp>
        <p:nvSpPr>
          <p:cNvPr id="2169" name="Google Shape;2169;p68"/>
          <p:cNvSpPr txBox="1"/>
          <p:nvPr/>
        </p:nvSpPr>
        <p:spPr>
          <a:xfrm>
            <a:off x="705710" y="2214687"/>
            <a:ext cx="4521678" cy="62670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 </a:t>
            </a:r>
            <a:r>
              <a:rPr lang="en-US" sz="1200">
                <a:solidFill>
                  <a:srgbClr val="7030A0"/>
                </a:solidFill>
                <a:latin typeface="Arial"/>
                <a:ea typeface="Arial"/>
                <a:cs typeface="Arial"/>
                <a:sym typeface="Arial"/>
              </a:rPr>
              <a:t>~/nCube-Thyme-Nodejs $ </a:t>
            </a:r>
            <a:r>
              <a:rPr lang="en-US" sz="1200">
                <a:solidFill>
                  <a:schemeClr val="dk1"/>
                </a:solidFill>
                <a:latin typeface="Arial"/>
                <a:ea typeface="Arial"/>
                <a:cs typeface="Arial"/>
                <a:sym typeface="Arial"/>
              </a:rPr>
              <a:t>sudo nano conf.js</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 (Chỉnh sửa tệp cấu hình)</a:t>
            </a:r>
            <a:endParaRPr/>
          </a:p>
          <a:p>
            <a:pPr indent="0" lvl="0" marL="0" marR="0" rtl="0" algn="just">
              <a:spcBef>
                <a:spcPts val="0"/>
              </a:spcBef>
              <a:spcAft>
                <a:spcPts val="0"/>
              </a:spcAft>
              <a:buNone/>
            </a:pPr>
            <a:r>
              <a:rPr lang="en-US" sz="1200">
                <a:solidFill>
                  <a:srgbClr val="FF0000"/>
                </a:solidFill>
                <a:latin typeface="Arial"/>
                <a:ea typeface="Arial"/>
                <a:cs typeface="Arial"/>
                <a:sym typeface="Arial"/>
              </a:rPr>
              <a:t>&lt;Ctrl&gt;+&lt;X&gt; 🡪 Y 🡪 &lt;Enter&gt;</a:t>
            </a:r>
            <a:endParaRPr sz="1200">
              <a:solidFill>
                <a:srgbClr val="FF0000"/>
              </a:solidFill>
              <a:latin typeface="Arial"/>
              <a:ea typeface="Arial"/>
              <a:cs typeface="Arial"/>
              <a:sym typeface="Arial"/>
            </a:endParaRPr>
          </a:p>
        </p:txBody>
      </p:sp>
      <p:grpSp>
        <p:nvGrpSpPr>
          <p:cNvPr id="2170" name="Google Shape;2170;p68"/>
          <p:cNvGrpSpPr/>
          <p:nvPr/>
        </p:nvGrpSpPr>
        <p:grpSpPr>
          <a:xfrm>
            <a:off x="1438556" y="1476778"/>
            <a:ext cx="8016428" cy="4793558"/>
            <a:chOff x="1333579" y="1264342"/>
            <a:chExt cx="8016428" cy="4793558"/>
          </a:xfrm>
        </p:grpSpPr>
        <p:sp>
          <p:nvSpPr>
            <p:cNvPr id="2171" name="Google Shape;2171;p68"/>
            <p:cNvSpPr/>
            <p:nvPr/>
          </p:nvSpPr>
          <p:spPr>
            <a:xfrm>
              <a:off x="5257094" y="1264342"/>
              <a:ext cx="4092913" cy="4785926"/>
            </a:xfrm>
            <a:prstGeom prst="rect">
              <a:avLst/>
            </a:prstGeom>
            <a:solidFill>
              <a:srgbClr val="ECEFF6"/>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700">
                  <a:solidFill>
                    <a:srgbClr val="458383"/>
                  </a:solidFill>
                  <a:latin typeface="Arial"/>
                  <a:ea typeface="Arial"/>
                  <a:cs typeface="Arial"/>
                  <a:sym typeface="Arial"/>
                </a:rPr>
                <a:t>conf</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useprotocol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'http'</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br>
                <a:rPr lang="en-US" sz="700">
                  <a:solidFill>
                    <a:srgbClr val="000000"/>
                  </a:solidFill>
                  <a:latin typeface="Arial"/>
                  <a:ea typeface="Arial"/>
                  <a:cs typeface="Arial"/>
                  <a:sym typeface="Arial"/>
                </a:rPr>
              </a:br>
              <a:r>
                <a:rPr i="1" lang="en-US" sz="700">
                  <a:solidFill>
                    <a:srgbClr val="808080"/>
                  </a:solidFill>
                  <a:latin typeface="Arial"/>
                  <a:ea typeface="Arial"/>
                  <a:cs typeface="Arial"/>
                  <a:sym typeface="Arial"/>
                </a:rPr>
                <a:t>// build cse</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host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'203.253.128.161'</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'7579'</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‘Mobius'</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‘/Mobius'</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mqttport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'1883'</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br>
                <a:rPr lang="en-US" sz="200">
                  <a:solidFill>
                    <a:srgbClr val="000000"/>
                  </a:solidFill>
                  <a:latin typeface="Arial"/>
                  <a:ea typeface="Arial"/>
                  <a:cs typeface="Arial"/>
                  <a:sym typeface="Arial"/>
                </a:rPr>
              </a:br>
              <a:r>
                <a:rPr i="1" lang="en-US" sz="700">
                  <a:solidFill>
                    <a:srgbClr val="808080"/>
                  </a:solidFill>
                  <a:latin typeface="Arial"/>
                  <a:ea typeface="Arial"/>
                  <a:cs typeface="Arial"/>
                  <a:sym typeface="Arial"/>
                </a:rPr>
                <a:t>// build ae</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'ae-edu0’</a:t>
              </a:r>
              <a:r>
                <a:rPr lang="en-US" sz="700">
                  <a:solidFill>
                    <a:srgbClr val="000000"/>
                  </a:solidFill>
                  <a:latin typeface="Arial"/>
                  <a:ea typeface="Arial"/>
                  <a:cs typeface="Arial"/>
                  <a:sym typeface="Arial"/>
                </a:rPr>
                <a:t>; </a:t>
              </a:r>
              <a:endParaRPr sz="700">
                <a:solidFill>
                  <a:srgbClr val="000000"/>
                </a:solidFill>
                <a:latin typeface="Arial"/>
                <a:ea typeface="Arial"/>
                <a:cs typeface="Arial"/>
                <a:sym typeface="Arial"/>
              </a:endParaRPr>
            </a:p>
            <a:p>
              <a:pPr indent="0" lvl="0" marL="0" marR="0" rtl="0" algn="l">
                <a:spcBef>
                  <a:spcPts val="0"/>
                </a:spcBef>
                <a:spcAft>
                  <a:spcPts val="0"/>
                </a:spcAft>
                <a:buNone/>
              </a:pP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appid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'0.2.481.1.1'</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'9727'</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bodytype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'json'</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tasport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'3105'</a:t>
              </a:r>
              <a:r>
                <a:rPr lang="en-US" sz="700">
                  <a:solidFill>
                    <a:srgbClr val="000000"/>
                  </a:solidFill>
                  <a:latin typeface="Arial"/>
                  <a:ea typeface="Arial"/>
                  <a:cs typeface="Arial"/>
                  <a:sym typeface="Arial"/>
                </a:rPr>
                <a:t>;</a:t>
              </a:r>
              <a:br>
                <a:rPr lang="en-US" sz="200">
                  <a:solidFill>
                    <a:srgbClr val="000000"/>
                  </a:solidFill>
                  <a:latin typeface="Arial"/>
                  <a:ea typeface="Arial"/>
                  <a:cs typeface="Arial"/>
                  <a:sym typeface="Arial"/>
                </a:rPr>
              </a:br>
              <a:br>
                <a:rPr lang="en-US" sz="200">
                  <a:solidFill>
                    <a:srgbClr val="000000"/>
                  </a:solidFill>
                  <a:latin typeface="Arial"/>
                  <a:ea typeface="Arial"/>
                  <a:cs typeface="Arial"/>
                  <a:sym typeface="Arial"/>
                </a:rPr>
              </a:br>
              <a:r>
                <a:rPr i="1" lang="en-US" sz="700">
                  <a:solidFill>
                    <a:srgbClr val="808080"/>
                  </a:solidFill>
                  <a:latin typeface="Arial"/>
                  <a:ea typeface="Arial"/>
                  <a:cs typeface="Arial"/>
                  <a:sym typeface="Arial"/>
                </a:rPr>
                <a:t>// build cnt</a:t>
              </a:r>
              <a:br>
                <a:rPr i="1" lang="en-US" sz="700">
                  <a:solidFill>
                    <a:srgbClr val="808080"/>
                  </a:solidFill>
                  <a:latin typeface="Arial"/>
                  <a:ea typeface="Arial"/>
                  <a:cs typeface="Arial"/>
                  <a:sym typeface="Arial"/>
                </a:rPr>
              </a:br>
              <a:r>
                <a:rPr lang="en-US" sz="700">
                  <a:solidFill>
                    <a:srgbClr val="000080"/>
                  </a:solidFill>
                  <a:latin typeface="Arial"/>
                  <a:ea typeface="Arial"/>
                  <a:cs typeface="Arial"/>
                  <a:sym typeface="Arial"/>
                </a:rPr>
                <a:t>var </a:t>
              </a:r>
              <a:r>
                <a:rPr lang="en-US" sz="700">
                  <a:solidFill>
                    <a:srgbClr val="458383"/>
                  </a:solidFill>
                  <a:latin typeface="Arial"/>
                  <a:ea typeface="Arial"/>
                  <a:cs typeface="Arial"/>
                  <a:sym typeface="Arial"/>
                </a:rPr>
                <a:t>count </a:t>
              </a:r>
              <a:r>
                <a:rPr lang="en-US" sz="700">
                  <a:solidFill>
                    <a:srgbClr val="000000"/>
                  </a:solidFill>
                  <a:latin typeface="Arial"/>
                  <a:ea typeface="Arial"/>
                  <a:cs typeface="Arial"/>
                  <a:sym typeface="Arial"/>
                </a:rPr>
                <a:t>= </a:t>
              </a:r>
              <a:r>
                <a:rPr lang="en-US" sz="700">
                  <a:solidFill>
                    <a:srgbClr val="0000FF"/>
                  </a:solidFill>
                  <a:latin typeface="Arial"/>
                  <a:ea typeface="Arial"/>
                  <a:cs typeface="Arial"/>
                  <a:sym typeface="Arial"/>
                </a:rPr>
                <a:t>0</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 = {};</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'cnt-co2'</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 = {};</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'cnt-led'</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i="1" lang="en-US" sz="700">
                  <a:solidFill>
                    <a:srgbClr val="808080"/>
                  </a:solidFill>
                  <a:latin typeface="Arial"/>
                  <a:ea typeface="Arial"/>
                  <a:cs typeface="Arial"/>
                  <a:sym typeface="Arial"/>
                </a:rPr>
                <a:t>//cnt_arr[count] = {};</a:t>
              </a: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//cnt_arr[count].parent = '/' + cse.name + '/' + ae.name;</a:t>
              </a: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//cnt_arr[count++].name = 'cnt-cam';</a:t>
              </a:r>
              <a:br>
                <a:rPr i="1" lang="en-US" sz="700">
                  <a:solidFill>
                    <a:srgbClr val="808080"/>
                  </a:solidFill>
                  <a:latin typeface="Arial"/>
                  <a:ea typeface="Arial"/>
                  <a:cs typeface="Arial"/>
                  <a:sym typeface="Arial"/>
                </a:rPr>
              </a:b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 build sub</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count </a:t>
              </a:r>
              <a:r>
                <a:rPr lang="en-US" sz="700">
                  <a:solidFill>
                    <a:srgbClr val="000000"/>
                  </a:solidFill>
                  <a:latin typeface="Arial"/>
                  <a:ea typeface="Arial"/>
                  <a:cs typeface="Arial"/>
                  <a:sym typeface="Arial"/>
                </a:rPr>
                <a:t>= </a:t>
              </a:r>
              <a:r>
                <a:rPr lang="en-US" sz="700">
                  <a:solidFill>
                    <a:srgbClr val="0000FF"/>
                  </a:solidFill>
                  <a:latin typeface="Arial"/>
                  <a:ea typeface="Arial"/>
                  <a:cs typeface="Arial"/>
                  <a:sym typeface="Arial"/>
                </a:rPr>
                <a:t>0</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 = {};</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cnt_arr</a:t>
              </a:r>
              <a:r>
                <a:rPr lang="en-US" sz="700">
                  <a:solidFill>
                    <a:srgbClr val="000000"/>
                  </a:solidFill>
                  <a:latin typeface="Arial"/>
                  <a:ea typeface="Arial"/>
                  <a:cs typeface="Arial"/>
                  <a:sym typeface="Arial"/>
                </a:rPr>
                <a:t>[</a:t>
              </a:r>
              <a:r>
                <a:rPr lang="en-US" sz="700">
                  <a:solidFill>
                    <a:srgbClr val="0000FF"/>
                  </a:solidFill>
                  <a:latin typeface="Arial"/>
                  <a:ea typeface="Arial"/>
                  <a:cs typeface="Arial"/>
                  <a:sym typeface="Arial"/>
                </a:rPr>
                <a:t>1</a:t>
              </a:r>
              <a:r>
                <a:rPr lang="en-US" sz="700">
                  <a:solidFill>
                    <a:srgbClr val="000000"/>
                  </a:solidFill>
                  <a:latin typeface="Arial"/>
                  <a:ea typeface="Arial"/>
                  <a:cs typeface="Arial"/>
                  <a:sym typeface="Arial"/>
                </a:rPr>
                <a:t>].</a:t>
              </a:r>
              <a:r>
                <a:rPr lang="en-US" sz="700">
                  <a:solidFill>
                    <a:srgbClr val="7A7A43"/>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'sub-ctrl'</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sub_arr</a:t>
              </a:r>
              <a:r>
                <a:rPr lang="en-US" sz="700">
                  <a:solidFill>
                    <a:srgbClr val="000000"/>
                  </a:solidFill>
                  <a:latin typeface="Arial"/>
                  <a:ea typeface="Arial"/>
                  <a:cs typeface="Arial"/>
                  <a:sym typeface="Arial"/>
                </a:rPr>
                <a:t>[</a:t>
              </a:r>
              <a:r>
                <a:rPr lang="en-US" sz="700">
                  <a:solidFill>
                    <a:srgbClr val="458383"/>
                  </a:solidFill>
                  <a:latin typeface="Arial"/>
                  <a:ea typeface="Arial"/>
                  <a:cs typeface="Arial"/>
                  <a:sym typeface="Arial"/>
                </a:rPr>
                <a:t>count</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nu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'mqtt://'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host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i="1" lang="en-US" sz="700">
                  <a:solidFill>
                    <a:srgbClr val="808080"/>
                  </a:solidFill>
                  <a:latin typeface="Arial"/>
                  <a:ea typeface="Arial"/>
                  <a:cs typeface="Arial"/>
                  <a:sym typeface="Arial"/>
                </a:rPr>
                <a:t>//sub_arr[count++].nu = 'http://203.254.173.104:' + ae.port + '/noti';</a:t>
              </a: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//sub_arr[count++].nu = 'coap://203.254.173.104:' + ae.port + '/noti';</a:t>
              </a:r>
              <a:br>
                <a:rPr i="1" lang="en-US" sz="700">
                  <a:solidFill>
                    <a:srgbClr val="808080"/>
                  </a:solidFill>
                  <a:latin typeface="Arial"/>
                  <a:ea typeface="Arial"/>
                  <a:cs typeface="Arial"/>
                  <a:sym typeface="Arial"/>
                </a:rPr>
              </a:br>
              <a:br>
                <a:rPr i="1" lang="en-US" sz="700">
                  <a:solidFill>
                    <a:srgbClr val="808080"/>
                  </a:solidFill>
                  <a:latin typeface="Arial"/>
                  <a:ea typeface="Arial"/>
                  <a:cs typeface="Arial"/>
                  <a:sym typeface="Arial"/>
                </a:rPr>
              </a:br>
              <a:r>
                <a:rPr i="1" lang="en-US" sz="700">
                  <a:solidFill>
                    <a:srgbClr val="808080"/>
                  </a:solidFill>
                  <a:latin typeface="Arial"/>
                  <a:ea typeface="Arial"/>
                  <a:cs typeface="Arial"/>
                  <a:sym typeface="Arial"/>
                </a:rPr>
                <a:t>// build acp: not complete</a:t>
              </a:r>
              <a:br>
                <a:rPr i="1" lang="en-US" sz="700">
                  <a:solidFill>
                    <a:srgbClr val="808080"/>
                  </a:solidFill>
                  <a:latin typeface="Arial"/>
                  <a:ea typeface="Arial"/>
                  <a:cs typeface="Arial"/>
                  <a:sym typeface="Arial"/>
                </a:rPr>
              </a:br>
              <a:r>
                <a:rPr lang="en-US" sz="700">
                  <a:solidFill>
                    <a:srgbClr val="458383"/>
                  </a:solidFill>
                  <a:latin typeface="Arial"/>
                  <a:ea typeface="Arial"/>
                  <a:cs typeface="Arial"/>
                  <a:sym typeface="Arial"/>
                </a:rPr>
                <a:t>acp</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parent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cse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acp</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'acp-'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name</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acp</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 </a:t>
              </a:r>
              <a:r>
                <a:rPr lang="en-US" sz="700">
                  <a:solidFill>
                    <a:srgbClr val="000000"/>
                  </a:solidFill>
                  <a:latin typeface="Arial"/>
                  <a:ea typeface="Arial"/>
                  <a:cs typeface="Arial"/>
                  <a:sym typeface="Arial"/>
                </a:rPr>
                <a:t>= </a:t>
              </a:r>
              <a:r>
                <a:rPr lang="en-US" sz="700">
                  <a:solidFill>
                    <a:srgbClr val="458383"/>
                  </a:solidFill>
                  <a:latin typeface="Arial"/>
                  <a:ea typeface="Arial"/>
                  <a:cs typeface="Arial"/>
                  <a:sym typeface="Arial"/>
                </a:rPr>
                <a:t>ae</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id</a:t>
              </a:r>
              <a:r>
                <a:rPr lang="en-US" sz="700">
                  <a:solidFill>
                    <a:srgbClr val="000000"/>
                  </a:solidFill>
                  <a:latin typeface="Arial"/>
                  <a:ea typeface="Arial"/>
                  <a:cs typeface="Arial"/>
                  <a:sym typeface="Arial"/>
                </a:rPr>
                <a:t>;</a:t>
              </a:r>
              <a:br>
                <a:rPr lang="en-US" sz="700">
                  <a:solidFill>
                    <a:srgbClr val="000000"/>
                  </a:solidFill>
                  <a:latin typeface="Arial"/>
                  <a:ea typeface="Arial"/>
                  <a:cs typeface="Arial"/>
                  <a:sym typeface="Arial"/>
                </a:rPr>
              </a:br>
              <a:br>
                <a:rPr lang="en-US" sz="700">
                  <a:solidFill>
                    <a:srgbClr val="000000"/>
                  </a:solidFill>
                  <a:latin typeface="Arial"/>
                  <a:ea typeface="Arial"/>
                  <a:cs typeface="Arial"/>
                  <a:sym typeface="Arial"/>
                </a:rPr>
              </a:br>
              <a:r>
                <a:rPr lang="en-US" sz="700">
                  <a:solidFill>
                    <a:srgbClr val="458383"/>
                  </a:solidFill>
                  <a:latin typeface="Arial"/>
                  <a:ea typeface="Arial"/>
                  <a:cs typeface="Arial"/>
                  <a:sym typeface="Arial"/>
                </a:rPr>
                <a:t>conf</a:t>
              </a:r>
              <a:r>
                <a:rPr lang="en-US" sz="700">
                  <a:solidFill>
                    <a:srgbClr val="000000"/>
                  </a:solidFill>
                  <a:latin typeface="Arial"/>
                  <a:ea typeface="Arial"/>
                  <a:cs typeface="Arial"/>
                  <a:sym typeface="Arial"/>
                </a:rPr>
                <a:t>.</a:t>
              </a:r>
              <a:r>
                <a:rPr lang="en-US" sz="700">
                  <a:solidFill>
                    <a:srgbClr val="660E7A"/>
                  </a:solidFill>
                  <a:latin typeface="Arial"/>
                  <a:ea typeface="Arial"/>
                  <a:cs typeface="Arial"/>
                  <a:sym typeface="Arial"/>
                </a:rPr>
                <a:t>usesecure  </a:t>
              </a:r>
              <a:r>
                <a:rPr lang="en-US" sz="700">
                  <a:solidFill>
                    <a:srgbClr val="000000"/>
                  </a:solidFill>
                  <a:latin typeface="Arial"/>
                  <a:ea typeface="Arial"/>
                  <a:cs typeface="Arial"/>
                  <a:sym typeface="Arial"/>
                </a:rPr>
                <a:t>= </a:t>
              </a:r>
              <a:r>
                <a:rPr lang="en-US" sz="700">
                  <a:solidFill>
                    <a:srgbClr val="008000"/>
                  </a:solidFill>
                  <a:latin typeface="Arial"/>
                  <a:ea typeface="Arial"/>
                  <a:cs typeface="Arial"/>
                  <a:sym typeface="Arial"/>
                </a:rPr>
                <a:t>'disable'</a:t>
              </a:r>
              <a:r>
                <a:rPr lang="en-US" sz="700">
                  <a:solidFill>
                    <a:srgbClr val="000000"/>
                  </a:solidFill>
                  <a:latin typeface="Arial"/>
                  <a:ea typeface="Arial"/>
                  <a:cs typeface="Arial"/>
                  <a:sym typeface="Arial"/>
                </a:rPr>
                <a:t>;</a:t>
              </a:r>
              <a:endParaRPr sz="1400">
                <a:solidFill>
                  <a:schemeClr val="dk1"/>
                </a:solidFill>
                <a:latin typeface="Arial"/>
                <a:ea typeface="Arial"/>
                <a:cs typeface="Arial"/>
                <a:sym typeface="Arial"/>
              </a:endParaRPr>
            </a:p>
          </p:txBody>
        </p:sp>
        <p:grpSp>
          <p:nvGrpSpPr>
            <p:cNvPr id="2172" name="Google Shape;2172;p68"/>
            <p:cNvGrpSpPr/>
            <p:nvPr/>
          </p:nvGrpSpPr>
          <p:grpSpPr>
            <a:xfrm>
              <a:off x="1333579" y="3755320"/>
              <a:ext cx="3815682" cy="2294948"/>
              <a:chOff x="1135730" y="3649191"/>
              <a:chExt cx="4163596" cy="2504201"/>
            </a:xfrm>
          </p:grpSpPr>
          <p:pic>
            <p:nvPicPr>
              <p:cNvPr id="2173" name="Google Shape;2173;p68"/>
              <p:cNvPicPr preferRelativeResize="0"/>
              <p:nvPr/>
            </p:nvPicPr>
            <p:blipFill rotWithShape="1">
              <a:blip r:embed="rId3">
                <a:alphaModFix/>
              </a:blip>
              <a:srcRect b="17213" l="0" r="0" t="0"/>
              <a:stretch/>
            </p:blipFill>
            <p:spPr>
              <a:xfrm>
                <a:off x="1135730" y="3649191"/>
                <a:ext cx="4163596" cy="2504201"/>
              </a:xfrm>
              <a:prstGeom prst="rect">
                <a:avLst/>
              </a:prstGeom>
              <a:noFill/>
              <a:ln>
                <a:noFill/>
              </a:ln>
            </p:spPr>
          </p:pic>
          <p:sp>
            <p:nvSpPr>
              <p:cNvPr id="2174" name="Google Shape;2174;p68"/>
              <p:cNvSpPr/>
              <p:nvPr/>
            </p:nvSpPr>
            <p:spPr>
              <a:xfrm>
                <a:off x="1213857" y="3712402"/>
                <a:ext cx="931955" cy="169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Mobius</a:t>
                </a:r>
                <a:endParaRPr b="1" sz="1200">
                  <a:solidFill>
                    <a:schemeClr val="dk1"/>
                  </a:solidFill>
                  <a:latin typeface="Arial"/>
                  <a:ea typeface="Arial"/>
                  <a:cs typeface="Arial"/>
                  <a:sym typeface="Arial"/>
                </a:endParaRPr>
              </a:p>
            </p:txBody>
          </p:sp>
        </p:grpSp>
        <p:cxnSp>
          <p:nvCxnSpPr>
            <p:cNvPr id="2175" name="Google Shape;2175;p68"/>
            <p:cNvCxnSpPr/>
            <p:nvPr/>
          </p:nvCxnSpPr>
          <p:spPr>
            <a:xfrm flipH="1" rot="10800000">
              <a:off x="2288964" y="1844696"/>
              <a:ext cx="2954781" cy="2068759"/>
            </a:xfrm>
            <a:prstGeom prst="straightConnector1">
              <a:avLst/>
            </a:prstGeom>
            <a:noFill/>
            <a:ln cap="flat" cmpd="sng" w="9525">
              <a:solidFill>
                <a:srgbClr val="193EB0"/>
              </a:solidFill>
              <a:prstDash val="solid"/>
              <a:miter lim="800000"/>
              <a:headEnd len="sm" w="sm" type="none"/>
              <a:tailEnd len="med" w="med" type="triangle"/>
            </a:ln>
          </p:spPr>
        </p:cxnSp>
        <p:cxnSp>
          <p:nvCxnSpPr>
            <p:cNvPr id="2176" name="Google Shape;2176;p68"/>
            <p:cNvCxnSpPr/>
            <p:nvPr/>
          </p:nvCxnSpPr>
          <p:spPr>
            <a:xfrm flipH="1" rot="10800000">
              <a:off x="3241420" y="2508605"/>
              <a:ext cx="1985968" cy="1786304"/>
            </a:xfrm>
            <a:prstGeom prst="straightConnector1">
              <a:avLst/>
            </a:prstGeom>
            <a:noFill/>
            <a:ln cap="flat" cmpd="sng" w="9525">
              <a:solidFill>
                <a:srgbClr val="193EB0"/>
              </a:solidFill>
              <a:prstDash val="solid"/>
              <a:miter lim="800000"/>
              <a:headEnd len="sm" w="sm" type="none"/>
              <a:tailEnd len="med" w="med" type="triangle"/>
            </a:ln>
          </p:spPr>
        </p:cxnSp>
        <p:cxnSp>
          <p:nvCxnSpPr>
            <p:cNvPr id="2177" name="Google Shape;2177;p68"/>
            <p:cNvCxnSpPr>
              <a:endCxn id="2171" idx="1"/>
            </p:cNvCxnSpPr>
            <p:nvPr/>
          </p:nvCxnSpPr>
          <p:spPr>
            <a:xfrm flipH="1" rot="10800000">
              <a:off x="4167194" y="3657305"/>
              <a:ext cx="1089900" cy="1038600"/>
            </a:xfrm>
            <a:prstGeom prst="straightConnector1">
              <a:avLst/>
            </a:prstGeom>
            <a:noFill/>
            <a:ln cap="flat" cmpd="sng" w="9525">
              <a:solidFill>
                <a:srgbClr val="193EB0"/>
              </a:solidFill>
              <a:prstDash val="solid"/>
              <a:miter lim="800000"/>
              <a:headEnd len="sm" w="sm" type="none"/>
              <a:tailEnd len="med" w="med" type="triangle"/>
            </a:ln>
          </p:spPr>
        </p:cxnSp>
        <p:cxnSp>
          <p:nvCxnSpPr>
            <p:cNvPr id="2178" name="Google Shape;2178;p68"/>
            <p:cNvCxnSpPr/>
            <p:nvPr/>
          </p:nvCxnSpPr>
          <p:spPr>
            <a:xfrm flipH="1" rot="10800000">
              <a:off x="4167099" y="3935017"/>
              <a:ext cx="1117301" cy="1499198"/>
            </a:xfrm>
            <a:prstGeom prst="straightConnector1">
              <a:avLst/>
            </a:prstGeom>
            <a:noFill/>
            <a:ln cap="flat" cmpd="sng" w="9525">
              <a:solidFill>
                <a:srgbClr val="193EB0"/>
              </a:solidFill>
              <a:prstDash val="solid"/>
              <a:miter lim="800000"/>
              <a:headEnd len="sm" w="sm" type="none"/>
              <a:tailEnd len="med" w="med" type="triangle"/>
            </a:ln>
          </p:spPr>
        </p:cxnSp>
        <p:cxnSp>
          <p:nvCxnSpPr>
            <p:cNvPr id="2179" name="Google Shape;2179;p68"/>
            <p:cNvCxnSpPr/>
            <p:nvPr/>
          </p:nvCxnSpPr>
          <p:spPr>
            <a:xfrm flipH="1" rot="10800000">
              <a:off x="4645731" y="4985487"/>
              <a:ext cx="611363" cy="738395"/>
            </a:xfrm>
            <a:prstGeom prst="straightConnector1">
              <a:avLst/>
            </a:prstGeom>
            <a:noFill/>
            <a:ln cap="flat" cmpd="sng" w="9525">
              <a:solidFill>
                <a:srgbClr val="193EB0"/>
              </a:solidFill>
              <a:prstDash val="solid"/>
              <a:miter lim="800000"/>
              <a:headEnd len="sm" w="sm" type="none"/>
              <a:tailEnd len="med" w="med" type="triangle"/>
            </a:ln>
          </p:spPr>
        </p:cxnSp>
        <p:sp>
          <p:nvSpPr>
            <p:cNvPr id="2180" name="Google Shape;2180;p68"/>
            <p:cNvSpPr/>
            <p:nvPr/>
          </p:nvSpPr>
          <p:spPr>
            <a:xfrm>
              <a:off x="2635899" y="5434215"/>
              <a:ext cx="231231" cy="6236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grpSp>
      <p:grpSp>
        <p:nvGrpSpPr>
          <p:cNvPr id="2181" name="Google Shape;2181;p68"/>
          <p:cNvGrpSpPr/>
          <p:nvPr/>
        </p:nvGrpSpPr>
        <p:grpSpPr>
          <a:xfrm>
            <a:off x="416128" y="447433"/>
            <a:ext cx="9051872" cy="276999"/>
            <a:chOff x="416128" y="447433"/>
            <a:chExt cx="9051872" cy="276999"/>
          </a:xfrm>
        </p:grpSpPr>
        <p:sp>
          <p:nvSpPr>
            <p:cNvPr id="2182" name="Google Shape;2182;p6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83" name="Google Shape;2183;p6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84" name="Google Shape;2184;p6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&amp;Cube: Thyme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grpSp>
        <p:nvGrpSpPr>
          <p:cNvPr id="2190" name="Google Shape;2190;p69"/>
          <p:cNvGrpSpPr/>
          <p:nvPr/>
        </p:nvGrpSpPr>
        <p:grpSpPr>
          <a:xfrm>
            <a:off x="558800" y="1913110"/>
            <a:ext cx="8785225" cy="215444"/>
            <a:chOff x="1027113" y="2045625"/>
            <a:chExt cx="8785225" cy="215444"/>
          </a:xfrm>
        </p:grpSpPr>
        <p:sp>
          <p:nvSpPr>
            <p:cNvPr id="2191" name="Google Shape;2191;p6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92" name="Google Shape;2192;p6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tham số</a:t>
              </a:r>
              <a:endParaRPr sz="1400">
                <a:solidFill>
                  <a:srgbClr val="262626"/>
                </a:solidFill>
                <a:latin typeface="Arial"/>
                <a:ea typeface="Arial"/>
                <a:cs typeface="Arial"/>
                <a:sym typeface="Arial"/>
              </a:endParaRPr>
            </a:p>
          </p:txBody>
        </p:sp>
      </p:grpSp>
      <p:grpSp>
        <p:nvGrpSpPr>
          <p:cNvPr id="2193" name="Google Shape;2193;p69"/>
          <p:cNvGrpSpPr/>
          <p:nvPr/>
        </p:nvGrpSpPr>
        <p:grpSpPr>
          <a:xfrm>
            <a:off x="416128" y="447433"/>
            <a:ext cx="9051872" cy="276999"/>
            <a:chOff x="416128" y="447433"/>
            <a:chExt cx="9051872" cy="276999"/>
          </a:xfrm>
        </p:grpSpPr>
        <p:sp>
          <p:nvSpPr>
            <p:cNvPr id="2194" name="Google Shape;2194;p6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195" name="Google Shape;2195;p6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196" name="Google Shape;2196;p6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&amp;Cube: Thyme</a:t>
            </a:r>
            <a:endParaRPr/>
          </a:p>
        </p:txBody>
      </p:sp>
      <p:graphicFrame>
        <p:nvGraphicFramePr>
          <p:cNvPr id="2197" name="Google Shape;2197;p69"/>
          <p:cNvGraphicFramePr/>
          <p:nvPr/>
        </p:nvGraphicFramePr>
        <p:xfrm>
          <a:off x="416128" y="2263814"/>
          <a:ext cx="3000000" cy="3000000"/>
        </p:xfrm>
        <a:graphic>
          <a:graphicData uri="http://schemas.openxmlformats.org/drawingml/2006/table">
            <a:tbl>
              <a:tblPr>
                <a:noFill/>
                <a:tableStyleId>{24E4338F-F3B4-4311-B3CD-419BD353D868}</a:tableStyleId>
              </a:tblPr>
              <a:tblGrid>
                <a:gridCol w="512675"/>
                <a:gridCol w="988750"/>
                <a:gridCol w="3361750"/>
                <a:gridCol w="4188700"/>
              </a:tblGrid>
              <a:tr h="199150">
                <a:tc gridSpan="2">
                  <a:txBody>
                    <a:bodyPr/>
                    <a:lstStyle/>
                    <a:p>
                      <a:pPr indent="0" lvl="0" marL="0" marR="0" rtl="0" algn="ctr">
                        <a:lnSpc>
                          <a:spcPct val="100000"/>
                        </a:lnSpc>
                        <a:spcBef>
                          <a:spcPts val="0"/>
                        </a:spcBef>
                        <a:spcAft>
                          <a:spcPts val="0"/>
                        </a:spcAft>
                        <a:buNone/>
                      </a:pPr>
                      <a:r>
                        <a:rPr b="0" lang="en-US" sz="700" u="none" cap="none" strike="noStrike">
                          <a:solidFill>
                            <a:schemeClr val="dk1"/>
                          </a:solidFill>
                          <a:latin typeface="Arial"/>
                          <a:ea typeface="Arial"/>
                          <a:cs typeface="Arial"/>
                          <a:sym typeface="Arial"/>
                        </a:rPr>
                        <a:t>Tham số</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hMerge="1"/>
                <a:tc>
                  <a:txBody>
                    <a:bodyPr/>
                    <a:lstStyle/>
                    <a:p>
                      <a:pPr indent="0" lvl="0" marL="0" marR="0" rtl="0" algn="ctr">
                        <a:lnSpc>
                          <a:spcPct val="100000"/>
                        </a:lnSpc>
                        <a:spcBef>
                          <a:spcPts val="0"/>
                        </a:spcBef>
                        <a:spcAft>
                          <a:spcPts val="0"/>
                        </a:spcAft>
                        <a:buNone/>
                      </a:pPr>
                      <a:r>
                        <a:rPr lang="en-US" sz="700" u="none" cap="none" strike="noStrike">
                          <a:solidFill>
                            <a:schemeClr val="dk1"/>
                          </a:solidFill>
                          <a:latin typeface="Arial"/>
                          <a:ea typeface="Arial"/>
                          <a:cs typeface="Arial"/>
                          <a:sym typeface="Arial"/>
                        </a:rPr>
                        <a:t>Mô tả</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None/>
                      </a:pPr>
                      <a:r>
                        <a:rPr lang="en-US" sz="700" u="none" cap="none" strike="noStrike">
                          <a:solidFill>
                            <a:schemeClr val="dk1"/>
                          </a:solidFill>
                          <a:latin typeface="Arial"/>
                          <a:ea typeface="Arial"/>
                          <a:cs typeface="Arial"/>
                          <a:sym typeface="Arial"/>
                        </a:rPr>
                        <a:t>Nội dung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143525">
                <a:tc gridSpan="2">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useprotocol</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giao thức liên lạc giữa thyme và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(opt: “http”, “mqtt”, “coap”)</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rowSpan="6">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cse</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Khu vực cấu hình của Thực thể dịch vụ chung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Đối tượng JSON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máy chủ</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IP máy chủ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“203.253.128.161”)</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kết nối</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cổng kết nối máy chủ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“7579”)</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tài nguyên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id</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ID tài nguyên CSEBase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mqtt</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cổng kết nối máy chủ cài MQTT</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“1883”)</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72675">
                <a:tc rowSpan="7">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ae</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đường dẫn cha mẹ</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1"/>
                          </a:solidFill>
                          <a:latin typeface="Arial"/>
                          <a:ea typeface="Arial"/>
                          <a:cs typeface="Arial"/>
                          <a:sym typeface="Arial"/>
                        </a:rPr>
                        <a:t>Định cấu hình đường dẫn cha mẹ tạo AE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“ae-edu0”)</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AE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“example”)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id</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AE-ID</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“S12345”)</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bắt đầu bằng “S” hoặc “C”</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id ứng dụng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ID ứng dụng</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“0.13123.0012”)</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kết nối</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cổng kết nối thông báo qua http của Mobius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“7000”)</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bodytype</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kiểu thông báo yêu cầu/phản hồi</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(opt: “json”, “xml”)</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cổng kết nối tas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cổng TCP để liên lạc với TAS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“3105”)</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giống thông tin cấu hình của TAS</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rowSpan="2">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cnt[]</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đường dẫn cha mẹ</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đường dẫn cha mẹ tạo vùng chứa</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“/example”)</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bắt đầu bằng “/”</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tạo vùng chứa</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“temp”)</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87050">
                <a:tc rowSpan="3">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sub[]</a:t>
                      </a:r>
                      <a:endParaRPr/>
                    </a:p>
                  </a:txBody>
                  <a:tcPr marT="0" marB="0" marR="77700" marL="777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đường dẫn cha mẹ</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đường dẫn cha mẹ tạo đăng ký</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“/example/ctrl)”</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 phải bắt đầu bằng “/”</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43525">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tên</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tên tạo đăng ký</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“sub”)</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574100">
                <a:tc vMerge="1"/>
                <a:tc>
                  <a:txBody>
                    <a:bodyPr/>
                    <a:lstStyle/>
                    <a:p>
                      <a:pPr indent="0" lvl="0" marL="0" marR="0" rtl="0" algn="ctr">
                        <a:lnSpc>
                          <a:spcPct val="100000"/>
                        </a:lnSpc>
                        <a:spcBef>
                          <a:spcPts val="0"/>
                        </a:spcBef>
                        <a:spcAft>
                          <a:spcPts val="0"/>
                        </a:spcAft>
                        <a:buNone/>
                      </a:pPr>
                      <a:r>
                        <a:rPr b="0" lang="en-US" sz="800" u="none" cap="none" strike="noStrike">
                          <a:solidFill>
                            <a:schemeClr val="dk1"/>
                          </a:solidFill>
                          <a:latin typeface="Arial"/>
                          <a:ea typeface="Arial"/>
                          <a:cs typeface="Arial"/>
                          <a:sym typeface="Arial"/>
                        </a:rPr>
                        <a:t>nu</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Định cấu hình URL thông báo đăng ký</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Chuỗi (ví dụ: “mqtt://203.253.128.161/S123145”)</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lưu ý:</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Trường hợp của MQTT phải phù hợp với định dạng “mqtt://[ip]/[AE-ID]”</a:t>
                      </a:r>
                      <a:endParaRPr/>
                    </a:p>
                    <a:p>
                      <a:pPr indent="0" lvl="0" marL="0" marR="0" rtl="0" algn="l">
                        <a:lnSpc>
                          <a:spcPct val="100000"/>
                        </a:lnSpc>
                        <a:spcBef>
                          <a:spcPts val="0"/>
                        </a:spcBef>
                        <a:spcAft>
                          <a:spcPts val="0"/>
                        </a:spcAft>
                        <a:buNone/>
                      </a:pPr>
                      <a:r>
                        <a:rPr lang="en-US" sz="800" u="none" cap="none" strike="noStrike">
                          <a:solidFill>
                            <a:schemeClr val="dk1"/>
                          </a:solidFill>
                          <a:latin typeface="Arial"/>
                          <a:ea typeface="Arial"/>
                          <a:cs typeface="Arial"/>
                          <a:sym typeface="Arial"/>
                        </a:rPr>
                        <a:t>Trường hợp của HTTP phải phù hợp với định dạng “http://[ip]/[path]”</a:t>
                      </a:r>
                      <a:endParaRPr/>
                    </a:p>
                  </a:txBody>
                  <a:tcPr marT="0" marB="0" marR="77700" marL="777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aphicFrame>
        <p:nvGraphicFramePr>
          <p:cNvPr id="263" name="Google Shape;263;p7"/>
          <p:cNvGraphicFramePr/>
          <p:nvPr/>
        </p:nvGraphicFramePr>
        <p:xfrm>
          <a:off x="3181350" y="1816100"/>
          <a:ext cx="6423025" cy="4202113"/>
        </p:xfrm>
        <a:graphic>
          <a:graphicData uri="http://schemas.openxmlformats.org/presentationml/2006/ole">
            <mc:AlternateContent>
              <mc:Choice Requires="v">
                <p:oleObj r:id="rId4" imgH="4202113" imgW="6423025" progId="Visio.Drawing.11" spid="_x0000_s1">
                  <p:embed/>
                </p:oleObj>
              </mc:Choice>
              <mc:Fallback>
                <p:oleObj r:id="rId5" imgH="4202113" imgW="6423025" progId="Visio.Drawing.11">
                  <p:embed/>
                  <p:pic>
                    <p:nvPicPr>
                      <p:cNvPr id="263" name="Google Shape;263;p7"/>
                      <p:cNvPicPr preferRelativeResize="0"/>
                      <p:nvPr/>
                    </p:nvPicPr>
                    <p:blipFill rotWithShape="1">
                      <a:blip r:embed="rId6">
                        <a:alphaModFix/>
                      </a:blip>
                      <a:srcRect b="0" l="0" r="0" t="0"/>
                      <a:stretch/>
                    </p:blipFill>
                    <p:spPr>
                      <a:xfrm>
                        <a:off x="3181350" y="1816100"/>
                        <a:ext cx="6423025" cy="4202113"/>
                      </a:xfrm>
                      <a:prstGeom prst="rect">
                        <a:avLst/>
                      </a:prstGeom>
                      <a:noFill/>
                      <a:ln>
                        <a:noFill/>
                      </a:ln>
                    </p:spPr>
                  </p:pic>
                </p:oleObj>
              </mc:Fallback>
            </mc:AlternateContent>
          </a:graphicData>
        </a:graphic>
      </p:graphicFrame>
      <p:sp>
        <p:nvSpPr>
          <p:cNvPr id="264" name="Google Shape;264;p7"/>
          <p:cNvSpPr/>
          <p:nvPr/>
        </p:nvSpPr>
        <p:spPr>
          <a:xfrm>
            <a:off x="4962947" y="6001914"/>
            <a:ext cx="28600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Cấu hình được Kiến trúc oneM2M hỗ trợ</a:t>
            </a:r>
            <a:endParaRPr/>
          </a:p>
        </p:txBody>
      </p:sp>
      <p:grpSp>
        <p:nvGrpSpPr>
          <p:cNvPr id="265" name="Google Shape;265;p7"/>
          <p:cNvGrpSpPr/>
          <p:nvPr/>
        </p:nvGrpSpPr>
        <p:grpSpPr>
          <a:xfrm>
            <a:off x="558800" y="2220198"/>
            <a:ext cx="8299765" cy="215444"/>
            <a:chOff x="1027113" y="2045625"/>
            <a:chExt cx="8299765" cy="215444"/>
          </a:xfrm>
        </p:grpSpPr>
        <p:sp>
          <p:nvSpPr>
            <p:cNvPr id="266" name="Google Shape;266;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7" name="Google Shape;267;p7"/>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mạng giữa</a:t>
              </a:r>
              <a:endParaRPr sz="1400">
                <a:solidFill>
                  <a:srgbClr val="262626"/>
                </a:solidFill>
                <a:latin typeface="Arial"/>
                <a:ea typeface="Arial"/>
                <a:cs typeface="Arial"/>
                <a:sym typeface="Arial"/>
              </a:endParaRPr>
            </a:p>
          </p:txBody>
        </p:sp>
      </p:grpSp>
      <p:grpSp>
        <p:nvGrpSpPr>
          <p:cNvPr id="268" name="Google Shape;268;p7"/>
          <p:cNvGrpSpPr/>
          <p:nvPr/>
        </p:nvGrpSpPr>
        <p:grpSpPr>
          <a:xfrm>
            <a:off x="558800" y="2519749"/>
            <a:ext cx="4561119" cy="215444"/>
            <a:chOff x="1027113" y="2045625"/>
            <a:chExt cx="4561119" cy="215444"/>
          </a:xfrm>
        </p:grpSpPr>
        <p:sp>
          <p:nvSpPr>
            <p:cNvPr id="269" name="Google Shape;269;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0" name="Google Shape;270;p7"/>
            <p:cNvSpPr/>
            <p:nvPr/>
          </p:nvSpPr>
          <p:spPr>
            <a:xfrm>
              <a:off x="1179514" y="2045625"/>
              <a:ext cx="4408718"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dịch vụ ứng dụng</a:t>
              </a:r>
              <a:endParaRPr sz="1400">
                <a:solidFill>
                  <a:srgbClr val="262626"/>
                </a:solidFill>
                <a:latin typeface="Arial"/>
                <a:ea typeface="Arial"/>
                <a:cs typeface="Arial"/>
                <a:sym typeface="Arial"/>
              </a:endParaRPr>
            </a:p>
          </p:txBody>
        </p:sp>
      </p:grpSp>
      <p:grpSp>
        <p:nvGrpSpPr>
          <p:cNvPr id="271" name="Google Shape;271;p7"/>
          <p:cNvGrpSpPr/>
          <p:nvPr/>
        </p:nvGrpSpPr>
        <p:grpSpPr>
          <a:xfrm>
            <a:off x="558800" y="2841522"/>
            <a:ext cx="8299765" cy="215444"/>
            <a:chOff x="1027113" y="2045625"/>
            <a:chExt cx="8299765" cy="215444"/>
          </a:xfrm>
        </p:grpSpPr>
        <p:sp>
          <p:nvSpPr>
            <p:cNvPr id="272" name="Google Shape;272;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3" name="Google Shape;273;p7"/>
            <p:cNvSpPr/>
            <p:nvPr/>
          </p:nvSpPr>
          <p:spPr>
            <a:xfrm>
              <a:off x="1179513" y="2045625"/>
              <a:ext cx="814736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ứng dụng dùng riêng</a:t>
              </a:r>
              <a:endParaRPr sz="1400">
                <a:solidFill>
                  <a:srgbClr val="262626"/>
                </a:solidFill>
                <a:latin typeface="Arial"/>
                <a:ea typeface="Arial"/>
                <a:cs typeface="Arial"/>
                <a:sym typeface="Arial"/>
              </a:endParaRPr>
            </a:p>
          </p:txBody>
        </p:sp>
      </p:grpSp>
      <p:grpSp>
        <p:nvGrpSpPr>
          <p:cNvPr id="274" name="Google Shape;274;p7"/>
          <p:cNvGrpSpPr/>
          <p:nvPr/>
        </p:nvGrpSpPr>
        <p:grpSpPr>
          <a:xfrm>
            <a:off x="416128" y="447433"/>
            <a:ext cx="9051872" cy="276999"/>
            <a:chOff x="416128" y="447433"/>
            <a:chExt cx="9051872" cy="276999"/>
          </a:xfrm>
        </p:grpSpPr>
        <p:sp>
          <p:nvSpPr>
            <p:cNvPr id="275" name="Google Shape;275;p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76" name="Google Shape;276;p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277" name="Google Shape;277;p7"/>
          <p:cNvGrpSpPr/>
          <p:nvPr/>
        </p:nvGrpSpPr>
        <p:grpSpPr>
          <a:xfrm>
            <a:off x="558800" y="1915298"/>
            <a:ext cx="8785225" cy="215444"/>
            <a:chOff x="1027113" y="2045625"/>
            <a:chExt cx="8785225" cy="215444"/>
          </a:xfrm>
        </p:grpSpPr>
        <p:sp>
          <p:nvSpPr>
            <p:cNvPr id="278" name="Google Shape;278;p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9" name="Google Shape;279;p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Nút hạ tầng</a:t>
              </a:r>
              <a:endParaRPr sz="1400">
                <a:solidFill>
                  <a:srgbClr val="262626"/>
                </a:solidFill>
                <a:latin typeface="Arial"/>
                <a:ea typeface="Arial"/>
                <a:cs typeface="Arial"/>
                <a:sym typeface="Arial"/>
              </a:endParaRPr>
            </a:p>
          </p:txBody>
        </p:sp>
      </p:grpSp>
      <p:sp>
        <p:nvSpPr>
          <p:cNvPr id="280" name="Google Shape;280;p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Cấu hình hệ thống</a:t>
            </a:r>
            <a:endParaRPr sz="2400">
              <a:solidFill>
                <a:srgbClr val="0C0C0C"/>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70"/>
          <p:cNvSpPr txBox="1"/>
          <p:nvPr/>
        </p:nvSpPr>
        <p:spPr>
          <a:xfrm>
            <a:off x="711202" y="2195525"/>
            <a:ext cx="4248262" cy="326002"/>
          </a:xfrm>
          <a:prstGeom prst="rect">
            <a:avLst/>
          </a:prstGeom>
          <a:solidFill>
            <a:srgbClr val="ECEFF6"/>
          </a:solidFill>
          <a:ln cap="flat" cmpd="sng" w="9525">
            <a:solidFill>
              <a:srgbClr val="D8D8D8"/>
            </a:solidFill>
            <a:prstDash val="solid"/>
            <a:round/>
            <a:headEnd len="sm" w="sm" type="none"/>
            <a:tailEnd len="sm" w="sm" type="none"/>
          </a:ln>
        </p:spPr>
        <p:txBody>
          <a:bodyPr anchorCtr="0" anchor="ctr" bIns="36000" lIns="72000" spcFirstLastPara="1" rIns="36000" wrap="square" tIns="36000">
            <a:no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 </a:t>
            </a:r>
            <a:r>
              <a:rPr lang="en-US" sz="1200">
                <a:solidFill>
                  <a:srgbClr val="7030A0"/>
                </a:solidFill>
                <a:latin typeface="Arial"/>
                <a:ea typeface="Arial"/>
                <a:cs typeface="Arial"/>
                <a:sym typeface="Arial"/>
              </a:rPr>
              <a:t>~/nCube-Thyme-Nodejs $ </a:t>
            </a:r>
            <a:r>
              <a:rPr lang="en-US" sz="1200">
                <a:solidFill>
                  <a:schemeClr val="dk1"/>
                </a:solidFill>
                <a:latin typeface="Arial"/>
                <a:ea typeface="Arial"/>
                <a:cs typeface="Arial"/>
                <a:sym typeface="Arial"/>
              </a:rPr>
              <a:t>node thyme.js</a:t>
            </a:r>
            <a:endParaRPr/>
          </a:p>
        </p:txBody>
      </p:sp>
      <p:grpSp>
        <p:nvGrpSpPr>
          <p:cNvPr id="2204" name="Google Shape;2204;p70"/>
          <p:cNvGrpSpPr/>
          <p:nvPr/>
        </p:nvGrpSpPr>
        <p:grpSpPr>
          <a:xfrm>
            <a:off x="703263" y="2708275"/>
            <a:ext cx="8632824" cy="2970552"/>
            <a:chOff x="189485" y="2814406"/>
            <a:chExt cx="8677473" cy="2714530"/>
          </a:xfrm>
        </p:grpSpPr>
        <p:pic>
          <p:nvPicPr>
            <p:cNvPr id="2205" name="Google Shape;2205;p70"/>
            <p:cNvPicPr preferRelativeResize="0"/>
            <p:nvPr/>
          </p:nvPicPr>
          <p:blipFill rotWithShape="1">
            <a:blip r:embed="rId3">
              <a:alphaModFix/>
            </a:blip>
            <a:srcRect b="0" l="0" r="0" t="0"/>
            <a:stretch/>
          </p:blipFill>
          <p:spPr>
            <a:xfrm>
              <a:off x="189485" y="2827179"/>
              <a:ext cx="4278214" cy="2701757"/>
            </a:xfrm>
            <a:prstGeom prst="rect">
              <a:avLst/>
            </a:prstGeom>
            <a:noFill/>
            <a:ln>
              <a:noFill/>
            </a:ln>
          </p:spPr>
        </p:pic>
        <p:pic>
          <p:nvPicPr>
            <p:cNvPr id="2206" name="Google Shape;2206;p70"/>
            <p:cNvPicPr preferRelativeResize="0"/>
            <p:nvPr/>
          </p:nvPicPr>
          <p:blipFill rotWithShape="1">
            <a:blip r:embed="rId4">
              <a:alphaModFix/>
            </a:blip>
            <a:srcRect b="0" l="0" r="0" t="0"/>
            <a:stretch/>
          </p:blipFill>
          <p:spPr>
            <a:xfrm>
              <a:off x="4583365" y="2814406"/>
              <a:ext cx="4283593" cy="2705154"/>
            </a:xfrm>
            <a:prstGeom prst="rect">
              <a:avLst/>
            </a:prstGeom>
            <a:noFill/>
            <a:ln>
              <a:noFill/>
            </a:ln>
          </p:spPr>
        </p:pic>
      </p:grpSp>
      <p:grpSp>
        <p:nvGrpSpPr>
          <p:cNvPr id="2207" name="Google Shape;2207;p70"/>
          <p:cNvGrpSpPr/>
          <p:nvPr/>
        </p:nvGrpSpPr>
        <p:grpSpPr>
          <a:xfrm>
            <a:off x="558800" y="1910186"/>
            <a:ext cx="8785225" cy="215444"/>
            <a:chOff x="1027113" y="2045625"/>
            <a:chExt cx="8785225" cy="215444"/>
          </a:xfrm>
        </p:grpSpPr>
        <p:sp>
          <p:nvSpPr>
            <p:cNvPr id="2208" name="Google Shape;2208;p7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09" name="Google Shape;2209;p7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Nhập &amp;Cube: Lệnh chạy Thyme</a:t>
              </a:r>
              <a:endParaRPr/>
            </a:p>
          </p:txBody>
        </p:sp>
      </p:grpSp>
      <p:sp>
        <p:nvSpPr>
          <p:cNvPr id="2210" name="Google Shape;2210;p70"/>
          <p:cNvSpPr/>
          <p:nvPr/>
        </p:nvSpPr>
        <p:spPr>
          <a:xfrm flipH="1" rot="-5400000">
            <a:off x="4354076" y="4213493"/>
            <a:ext cx="647908" cy="793011"/>
          </a:xfrm>
          <a:prstGeom prst="downArrow">
            <a:avLst>
              <a:gd fmla="val 52347" name="adj1"/>
              <a:gd fmla="val 57747" name="adj2"/>
            </a:avLst>
          </a:prstGeom>
          <a:gradFill>
            <a:gsLst>
              <a:gs pos="0">
                <a:srgbClr val="193EB0">
                  <a:alpha val="0"/>
                </a:srgbClr>
              </a:gs>
              <a:gs pos="62000">
                <a:srgbClr val="193EB0"/>
              </a:gs>
              <a:gs pos="100000">
                <a:srgbClr val="193EB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nvGrpSpPr>
          <p:cNvPr id="2211" name="Google Shape;2211;p70"/>
          <p:cNvGrpSpPr/>
          <p:nvPr/>
        </p:nvGrpSpPr>
        <p:grpSpPr>
          <a:xfrm>
            <a:off x="416128" y="447433"/>
            <a:ext cx="9051872" cy="276999"/>
            <a:chOff x="416128" y="447433"/>
            <a:chExt cx="9051872" cy="276999"/>
          </a:xfrm>
        </p:grpSpPr>
        <p:sp>
          <p:nvSpPr>
            <p:cNvPr id="2212" name="Google Shape;2212;p7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13" name="Google Shape;2213;p7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14" name="Google Shape;2214;p7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Chạy &amp;Cube: Thyme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grpSp>
        <p:nvGrpSpPr>
          <p:cNvPr id="2220" name="Google Shape;2220;p71"/>
          <p:cNvGrpSpPr/>
          <p:nvPr/>
        </p:nvGrpSpPr>
        <p:grpSpPr>
          <a:xfrm>
            <a:off x="558800" y="1910620"/>
            <a:ext cx="8785225" cy="215444"/>
            <a:chOff x="1027113" y="2045625"/>
            <a:chExt cx="8785225" cy="215444"/>
          </a:xfrm>
        </p:grpSpPr>
        <p:sp>
          <p:nvSpPr>
            <p:cNvPr id="2221" name="Google Shape;2221;p7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22" name="Google Shape;2222;p71"/>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thư mục TAS và cài đặt TAS</a:t>
              </a:r>
              <a:endParaRPr/>
            </a:p>
          </p:txBody>
        </p:sp>
      </p:grpSp>
      <p:sp>
        <p:nvSpPr>
          <p:cNvPr id="2223" name="Google Shape;2223;p71"/>
          <p:cNvSpPr txBox="1"/>
          <p:nvPr/>
        </p:nvSpPr>
        <p:spPr>
          <a:xfrm>
            <a:off x="703263" y="2190300"/>
            <a:ext cx="4903210" cy="811367"/>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 $ mkdir tas_co2</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 $ cd tas_co2</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~/node/tas_co2 $ unzip keti_tas_thyme-v1.X.zip</a:t>
            </a:r>
            <a:endParaRPr/>
          </a:p>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~/node/tas_co2 $ sudo npm install</a:t>
            </a:r>
            <a:endParaRPr/>
          </a:p>
        </p:txBody>
      </p:sp>
      <p:pic>
        <p:nvPicPr>
          <p:cNvPr id="2224" name="Google Shape;2224;p71"/>
          <p:cNvPicPr preferRelativeResize="0"/>
          <p:nvPr/>
        </p:nvPicPr>
        <p:blipFill rotWithShape="1">
          <a:blip r:embed="rId3">
            <a:alphaModFix/>
          </a:blip>
          <a:srcRect b="4329" l="0" r="0" t="0"/>
          <a:stretch/>
        </p:blipFill>
        <p:spPr>
          <a:xfrm>
            <a:off x="701966" y="3116282"/>
            <a:ext cx="5563508" cy="3182918"/>
          </a:xfrm>
          <a:prstGeom prst="rect">
            <a:avLst/>
          </a:prstGeom>
          <a:noFill/>
          <a:ln cap="flat" cmpd="sng" w="9525">
            <a:solidFill>
              <a:srgbClr val="BFBFBF"/>
            </a:solidFill>
            <a:prstDash val="solid"/>
            <a:round/>
            <a:headEnd len="sm" w="sm" type="none"/>
            <a:tailEnd len="sm" w="sm" type="none"/>
          </a:ln>
        </p:spPr>
      </p:pic>
      <p:grpSp>
        <p:nvGrpSpPr>
          <p:cNvPr id="2225" name="Google Shape;2225;p71"/>
          <p:cNvGrpSpPr/>
          <p:nvPr/>
        </p:nvGrpSpPr>
        <p:grpSpPr>
          <a:xfrm>
            <a:off x="416128" y="447433"/>
            <a:ext cx="9051872" cy="276999"/>
            <a:chOff x="416128" y="447433"/>
            <a:chExt cx="9051872" cy="276999"/>
          </a:xfrm>
        </p:grpSpPr>
        <p:sp>
          <p:nvSpPr>
            <p:cNvPr id="2226" name="Google Shape;2226;p7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27" name="Google Shape;2227;p7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28" name="Google Shape;2228;p7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Thiết lập TAS bằng Raspberry Pi</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grpSp>
        <p:nvGrpSpPr>
          <p:cNvPr id="2234" name="Google Shape;2234;p72"/>
          <p:cNvGrpSpPr/>
          <p:nvPr/>
        </p:nvGrpSpPr>
        <p:grpSpPr>
          <a:xfrm>
            <a:off x="558800" y="1913980"/>
            <a:ext cx="8785225" cy="215444"/>
            <a:chOff x="1027113" y="2045625"/>
            <a:chExt cx="8785225" cy="215444"/>
          </a:xfrm>
        </p:grpSpPr>
        <p:sp>
          <p:nvSpPr>
            <p:cNvPr id="2235" name="Google Shape;2235;p7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36" name="Google Shape;2236;p72"/>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Mở tệp cấu hình và chỉnh sửa</a:t>
              </a:r>
              <a:endParaRPr sz="1400">
                <a:solidFill>
                  <a:srgbClr val="262626"/>
                </a:solidFill>
                <a:latin typeface="Arial"/>
                <a:ea typeface="Arial"/>
                <a:cs typeface="Arial"/>
                <a:sym typeface="Arial"/>
              </a:endParaRPr>
            </a:p>
          </p:txBody>
        </p:sp>
      </p:grpSp>
      <p:pic>
        <p:nvPicPr>
          <p:cNvPr id="2237" name="Google Shape;2237;p72"/>
          <p:cNvPicPr preferRelativeResize="0"/>
          <p:nvPr/>
        </p:nvPicPr>
        <p:blipFill rotWithShape="1">
          <a:blip r:embed="rId3">
            <a:alphaModFix/>
          </a:blip>
          <a:srcRect b="16546" l="0" r="0" t="0"/>
          <a:stretch/>
        </p:blipFill>
        <p:spPr>
          <a:xfrm>
            <a:off x="711201" y="2899319"/>
            <a:ext cx="4240212" cy="2898373"/>
          </a:xfrm>
          <a:prstGeom prst="rect">
            <a:avLst/>
          </a:prstGeom>
          <a:noFill/>
          <a:ln>
            <a:noFill/>
          </a:ln>
        </p:spPr>
      </p:pic>
      <p:sp>
        <p:nvSpPr>
          <p:cNvPr id="2238" name="Google Shape;2238;p72"/>
          <p:cNvSpPr txBox="1"/>
          <p:nvPr/>
        </p:nvSpPr>
        <p:spPr>
          <a:xfrm>
            <a:off x="703263" y="2238514"/>
            <a:ext cx="4248149" cy="626701"/>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chemeClr val="dk1"/>
                </a:solidFill>
                <a:latin typeface="Arial"/>
                <a:ea typeface="Arial"/>
                <a:cs typeface="Arial"/>
                <a:sym typeface="Arial"/>
              </a:rPr>
              <a:t>~/node/tas_co2 $ sudo nano conf.json</a:t>
            </a:r>
            <a:endParaRPr sz="1200">
              <a:solidFill>
                <a:schemeClr val="dk1"/>
              </a:solidFill>
              <a:latin typeface="Arial"/>
              <a:ea typeface="Arial"/>
              <a:cs typeface="Arial"/>
              <a:sym typeface="Arial"/>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 (Chỉnh sửa tệp cấu hình)</a:t>
            </a:r>
            <a:endParaRPr/>
          </a:p>
          <a:p>
            <a:pPr indent="0" lvl="0" marL="0" marR="0" rtl="0" algn="just">
              <a:spcBef>
                <a:spcPts val="0"/>
              </a:spcBef>
              <a:spcAft>
                <a:spcPts val="0"/>
              </a:spcAft>
              <a:buNone/>
            </a:pPr>
            <a:r>
              <a:rPr lang="en-US" sz="1200">
                <a:solidFill>
                  <a:srgbClr val="FF0000"/>
                </a:solidFill>
                <a:latin typeface="Arial"/>
                <a:ea typeface="Arial"/>
                <a:cs typeface="Arial"/>
                <a:sym typeface="Arial"/>
              </a:rPr>
              <a:t>&lt;Ctrl&gt;+&lt;X&gt; 🡪 Y 🡪 &lt;Enter&gt;</a:t>
            </a:r>
            <a:endParaRPr sz="1200">
              <a:solidFill>
                <a:srgbClr val="FF0000"/>
              </a:solidFill>
              <a:latin typeface="Arial"/>
              <a:ea typeface="Arial"/>
              <a:cs typeface="Arial"/>
              <a:sym typeface="Arial"/>
            </a:endParaRPr>
          </a:p>
        </p:txBody>
      </p:sp>
      <p:sp>
        <p:nvSpPr>
          <p:cNvPr id="2239" name="Google Shape;2239;p72"/>
          <p:cNvSpPr/>
          <p:nvPr/>
        </p:nvSpPr>
        <p:spPr>
          <a:xfrm>
            <a:off x="5093436" y="2238514"/>
            <a:ext cx="4374564" cy="3559178"/>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noAutofit/>
          </a:bodyPr>
          <a:lstStyle/>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&lt;?xml version=</a:t>
            </a:r>
            <a:r>
              <a:rPr lang="en-US" sz="1200">
                <a:solidFill>
                  <a:srgbClr val="C55A11"/>
                </a:solidFill>
                <a:latin typeface="Arial"/>
                <a:ea typeface="Arial"/>
                <a:cs typeface="Arial"/>
                <a:sym typeface="Arial"/>
              </a:rPr>
              <a:t>"1.0"</a:t>
            </a:r>
            <a:r>
              <a:rPr lang="en-US" sz="1200">
                <a:solidFill>
                  <a:schemeClr val="dk1"/>
                </a:solidFill>
                <a:latin typeface="Arial"/>
                <a:ea typeface="Arial"/>
                <a:cs typeface="Arial"/>
                <a:sym typeface="Arial"/>
              </a:rPr>
              <a:t> encoding=</a:t>
            </a:r>
            <a:r>
              <a:rPr lang="en-US" sz="1200">
                <a:solidFill>
                  <a:srgbClr val="C55A11"/>
                </a:solidFill>
                <a:latin typeface="Arial"/>
                <a:ea typeface="Arial"/>
                <a:cs typeface="Arial"/>
                <a:sym typeface="Arial"/>
              </a:rPr>
              <a:t>"UTF-8"</a:t>
            </a:r>
            <a:r>
              <a:rPr lang="en-US" sz="1200">
                <a:solidFill>
                  <a:schemeClr val="dk1"/>
                </a:solidFill>
                <a:latin typeface="Arial"/>
                <a:ea typeface="Arial"/>
                <a:cs typeface="Arial"/>
                <a:sym typeface="Arial"/>
              </a:rPr>
              <a:t> standalone="yes"?&gt;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&lt;m2m:conf xmlns:m2m=</a:t>
            </a:r>
            <a:r>
              <a:rPr lang="en-US" sz="1200">
                <a:solidFill>
                  <a:srgbClr val="C55A11"/>
                </a:solidFill>
                <a:latin typeface="Arial"/>
                <a:ea typeface="Arial"/>
                <a:cs typeface="Arial"/>
                <a:sym typeface="Arial"/>
              </a:rPr>
              <a:t>"http://www.oneM2M.org/xml/protocols" </a:t>
            </a:r>
            <a:r>
              <a:rPr lang="en-US" sz="1200">
                <a:solidFill>
                  <a:schemeClr val="dk1"/>
                </a:solidFill>
                <a:latin typeface="Arial"/>
                <a:ea typeface="Arial"/>
                <a:cs typeface="Arial"/>
                <a:sym typeface="Arial"/>
              </a:rPr>
              <a:t>xmlns:xsi=</a:t>
            </a:r>
            <a:r>
              <a:rPr lang="en-US" sz="1200">
                <a:solidFill>
                  <a:srgbClr val="C55A11"/>
                </a:solidFill>
                <a:latin typeface="Arial"/>
                <a:ea typeface="Arial"/>
                <a:cs typeface="Arial"/>
                <a:sym typeface="Arial"/>
              </a:rPr>
              <a:t>"http://www.w3.org/2001/XMLSchema-instance"</a:t>
            </a:r>
            <a:r>
              <a:rPr lang="en-US" sz="1200">
                <a:solidFill>
                  <a:schemeClr val="dk1"/>
                </a:solidFill>
                <a:latin typeface="Arial"/>
                <a:ea typeface="Arial"/>
                <a:cs typeface="Arial"/>
                <a:sym typeface="Arial"/>
              </a:rPr>
              <a:t>&gt;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&lt;tas&gt;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&lt;comport&gt;/dev/ttyUSB0&lt;/comport&gt;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&lt;baudrate&gt;9600&lt;/baudrate&gt;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&lt;parenthostname&gt;localhost&lt;/parenthostname&gt;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&lt;parentport&gt;7622&lt;/parentport&gt;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&lt;/tas&gt;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&lt;upload&gt;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&lt;ctname&gt;cnt-co2&lt;/ctname&gt;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&lt;id&gt;fe80:0000:0000:0000:0212:4b00:0235:bce5&lt;/id&gt;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    &lt;/upload&gt;</a:t>
            </a:r>
            <a:endParaRPr/>
          </a:p>
          <a:p>
            <a:pPr indent="0" lvl="0" marL="0" marR="0" rtl="0" algn="just">
              <a:lnSpc>
                <a:spcPct val="120000"/>
              </a:lnSpc>
              <a:spcBef>
                <a:spcPts val="0"/>
              </a:spcBef>
              <a:spcAft>
                <a:spcPts val="0"/>
              </a:spcAft>
              <a:buNone/>
            </a:pPr>
            <a:r>
              <a:rPr lang="en-US" sz="1200">
                <a:solidFill>
                  <a:schemeClr val="dk1"/>
                </a:solidFill>
                <a:latin typeface="Arial"/>
                <a:ea typeface="Arial"/>
                <a:cs typeface="Arial"/>
                <a:sym typeface="Arial"/>
              </a:rPr>
              <a:t>&lt;/m2m:conf&gt;</a:t>
            </a:r>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just">
              <a:lnSpc>
                <a:spcPct val="120000"/>
              </a:lnSpc>
              <a:spcBef>
                <a:spcPts val="0"/>
              </a:spcBef>
              <a:spcAft>
                <a:spcPts val="0"/>
              </a:spcAft>
              <a:buNone/>
            </a:pPr>
            <a:r>
              <a:t/>
            </a:r>
            <a:endParaRPr sz="700">
              <a:solidFill>
                <a:schemeClr val="dk1"/>
              </a:solidFill>
              <a:latin typeface="Arial"/>
              <a:ea typeface="Arial"/>
              <a:cs typeface="Arial"/>
              <a:sym typeface="Arial"/>
            </a:endParaRPr>
          </a:p>
        </p:txBody>
      </p:sp>
      <p:grpSp>
        <p:nvGrpSpPr>
          <p:cNvPr id="2240" name="Google Shape;2240;p72"/>
          <p:cNvGrpSpPr/>
          <p:nvPr/>
        </p:nvGrpSpPr>
        <p:grpSpPr>
          <a:xfrm>
            <a:off x="416128" y="447433"/>
            <a:ext cx="9051872" cy="276999"/>
            <a:chOff x="416128" y="447433"/>
            <a:chExt cx="9051872" cy="276999"/>
          </a:xfrm>
        </p:grpSpPr>
        <p:sp>
          <p:nvSpPr>
            <p:cNvPr id="2241" name="Google Shape;2241;p7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42" name="Google Shape;2242;p7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43" name="Google Shape;2243;p7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TAS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grpSp>
        <p:nvGrpSpPr>
          <p:cNvPr id="2249" name="Google Shape;2249;p73"/>
          <p:cNvGrpSpPr/>
          <p:nvPr/>
        </p:nvGrpSpPr>
        <p:grpSpPr>
          <a:xfrm>
            <a:off x="558800" y="1912688"/>
            <a:ext cx="8785225" cy="215444"/>
            <a:chOff x="1027113" y="2045625"/>
            <a:chExt cx="8785225" cy="215444"/>
          </a:xfrm>
        </p:grpSpPr>
        <p:sp>
          <p:nvSpPr>
            <p:cNvPr id="2250" name="Google Shape;2250;p7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51" name="Google Shape;2251;p73"/>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 tham số</a:t>
              </a:r>
              <a:endParaRPr sz="1400">
                <a:solidFill>
                  <a:srgbClr val="262626"/>
                </a:solidFill>
                <a:latin typeface="Arial"/>
                <a:ea typeface="Arial"/>
                <a:cs typeface="Arial"/>
                <a:sym typeface="Arial"/>
              </a:endParaRPr>
            </a:p>
          </p:txBody>
        </p:sp>
      </p:grpSp>
      <p:grpSp>
        <p:nvGrpSpPr>
          <p:cNvPr id="2252" name="Google Shape;2252;p73"/>
          <p:cNvGrpSpPr/>
          <p:nvPr/>
        </p:nvGrpSpPr>
        <p:grpSpPr>
          <a:xfrm>
            <a:off x="416128" y="447433"/>
            <a:ext cx="9051872" cy="276999"/>
            <a:chOff x="416128" y="447433"/>
            <a:chExt cx="9051872" cy="276999"/>
          </a:xfrm>
        </p:grpSpPr>
        <p:sp>
          <p:nvSpPr>
            <p:cNvPr id="2253" name="Google Shape;2253;p7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54" name="Google Shape;2254;p7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55" name="Google Shape;2255;p7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Định cấu hình &amp;Cube: Thyme</a:t>
            </a:r>
            <a:endParaRPr/>
          </a:p>
        </p:txBody>
      </p:sp>
      <p:graphicFrame>
        <p:nvGraphicFramePr>
          <p:cNvPr id="2256" name="Google Shape;2256;p73"/>
          <p:cNvGraphicFramePr/>
          <p:nvPr/>
        </p:nvGraphicFramePr>
        <p:xfrm>
          <a:off x="558800" y="2283683"/>
          <a:ext cx="3000000" cy="3000000"/>
        </p:xfrm>
        <a:graphic>
          <a:graphicData uri="http://schemas.openxmlformats.org/drawingml/2006/table">
            <a:tbl>
              <a:tblPr bandRow="1" firstRow="1">
                <a:noFill/>
                <a:tableStyleId>{CEEB4D43-3864-4B0D-97B7-BF5298E49A98}</a:tableStyleId>
              </a:tblPr>
              <a:tblGrid>
                <a:gridCol w="1401200"/>
                <a:gridCol w="4164525"/>
                <a:gridCol w="3294450"/>
              </a:tblGrid>
              <a:tr h="378650">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Tham số</a:t>
                      </a:r>
                      <a:endParaRPr/>
                    </a:p>
                  </a:txBody>
                  <a:tcPr marT="0" marB="0" marR="71975" marL="7197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Mô tả</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200" u="none" cap="none" strike="noStrike">
                          <a:solidFill>
                            <a:srgbClr val="262626"/>
                          </a:solidFill>
                          <a:latin typeface="Arial"/>
                          <a:ea typeface="Arial"/>
                          <a:cs typeface="Arial"/>
                          <a:sym typeface="Arial"/>
                        </a:rPr>
                        <a:t>Nội dung</a:t>
                      </a:r>
                      <a:endParaRPr/>
                    </a:p>
                  </a:txBody>
                  <a:tcPr marT="0" marB="0" marR="71975" marL="7197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tas</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Khu vực cấu hình của Phần mềm thích ứng sự vật</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Thẻ XML cấp thấp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42310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cổng thông tin</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tên cổng nối tiếp của thiết bị</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về Linux: “/dev/ttyUSB0”, </a:t>
                      </a:r>
                      <a:endParaRPr b="0" sz="1200" u="none" cap="none" strike="noStrike">
                        <a:solidFill>
                          <a:srgbClr val="262626"/>
                        </a:solidFill>
                        <a:latin typeface="Arial"/>
                        <a:ea typeface="Arial"/>
                        <a:cs typeface="Arial"/>
                        <a:sym typeface="Arial"/>
                      </a:endParaRPr>
                    </a:p>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ví dụ về Win: “COM0”)</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tốc độ truyền</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tốc độ truyền cổng nối tiếp của thiết bị</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“115200”</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tên máy chủ cha</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số ID máy chủ TCP của Thyme</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“127.0..0.1”)</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cổng giao tiếp cha</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số cổng máy chủ TCP của Thyme</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“3105”)</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tải lên</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Khu vực cấu hình tải lên dữ liệu của cảm biến</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Thẻ XML cấp thấp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tải xuống</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Khu vực cấu hình tải xuống lệnh của bộ dẫn động</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Thẻ XML cấp thấp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ctname</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tên vùng chứa để liên kết với thyme</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 (ví dụ: temp)</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89150">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id</a:t>
                      </a:r>
                      <a:endParaRPr/>
                    </a:p>
                  </a:txBody>
                  <a:tcPr marT="0" marB="0" marR="62225" marL="62225"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Định cấu hình ID thiết bị để liên kết với vùng chứa dữ liệu </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0" marL="0" marR="0" rtl="0" algn="l">
                        <a:lnSpc>
                          <a:spcPct val="107000"/>
                        </a:lnSpc>
                        <a:spcBef>
                          <a:spcPts val="0"/>
                        </a:spcBef>
                        <a:spcAft>
                          <a:spcPts val="0"/>
                        </a:spcAft>
                        <a:buNone/>
                      </a:pPr>
                      <a:r>
                        <a:rPr b="0" lang="en-US" sz="1200" u="none" cap="none" strike="noStrike">
                          <a:solidFill>
                            <a:srgbClr val="262626"/>
                          </a:solidFill>
                          <a:latin typeface="Arial"/>
                          <a:ea typeface="Arial"/>
                          <a:cs typeface="Arial"/>
                          <a:sym typeface="Arial"/>
                        </a:rPr>
                        <a:t>Chuỗi</a:t>
                      </a:r>
                      <a:endParaRPr/>
                    </a:p>
                  </a:txBody>
                  <a:tcPr marT="0" marB="0" marR="62225" marL="62225"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grpSp>
        <p:nvGrpSpPr>
          <p:cNvPr id="2262" name="Google Shape;2262;p74"/>
          <p:cNvGrpSpPr/>
          <p:nvPr/>
        </p:nvGrpSpPr>
        <p:grpSpPr>
          <a:xfrm>
            <a:off x="416128" y="447433"/>
            <a:ext cx="9051872" cy="276999"/>
            <a:chOff x="416128" y="447433"/>
            <a:chExt cx="9051872" cy="276999"/>
          </a:xfrm>
        </p:grpSpPr>
        <p:sp>
          <p:nvSpPr>
            <p:cNvPr id="2263" name="Google Shape;2263;p7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264" name="Google Shape;2264;p7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265" name="Google Shape;2265;p7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Sơ đồ TAS (Phần mềm thích ứng sự vật)</a:t>
            </a:r>
            <a:endParaRPr/>
          </a:p>
        </p:txBody>
      </p:sp>
      <p:grpSp>
        <p:nvGrpSpPr>
          <p:cNvPr id="2266" name="Google Shape;2266;p74"/>
          <p:cNvGrpSpPr/>
          <p:nvPr/>
        </p:nvGrpSpPr>
        <p:grpSpPr>
          <a:xfrm>
            <a:off x="546820" y="1899756"/>
            <a:ext cx="8929306" cy="4437901"/>
            <a:chOff x="546820" y="1899756"/>
            <a:chExt cx="8929306" cy="4437901"/>
          </a:xfrm>
        </p:grpSpPr>
        <p:grpSp>
          <p:nvGrpSpPr>
            <p:cNvPr id="2267" name="Google Shape;2267;p74"/>
            <p:cNvGrpSpPr/>
            <p:nvPr/>
          </p:nvGrpSpPr>
          <p:grpSpPr>
            <a:xfrm>
              <a:off x="959209" y="2367654"/>
              <a:ext cx="7960465" cy="1780195"/>
              <a:chOff x="973277" y="2541284"/>
              <a:chExt cx="7960465" cy="1780195"/>
            </a:xfrm>
          </p:grpSpPr>
          <p:sp>
            <p:nvSpPr>
              <p:cNvPr id="2268" name="Google Shape;2268;p74"/>
              <p:cNvSpPr txBox="1"/>
              <p:nvPr/>
            </p:nvSpPr>
            <p:spPr>
              <a:xfrm>
                <a:off x="973277" y="2541284"/>
                <a:ext cx="1154508" cy="288000"/>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TAS</a:t>
                </a:r>
                <a:endParaRPr sz="1400">
                  <a:solidFill>
                    <a:schemeClr val="lt1"/>
                  </a:solidFill>
                  <a:latin typeface="Arial"/>
                  <a:ea typeface="Arial"/>
                  <a:cs typeface="Arial"/>
                  <a:sym typeface="Arial"/>
                </a:endParaRPr>
              </a:p>
            </p:txBody>
          </p:sp>
          <p:sp>
            <p:nvSpPr>
              <p:cNvPr id="2269" name="Google Shape;2269;p74"/>
              <p:cNvSpPr txBox="1"/>
              <p:nvPr/>
            </p:nvSpPr>
            <p:spPr>
              <a:xfrm>
                <a:off x="4213417" y="2541284"/>
                <a:ext cx="1154508" cy="288000"/>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AE</a:t>
                </a:r>
                <a:endParaRPr sz="1400">
                  <a:solidFill>
                    <a:schemeClr val="lt1"/>
                  </a:solidFill>
                  <a:latin typeface="Arial"/>
                  <a:ea typeface="Arial"/>
                  <a:cs typeface="Arial"/>
                  <a:sym typeface="Arial"/>
                </a:endParaRPr>
              </a:p>
            </p:txBody>
          </p:sp>
          <p:sp>
            <p:nvSpPr>
              <p:cNvPr id="2270" name="Google Shape;2270;p74"/>
              <p:cNvSpPr txBox="1"/>
              <p:nvPr/>
            </p:nvSpPr>
            <p:spPr>
              <a:xfrm>
                <a:off x="7779234" y="2541284"/>
                <a:ext cx="1154508" cy="288000"/>
              </a:xfrm>
              <a:prstGeom prst="rect">
                <a:avLst/>
              </a:prstGeom>
              <a:solidFill>
                <a:srgbClr val="1D48D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CSE</a:t>
                </a:r>
                <a:endParaRPr sz="1400">
                  <a:solidFill>
                    <a:schemeClr val="lt1"/>
                  </a:solidFill>
                  <a:latin typeface="Arial"/>
                  <a:ea typeface="Arial"/>
                  <a:cs typeface="Arial"/>
                  <a:sym typeface="Arial"/>
                </a:endParaRPr>
              </a:p>
            </p:txBody>
          </p:sp>
          <p:cxnSp>
            <p:nvCxnSpPr>
              <p:cNvPr id="2271" name="Google Shape;2271;p74"/>
              <p:cNvCxnSpPr/>
              <p:nvPr/>
            </p:nvCxnSpPr>
            <p:spPr>
              <a:xfrm>
                <a:off x="1550531" y="2804948"/>
                <a:ext cx="0" cy="1516531"/>
              </a:xfrm>
              <a:prstGeom prst="straightConnector1">
                <a:avLst/>
              </a:prstGeom>
              <a:noFill/>
              <a:ln cap="flat" cmpd="sng" w="9525">
                <a:solidFill>
                  <a:schemeClr val="accent1"/>
                </a:solidFill>
                <a:prstDash val="solid"/>
                <a:miter lim="800000"/>
                <a:headEnd len="sm" w="sm" type="none"/>
                <a:tailEnd len="sm" w="sm" type="none"/>
              </a:ln>
            </p:spPr>
          </p:cxnSp>
          <p:cxnSp>
            <p:nvCxnSpPr>
              <p:cNvPr id="2272" name="Google Shape;2272;p74"/>
              <p:cNvCxnSpPr/>
              <p:nvPr/>
            </p:nvCxnSpPr>
            <p:spPr>
              <a:xfrm>
                <a:off x="4790671" y="2804948"/>
                <a:ext cx="0" cy="1516531"/>
              </a:xfrm>
              <a:prstGeom prst="straightConnector1">
                <a:avLst/>
              </a:prstGeom>
              <a:noFill/>
              <a:ln cap="flat" cmpd="sng" w="9525">
                <a:solidFill>
                  <a:schemeClr val="accent1"/>
                </a:solidFill>
                <a:prstDash val="solid"/>
                <a:miter lim="800000"/>
                <a:headEnd len="sm" w="sm" type="none"/>
                <a:tailEnd len="sm" w="sm" type="none"/>
              </a:ln>
            </p:spPr>
          </p:cxnSp>
          <p:cxnSp>
            <p:nvCxnSpPr>
              <p:cNvPr id="2273" name="Google Shape;2273;p74"/>
              <p:cNvCxnSpPr/>
              <p:nvPr/>
            </p:nvCxnSpPr>
            <p:spPr>
              <a:xfrm>
                <a:off x="8348052" y="2804948"/>
                <a:ext cx="0" cy="1516531"/>
              </a:xfrm>
              <a:prstGeom prst="straightConnector1">
                <a:avLst/>
              </a:prstGeom>
              <a:noFill/>
              <a:ln cap="flat" cmpd="sng" w="9525">
                <a:solidFill>
                  <a:schemeClr val="accent1"/>
                </a:solidFill>
                <a:prstDash val="solid"/>
                <a:miter lim="800000"/>
                <a:headEnd len="sm" w="sm" type="none"/>
                <a:tailEnd len="sm" w="sm" type="none"/>
              </a:ln>
            </p:spPr>
          </p:cxnSp>
          <p:cxnSp>
            <p:nvCxnSpPr>
              <p:cNvPr id="2274" name="Google Shape;2274;p74"/>
              <p:cNvCxnSpPr/>
              <p:nvPr/>
            </p:nvCxnSpPr>
            <p:spPr>
              <a:xfrm>
                <a:off x="1552964" y="3019414"/>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75" name="Google Shape;2275;p74"/>
              <p:cNvCxnSpPr/>
              <p:nvPr/>
            </p:nvCxnSpPr>
            <p:spPr>
              <a:xfrm>
                <a:off x="1552964" y="3252338"/>
                <a:ext cx="3228975" cy="0"/>
              </a:xfrm>
              <a:prstGeom prst="straightConnector1">
                <a:avLst/>
              </a:prstGeom>
              <a:noFill/>
              <a:ln cap="flat" cmpd="sng" w="9525">
                <a:solidFill>
                  <a:schemeClr val="accent1"/>
                </a:solidFill>
                <a:prstDash val="solid"/>
                <a:miter lim="800000"/>
                <a:headEnd len="sm" w="sm" type="none"/>
                <a:tailEnd len="med" w="med" type="triangle"/>
              </a:ln>
            </p:spPr>
          </p:cxnSp>
          <p:sp>
            <p:nvSpPr>
              <p:cNvPr id="2276" name="Google Shape;2276;p74"/>
              <p:cNvSpPr txBox="1"/>
              <p:nvPr/>
            </p:nvSpPr>
            <p:spPr>
              <a:xfrm>
                <a:off x="2078298" y="2934903"/>
                <a:ext cx="2178307" cy="16608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Kết nối tcp (7622): tải lên</a:t>
                </a:r>
                <a:endParaRPr sz="900">
                  <a:solidFill>
                    <a:srgbClr val="262626"/>
                  </a:solidFill>
                  <a:latin typeface="Arial"/>
                  <a:ea typeface="Arial"/>
                  <a:cs typeface="Arial"/>
                  <a:sym typeface="Arial"/>
                </a:endParaRPr>
              </a:p>
            </p:txBody>
          </p:sp>
          <p:sp>
            <p:nvSpPr>
              <p:cNvPr id="2277" name="Google Shape;2277;p74"/>
              <p:cNvSpPr txBox="1"/>
              <p:nvPr/>
            </p:nvSpPr>
            <p:spPr>
              <a:xfrm>
                <a:off x="2078298" y="3171423"/>
                <a:ext cx="2178307" cy="16608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Kết nối tcp (7622): điều khiển (nếu có)</a:t>
                </a:r>
                <a:endParaRPr/>
              </a:p>
            </p:txBody>
          </p:sp>
          <p:grpSp>
            <p:nvGrpSpPr>
              <p:cNvPr id="2278" name="Google Shape;2278;p74"/>
              <p:cNvGrpSpPr/>
              <p:nvPr/>
            </p:nvGrpSpPr>
            <p:grpSpPr>
              <a:xfrm>
                <a:off x="1552964" y="3566415"/>
                <a:ext cx="3228975" cy="630201"/>
                <a:chOff x="1571625" y="4052692"/>
                <a:chExt cx="3228975" cy="672538"/>
              </a:xfrm>
            </p:grpSpPr>
            <p:cxnSp>
              <p:nvCxnSpPr>
                <p:cNvPr id="2279" name="Google Shape;2279;p74"/>
                <p:cNvCxnSpPr/>
                <p:nvPr/>
              </p:nvCxnSpPr>
              <p:spPr>
                <a:xfrm>
                  <a:off x="1571625" y="4138537"/>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0" name="Google Shape;2280;p74"/>
                <p:cNvCxnSpPr/>
                <p:nvPr/>
              </p:nvCxnSpPr>
              <p:spPr>
                <a:xfrm>
                  <a:off x="1571625" y="4387113"/>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1" name="Google Shape;2281;p74"/>
                <p:cNvCxnSpPr/>
                <p:nvPr/>
              </p:nvCxnSpPr>
              <p:spPr>
                <a:xfrm>
                  <a:off x="1571625" y="4635688"/>
                  <a:ext cx="3228975" cy="0"/>
                </a:xfrm>
                <a:prstGeom prst="straightConnector1">
                  <a:avLst/>
                </a:prstGeom>
                <a:noFill/>
                <a:ln cap="flat" cmpd="sng" w="9525">
                  <a:solidFill>
                    <a:schemeClr val="accent1"/>
                  </a:solidFill>
                  <a:prstDash val="solid"/>
                  <a:miter lim="800000"/>
                  <a:headEnd len="sm" w="sm" type="none"/>
                  <a:tailEnd len="med" w="med" type="triangle"/>
                </a:ln>
              </p:spPr>
            </p:cxnSp>
            <p:sp>
              <p:nvSpPr>
                <p:cNvPr id="2282" name="Google Shape;2282;p74"/>
                <p:cNvSpPr txBox="1"/>
                <p:nvPr/>
              </p:nvSpPr>
              <p:spPr>
                <a:xfrm>
                  <a:off x="2096959" y="4052692"/>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Tcp write (7622) : tải lên</a:t>
                  </a:r>
                  <a:endParaRPr sz="900">
                    <a:solidFill>
                      <a:srgbClr val="262626"/>
                    </a:solidFill>
                    <a:latin typeface="Arial"/>
                    <a:ea typeface="Arial"/>
                    <a:cs typeface="Arial"/>
                    <a:sym typeface="Arial"/>
                  </a:endParaRPr>
                </a:p>
              </p:txBody>
            </p:sp>
            <p:sp>
              <p:nvSpPr>
                <p:cNvPr id="2283" name="Google Shape;2283;p74"/>
                <p:cNvSpPr txBox="1"/>
                <p:nvPr/>
              </p:nvSpPr>
              <p:spPr>
                <a:xfrm>
                  <a:off x="2096959" y="4300338"/>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Tcp write (7622) : : tải lên</a:t>
                  </a:r>
                  <a:endParaRPr sz="900">
                    <a:solidFill>
                      <a:srgbClr val="262626"/>
                    </a:solidFill>
                    <a:latin typeface="Arial"/>
                    <a:ea typeface="Arial"/>
                    <a:cs typeface="Arial"/>
                    <a:sym typeface="Arial"/>
                  </a:endParaRPr>
                </a:p>
              </p:txBody>
            </p:sp>
            <p:sp>
              <p:nvSpPr>
                <p:cNvPr id="2284" name="Google Shape;2284;p74"/>
                <p:cNvSpPr txBox="1"/>
                <p:nvPr/>
              </p:nvSpPr>
              <p:spPr>
                <a:xfrm>
                  <a:off x="2096959" y="4547984"/>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Tcp write (7622) : : tải lên</a:t>
                  </a:r>
                  <a:endParaRPr sz="900">
                    <a:solidFill>
                      <a:srgbClr val="262626"/>
                    </a:solidFill>
                    <a:latin typeface="Arial"/>
                    <a:ea typeface="Arial"/>
                    <a:cs typeface="Arial"/>
                    <a:sym typeface="Arial"/>
                  </a:endParaRPr>
                </a:p>
              </p:txBody>
            </p:sp>
          </p:grpSp>
          <p:grpSp>
            <p:nvGrpSpPr>
              <p:cNvPr id="2285" name="Google Shape;2285;p74"/>
              <p:cNvGrpSpPr/>
              <p:nvPr/>
            </p:nvGrpSpPr>
            <p:grpSpPr>
              <a:xfrm>
                <a:off x="4793103" y="3645220"/>
                <a:ext cx="3548465" cy="630201"/>
                <a:chOff x="1571625" y="4052692"/>
                <a:chExt cx="3228975" cy="672538"/>
              </a:xfrm>
            </p:grpSpPr>
            <p:cxnSp>
              <p:nvCxnSpPr>
                <p:cNvPr id="2286" name="Google Shape;2286;p74"/>
                <p:cNvCxnSpPr/>
                <p:nvPr/>
              </p:nvCxnSpPr>
              <p:spPr>
                <a:xfrm>
                  <a:off x="1571625" y="4138537"/>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7" name="Google Shape;2287;p74"/>
                <p:cNvCxnSpPr/>
                <p:nvPr/>
              </p:nvCxnSpPr>
              <p:spPr>
                <a:xfrm>
                  <a:off x="1571625" y="4387113"/>
                  <a:ext cx="322897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8" name="Google Shape;2288;p74"/>
                <p:cNvCxnSpPr/>
                <p:nvPr/>
              </p:nvCxnSpPr>
              <p:spPr>
                <a:xfrm>
                  <a:off x="1571625" y="4635688"/>
                  <a:ext cx="3228975" cy="0"/>
                </a:xfrm>
                <a:prstGeom prst="straightConnector1">
                  <a:avLst/>
                </a:prstGeom>
                <a:noFill/>
                <a:ln cap="flat" cmpd="sng" w="9525">
                  <a:solidFill>
                    <a:schemeClr val="accent1"/>
                  </a:solidFill>
                  <a:prstDash val="solid"/>
                  <a:miter lim="800000"/>
                  <a:headEnd len="sm" w="sm" type="none"/>
                  <a:tailEnd len="med" w="med" type="triangle"/>
                </a:ln>
              </p:spPr>
            </p:cxnSp>
            <p:sp>
              <p:nvSpPr>
                <p:cNvPr id="2289" name="Google Shape;2289;p74"/>
                <p:cNvSpPr txBox="1"/>
                <p:nvPr/>
              </p:nvSpPr>
              <p:spPr>
                <a:xfrm>
                  <a:off x="2096959" y="4052692"/>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Tạo contentlnstance</a:t>
                  </a:r>
                  <a:endParaRPr sz="900">
                    <a:solidFill>
                      <a:srgbClr val="262626"/>
                    </a:solidFill>
                    <a:latin typeface="Arial"/>
                    <a:ea typeface="Arial"/>
                    <a:cs typeface="Arial"/>
                    <a:sym typeface="Arial"/>
                  </a:endParaRPr>
                </a:p>
              </p:txBody>
            </p:sp>
            <p:sp>
              <p:nvSpPr>
                <p:cNvPr id="2290" name="Google Shape;2290;p74"/>
                <p:cNvSpPr txBox="1"/>
                <p:nvPr/>
              </p:nvSpPr>
              <p:spPr>
                <a:xfrm>
                  <a:off x="2096959" y="4300338"/>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Tạo contentlnstance</a:t>
                  </a:r>
                  <a:endParaRPr sz="900">
                    <a:solidFill>
                      <a:srgbClr val="262626"/>
                    </a:solidFill>
                    <a:latin typeface="Arial"/>
                    <a:ea typeface="Arial"/>
                    <a:cs typeface="Arial"/>
                    <a:sym typeface="Arial"/>
                  </a:endParaRPr>
                </a:p>
              </p:txBody>
            </p:sp>
            <p:sp>
              <p:nvSpPr>
                <p:cNvPr id="2291" name="Google Shape;2291;p74"/>
                <p:cNvSpPr txBox="1"/>
                <p:nvPr/>
              </p:nvSpPr>
              <p:spPr>
                <a:xfrm>
                  <a:off x="2096959" y="4547984"/>
                  <a:ext cx="2178307" cy="177246"/>
                </a:xfrm>
                <a:prstGeom prst="rect">
                  <a:avLst/>
                </a:prstGeom>
                <a:solidFill>
                  <a:schemeClr val="lt1"/>
                </a:solidFill>
                <a:ln cap="flat" cmpd="sng" w="9525">
                  <a:solidFill>
                    <a:srgbClr val="1D48D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 Tạo contentlnstance</a:t>
                  </a:r>
                  <a:endParaRPr sz="900">
                    <a:solidFill>
                      <a:srgbClr val="262626"/>
                    </a:solidFill>
                    <a:latin typeface="Arial"/>
                    <a:ea typeface="Arial"/>
                    <a:cs typeface="Arial"/>
                    <a:sym typeface="Arial"/>
                  </a:endParaRPr>
                </a:p>
              </p:txBody>
            </p:sp>
          </p:grpSp>
        </p:grpSp>
        <p:grpSp>
          <p:nvGrpSpPr>
            <p:cNvPr id="2292" name="Google Shape;2292;p74"/>
            <p:cNvGrpSpPr/>
            <p:nvPr/>
          </p:nvGrpSpPr>
          <p:grpSpPr>
            <a:xfrm>
              <a:off x="684602" y="1899756"/>
              <a:ext cx="8537815" cy="354649"/>
              <a:chOff x="684602" y="1998230"/>
              <a:chExt cx="8537815" cy="354649"/>
            </a:xfrm>
          </p:grpSpPr>
          <p:sp>
            <p:nvSpPr>
              <p:cNvPr id="2293" name="Google Shape;2293;p74"/>
              <p:cNvSpPr/>
              <p:nvPr/>
            </p:nvSpPr>
            <p:spPr>
              <a:xfrm>
                <a:off x="684602" y="2064879"/>
                <a:ext cx="1731858" cy="288000"/>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TAS</a:t>
                </a:r>
                <a:endParaRPr/>
              </a:p>
            </p:txBody>
          </p:sp>
          <p:sp>
            <p:nvSpPr>
              <p:cNvPr id="2294" name="Google Shape;2294;p74"/>
              <p:cNvSpPr/>
              <p:nvPr/>
            </p:nvSpPr>
            <p:spPr>
              <a:xfrm>
                <a:off x="3924742" y="2064879"/>
                <a:ext cx="2016000" cy="288000"/>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&amp;Cube:Thyme</a:t>
                </a:r>
                <a:endParaRPr sz="1400">
                  <a:solidFill>
                    <a:srgbClr val="262626"/>
                  </a:solidFill>
                  <a:latin typeface="Arial"/>
                  <a:ea typeface="Arial"/>
                  <a:cs typeface="Arial"/>
                  <a:sym typeface="Arial"/>
                </a:endParaRPr>
              </a:p>
            </p:txBody>
          </p:sp>
          <p:sp>
            <p:nvSpPr>
              <p:cNvPr id="2295" name="Google Shape;2295;p74"/>
              <p:cNvSpPr/>
              <p:nvPr/>
            </p:nvSpPr>
            <p:spPr>
              <a:xfrm>
                <a:off x="7490559" y="2064879"/>
                <a:ext cx="1731858" cy="288000"/>
              </a:xfrm>
              <a:prstGeom prst="roundRect">
                <a:avLst>
                  <a:gd fmla="val 50000" name="adj"/>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00">
                    <a:solidFill>
                      <a:srgbClr val="262626"/>
                    </a:solidFill>
                    <a:latin typeface="Arial"/>
                    <a:ea typeface="Arial"/>
                    <a:cs typeface="Arial"/>
                    <a:sym typeface="Arial"/>
                  </a:rPr>
                  <a:t>Mobius</a:t>
                </a:r>
                <a:endParaRPr/>
              </a:p>
            </p:txBody>
          </p:sp>
          <p:cxnSp>
            <p:nvCxnSpPr>
              <p:cNvPr id="2296" name="Google Shape;2296;p74"/>
              <p:cNvCxnSpPr/>
              <p:nvPr/>
            </p:nvCxnSpPr>
            <p:spPr>
              <a:xfrm>
                <a:off x="5956819" y="2229551"/>
                <a:ext cx="1495425"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297" name="Google Shape;2297;p74"/>
              <p:cNvCxnSpPr/>
              <p:nvPr/>
            </p:nvCxnSpPr>
            <p:spPr>
              <a:xfrm>
                <a:off x="2419739" y="2229551"/>
                <a:ext cx="1495425" cy="0"/>
              </a:xfrm>
              <a:prstGeom prst="straightConnector1">
                <a:avLst/>
              </a:prstGeom>
              <a:noFill/>
              <a:ln cap="flat" cmpd="sng" w="9525">
                <a:solidFill>
                  <a:schemeClr val="accent1"/>
                </a:solidFill>
                <a:prstDash val="solid"/>
                <a:miter lim="800000"/>
                <a:headEnd len="med" w="med" type="triangle"/>
                <a:tailEnd len="med" w="med" type="triangle"/>
              </a:ln>
            </p:spPr>
          </p:cxnSp>
          <p:sp>
            <p:nvSpPr>
              <p:cNvPr id="2298" name="Google Shape;2298;p74"/>
              <p:cNvSpPr/>
              <p:nvPr/>
            </p:nvSpPr>
            <p:spPr>
              <a:xfrm>
                <a:off x="6380365" y="1998230"/>
                <a:ext cx="643254" cy="20005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300">
                    <a:solidFill>
                      <a:srgbClr val="262626"/>
                    </a:solidFill>
                    <a:latin typeface="Arial"/>
                    <a:ea typeface="Arial"/>
                    <a:cs typeface="Arial"/>
                    <a:sym typeface="Arial"/>
                  </a:rPr>
                  <a:t>mca</a:t>
                </a:r>
                <a:endParaRPr sz="1300">
                  <a:solidFill>
                    <a:srgbClr val="262626"/>
                  </a:solidFill>
                  <a:latin typeface="Arial"/>
                  <a:ea typeface="Arial"/>
                  <a:cs typeface="Arial"/>
                  <a:sym typeface="Arial"/>
                </a:endParaRPr>
              </a:p>
            </p:txBody>
          </p:sp>
        </p:grpSp>
        <p:sp>
          <p:nvSpPr>
            <p:cNvPr id="2299" name="Google Shape;2299;p74"/>
            <p:cNvSpPr/>
            <p:nvPr/>
          </p:nvSpPr>
          <p:spPr>
            <a:xfrm>
              <a:off x="546820" y="4272402"/>
              <a:ext cx="3933031"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{“ctname”:”&lt;Target container name&gt;”, “con”:”&lt;data&gt;”</a:t>
              </a:r>
              <a:endParaRPr/>
            </a:p>
          </p:txBody>
        </p:sp>
        <p:grpSp>
          <p:nvGrpSpPr>
            <p:cNvPr id="2300" name="Google Shape;2300;p74"/>
            <p:cNvGrpSpPr/>
            <p:nvPr/>
          </p:nvGrpSpPr>
          <p:grpSpPr>
            <a:xfrm>
              <a:off x="560049" y="4608125"/>
              <a:ext cx="3272192" cy="830997"/>
              <a:chOff x="710361" y="5046342"/>
              <a:chExt cx="3272192" cy="830997"/>
            </a:xfrm>
          </p:grpSpPr>
          <p:sp>
            <p:nvSpPr>
              <p:cNvPr id="2301" name="Google Shape;2301;p74"/>
              <p:cNvSpPr/>
              <p:nvPr/>
            </p:nvSpPr>
            <p:spPr>
              <a:xfrm>
                <a:off x="710361" y="5100925"/>
                <a:ext cx="279610" cy="169545"/>
              </a:xfrm>
              <a:prstGeom prst="roundRect">
                <a:avLst>
                  <a:gd fmla="val 16667" name="adj"/>
                </a:avLst>
              </a:prstGeom>
              <a:solidFill>
                <a:srgbClr val="1429A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100">
                    <a:solidFill>
                      <a:schemeClr val="lt1"/>
                    </a:solidFill>
                    <a:latin typeface="Arial"/>
                    <a:ea typeface="Arial"/>
                    <a:cs typeface="Arial"/>
                    <a:sym typeface="Arial"/>
                  </a:rPr>
                  <a:t>Ex</a:t>
                </a:r>
                <a:endParaRPr b="1" sz="1100">
                  <a:solidFill>
                    <a:schemeClr val="lt1"/>
                  </a:solidFill>
                  <a:latin typeface="Arial"/>
                  <a:ea typeface="Arial"/>
                  <a:cs typeface="Arial"/>
                  <a:sym typeface="Arial"/>
                </a:endParaRPr>
              </a:p>
            </p:txBody>
          </p:sp>
          <p:sp>
            <p:nvSpPr>
              <p:cNvPr id="2302" name="Google Shape;2302;p74"/>
              <p:cNvSpPr/>
              <p:nvPr/>
            </p:nvSpPr>
            <p:spPr>
              <a:xfrm>
                <a:off x="972653" y="5046342"/>
                <a:ext cx="30099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{“ctname”:”cnt_1”, “con”:”TAS2015”}</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{“ctname”:”temp”, “con”:”29.8”}</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{“ctname”:”temphumi”, “con”:”29.8, 47”}</a:t>
                </a:r>
                <a:endParaRPr/>
              </a:p>
              <a:p>
                <a:pPr indent="0" lvl="0" marL="0" marR="0" rtl="0" algn="l">
                  <a:spcBef>
                    <a:spcPts val="0"/>
                  </a:spcBef>
                  <a:spcAft>
                    <a:spcPts val="0"/>
                  </a:spcAft>
                  <a:buNone/>
                </a:pPr>
                <a:r>
                  <a:rPr lang="en-US" sz="1200">
                    <a:solidFill>
                      <a:srgbClr val="262626"/>
                    </a:solidFill>
                    <a:latin typeface="Arial"/>
                    <a:ea typeface="Arial"/>
                    <a:cs typeface="Arial"/>
                    <a:sym typeface="Arial"/>
                  </a:rPr>
                  <a:t>{“ctname”:”4491”, “con”:”29.8, 47”}</a:t>
                </a:r>
                <a:endParaRPr/>
              </a:p>
            </p:txBody>
          </p:sp>
        </p:grpSp>
        <p:grpSp>
          <p:nvGrpSpPr>
            <p:cNvPr id="2303" name="Google Shape;2303;p74"/>
            <p:cNvGrpSpPr/>
            <p:nvPr/>
          </p:nvGrpSpPr>
          <p:grpSpPr>
            <a:xfrm>
              <a:off x="5574217" y="4197924"/>
              <a:ext cx="3901909" cy="2139733"/>
              <a:chOff x="1462572" y="2558634"/>
              <a:chExt cx="3901909" cy="2139733"/>
            </a:xfrm>
          </p:grpSpPr>
          <p:cxnSp>
            <p:nvCxnSpPr>
              <p:cNvPr id="2304" name="Google Shape;2304;p74"/>
              <p:cNvCxnSpPr/>
              <p:nvPr/>
            </p:nvCxnSpPr>
            <p:spPr>
              <a:xfrm flipH="1" rot="-5400000">
                <a:off x="3428734" y="3303678"/>
                <a:ext cx="153457" cy="339181"/>
              </a:xfrm>
              <a:prstGeom prst="bentConnector2">
                <a:avLst/>
              </a:prstGeom>
              <a:noFill/>
              <a:ln cap="flat" cmpd="sng" w="12700">
                <a:solidFill>
                  <a:srgbClr val="BFBFBF"/>
                </a:solidFill>
                <a:prstDash val="solid"/>
                <a:miter lim="800000"/>
                <a:headEnd len="sm" w="sm" type="none"/>
                <a:tailEnd len="sm" w="sm" type="none"/>
              </a:ln>
            </p:spPr>
          </p:cxnSp>
          <p:cxnSp>
            <p:nvCxnSpPr>
              <p:cNvPr id="2305" name="Google Shape;2305;p74"/>
              <p:cNvCxnSpPr>
                <a:stCxn id="2306" idx="2"/>
                <a:endCxn id="2307" idx="1"/>
              </p:cNvCxnSpPr>
              <p:nvPr/>
            </p:nvCxnSpPr>
            <p:spPr>
              <a:xfrm flipH="1" rot="-5400000">
                <a:off x="1941253" y="2692734"/>
                <a:ext cx="180000" cy="343800"/>
              </a:xfrm>
              <a:prstGeom prst="bentConnector2">
                <a:avLst/>
              </a:prstGeom>
              <a:noFill/>
              <a:ln cap="flat" cmpd="sng" w="12700">
                <a:solidFill>
                  <a:srgbClr val="BFBFBF"/>
                </a:solidFill>
                <a:prstDash val="solid"/>
                <a:miter lim="800000"/>
                <a:headEnd len="sm" w="sm" type="none"/>
                <a:tailEnd len="sm" w="sm" type="none"/>
              </a:ln>
            </p:spPr>
          </p:cxnSp>
          <p:cxnSp>
            <p:nvCxnSpPr>
              <p:cNvPr id="2308" name="Google Shape;2308;p74"/>
              <p:cNvCxnSpPr/>
              <p:nvPr/>
            </p:nvCxnSpPr>
            <p:spPr>
              <a:xfrm flipH="1" rot="-5400000">
                <a:off x="2672789" y="2930744"/>
                <a:ext cx="198018" cy="343776"/>
              </a:xfrm>
              <a:prstGeom prst="bentConnector2">
                <a:avLst/>
              </a:prstGeom>
              <a:noFill/>
              <a:ln cap="flat" cmpd="sng" w="12700">
                <a:solidFill>
                  <a:srgbClr val="BFBFBF"/>
                </a:solidFill>
                <a:prstDash val="solid"/>
                <a:miter lim="800000"/>
                <a:headEnd len="sm" w="sm" type="none"/>
                <a:tailEnd len="sm" w="sm" type="none"/>
              </a:ln>
            </p:spPr>
          </p:cxnSp>
          <p:cxnSp>
            <p:nvCxnSpPr>
              <p:cNvPr id="2309" name="Google Shape;2309;p74"/>
              <p:cNvCxnSpPr>
                <a:stCxn id="2310" idx="2"/>
              </p:cNvCxnSpPr>
              <p:nvPr/>
            </p:nvCxnSpPr>
            <p:spPr>
              <a:xfrm flipH="1" rot="-5400000">
                <a:off x="3268372" y="3406693"/>
                <a:ext cx="442800" cy="307800"/>
              </a:xfrm>
              <a:prstGeom prst="bentConnector3">
                <a:avLst>
                  <a:gd fmla="val -251276" name="adj1"/>
                </a:avLst>
              </a:prstGeom>
              <a:noFill/>
              <a:ln cap="flat" cmpd="sng" w="12700">
                <a:solidFill>
                  <a:srgbClr val="BFBFBF"/>
                </a:solidFill>
                <a:prstDash val="solid"/>
                <a:miter lim="800000"/>
                <a:headEnd len="sm" w="sm" type="none"/>
                <a:tailEnd len="sm" w="sm" type="none"/>
              </a:ln>
            </p:spPr>
          </p:cxnSp>
          <p:sp>
            <p:nvSpPr>
              <p:cNvPr id="2306" name="Google Shape;2306;p74"/>
              <p:cNvSpPr txBox="1"/>
              <p:nvPr/>
            </p:nvSpPr>
            <p:spPr>
              <a:xfrm>
                <a:off x="1462572" y="2558634"/>
                <a:ext cx="793562" cy="216000"/>
              </a:xfrm>
              <a:prstGeom prst="rect">
                <a:avLst/>
              </a:prstGeom>
              <a:solidFill>
                <a:srgbClr val="9CC2E5"/>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IN-CSE</a:t>
                </a:r>
                <a:endParaRPr sz="900">
                  <a:solidFill>
                    <a:srgbClr val="262626"/>
                  </a:solidFill>
                  <a:latin typeface="Arial"/>
                  <a:ea typeface="Arial"/>
                  <a:cs typeface="Arial"/>
                  <a:sym typeface="Arial"/>
                </a:endParaRPr>
              </a:p>
            </p:txBody>
          </p:sp>
          <p:sp>
            <p:nvSpPr>
              <p:cNvPr id="2307" name="Google Shape;2307;p74"/>
              <p:cNvSpPr txBox="1"/>
              <p:nvPr/>
            </p:nvSpPr>
            <p:spPr>
              <a:xfrm>
                <a:off x="2203129" y="2846729"/>
                <a:ext cx="793562" cy="216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ryeubi</a:t>
                </a:r>
                <a:endParaRPr sz="900">
                  <a:solidFill>
                    <a:srgbClr val="262626"/>
                  </a:solidFill>
                  <a:latin typeface="Arial"/>
                  <a:ea typeface="Arial"/>
                  <a:cs typeface="Arial"/>
                  <a:sym typeface="Arial"/>
                </a:endParaRPr>
              </a:p>
            </p:txBody>
          </p:sp>
          <p:sp>
            <p:nvSpPr>
              <p:cNvPr id="2310" name="Google Shape;2310;p74"/>
              <p:cNvSpPr txBox="1"/>
              <p:nvPr/>
            </p:nvSpPr>
            <p:spPr>
              <a:xfrm>
                <a:off x="2939091" y="3123193"/>
                <a:ext cx="793562" cy="216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homepot01</a:t>
                </a:r>
                <a:endParaRPr sz="900">
                  <a:solidFill>
                    <a:srgbClr val="262626"/>
                  </a:solidFill>
                  <a:latin typeface="Arial"/>
                  <a:ea typeface="Arial"/>
                  <a:cs typeface="Arial"/>
                  <a:sym typeface="Arial"/>
                </a:endParaRPr>
              </a:p>
            </p:txBody>
          </p:sp>
          <p:sp>
            <p:nvSpPr>
              <p:cNvPr id="2311" name="Google Shape;2311;p74"/>
              <p:cNvSpPr txBox="1"/>
              <p:nvPr/>
            </p:nvSpPr>
            <p:spPr>
              <a:xfrm>
                <a:off x="3639220" y="3418036"/>
                <a:ext cx="793562" cy="216000"/>
              </a:xfrm>
              <a:prstGeom prst="rect">
                <a:avLst/>
              </a:prstGeom>
              <a:solidFill>
                <a:srgbClr val="F4B08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Subscription</a:t>
                </a:r>
                <a:endParaRPr sz="900">
                  <a:solidFill>
                    <a:srgbClr val="262626"/>
                  </a:solidFill>
                  <a:latin typeface="Arial"/>
                  <a:ea typeface="Arial"/>
                  <a:cs typeface="Arial"/>
                  <a:sym typeface="Arial"/>
                </a:endParaRPr>
              </a:p>
            </p:txBody>
          </p:sp>
          <p:sp>
            <p:nvSpPr>
              <p:cNvPr id="2312" name="Google Shape;2312;p74"/>
              <p:cNvSpPr txBox="1"/>
              <p:nvPr/>
            </p:nvSpPr>
            <p:spPr>
              <a:xfrm>
                <a:off x="3634625" y="3731260"/>
                <a:ext cx="1000680" cy="252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3" name="Google Shape;2313;p74"/>
              <p:cNvSpPr txBox="1"/>
              <p:nvPr/>
            </p:nvSpPr>
            <p:spPr>
              <a:xfrm>
                <a:off x="3794059" y="3946964"/>
                <a:ext cx="1000680" cy="17486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4" name="Google Shape;2314;p74"/>
              <p:cNvSpPr txBox="1"/>
              <p:nvPr/>
            </p:nvSpPr>
            <p:spPr>
              <a:xfrm>
                <a:off x="3981629" y="4106398"/>
                <a:ext cx="1000680" cy="17486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5" name="Google Shape;2315;p74"/>
              <p:cNvSpPr txBox="1"/>
              <p:nvPr/>
            </p:nvSpPr>
            <p:spPr>
              <a:xfrm>
                <a:off x="4162164" y="4286934"/>
                <a:ext cx="1000680" cy="174869"/>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sp>
            <p:nvSpPr>
              <p:cNvPr id="2316" name="Google Shape;2316;p74"/>
              <p:cNvSpPr txBox="1"/>
              <p:nvPr/>
            </p:nvSpPr>
            <p:spPr>
              <a:xfrm>
                <a:off x="4363801" y="4446367"/>
                <a:ext cx="1000680" cy="252000"/>
              </a:xfrm>
              <a:prstGeom prst="rect">
                <a:avLst/>
              </a:prstGeom>
              <a:solidFill>
                <a:srgbClr val="D8D8D8"/>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262626"/>
                    </a:solidFill>
                    <a:latin typeface="Arial"/>
                    <a:ea typeface="Arial"/>
                    <a:cs typeface="Arial"/>
                    <a:sym typeface="Arial"/>
                  </a:rPr>
                  <a:t>contentlnstance</a:t>
                </a:r>
                <a:endParaRPr sz="900">
                  <a:solidFill>
                    <a:srgbClr val="262626"/>
                  </a:solidFill>
                  <a:latin typeface="Arial"/>
                  <a:ea typeface="Arial"/>
                  <a:cs typeface="Arial"/>
                  <a:sym typeface="Arial"/>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grpSp>
        <p:nvGrpSpPr>
          <p:cNvPr id="2322" name="Google Shape;2322;p75"/>
          <p:cNvGrpSpPr/>
          <p:nvPr/>
        </p:nvGrpSpPr>
        <p:grpSpPr>
          <a:xfrm>
            <a:off x="558800" y="1863822"/>
            <a:ext cx="8785225" cy="215444"/>
            <a:chOff x="1027113" y="2045625"/>
            <a:chExt cx="8785225" cy="215444"/>
          </a:xfrm>
        </p:grpSpPr>
        <p:sp>
          <p:nvSpPr>
            <p:cNvPr id="2323" name="Google Shape;2323;p7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24" name="Google Shape;2324;p75"/>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Nhập lệnh chạy TAS</a:t>
              </a:r>
              <a:endParaRPr/>
            </a:p>
          </p:txBody>
        </p:sp>
      </p:grpSp>
      <p:sp>
        <p:nvSpPr>
          <p:cNvPr id="2325" name="Google Shape;2325;p75"/>
          <p:cNvSpPr txBox="1"/>
          <p:nvPr/>
        </p:nvSpPr>
        <p:spPr>
          <a:xfrm>
            <a:off x="703263" y="2146649"/>
            <a:ext cx="3487737" cy="257369"/>
          </a:xfrm>
          <a:prstGeom prst="rect">
            <a:avLst/>
          </a:prstGeom>
          <a:solidFill>
            <a:srgbClr val="ECEFF6"/>
          </a:solidFill>
          <a:ln cap="flat" cmpd="sng" w="9525">
            <a:solidFill>
              <a:srgbClr val="D8D8D8"/>
            </a:solidFill>
            <a:prstDash val="solid"/>
            <a:round/>
            <a:headEnd len="sm" w="sm" type="none"/>
            <a:tailEnd len="sm" w="sm" type="none"/>
          </a:ln>
        </p:spPr>
        <p:txBody>
          <a:bodyPr anchorCtr="0" anchor="t" bIns="36000" lIns="72000" spcFirstLastPara="1" rIns="36000" wrap="square" tIns="36000">
            <a:spAutoFit/>
          </a:bodyPr>
          <a:lstStyle/>
          <a:p>
            <a:pPr indent="0" lvl="0" marL="0" marR="0" rtl="0" algn="just">
              <a:spcBef>
                <a:spcPts val="0"/>
              </a:spcBef>
              <a:spcAft>
                <a:spcPts val="0"/>
              </a:spcAft>
              <a:buNone/>
            </a:pPr>
            <a:r>
              <a:rPr lang="en-US" sz="1200">
                <a:solidFill>
                  <a:srgbClr val="00B050"/>
                </a:solidFill>
                <a:latin typeface="Arial"/>
                <a:ea typeface="Arial"/>
                <a:cs typeface="Arial"/>
                <a:sym typeface="Arial"/>
              </a:rPr>
              <a:t>pi@raspberrypi </a:t>
            </a:r>
            <a:r>
              <a:rPr lang="en-US" sz="1200">
                <a:solidFill>
                  <a:srgbClr val="7030A0"/>
                </a:solidFill>
                <a:latin typeface="Arial"/>
                <a:ea typeface="Arial"/>
                <a:cs typeface="Arial"/>
                <a:sym typeface="Arial"/>
              </a:rPr>
              <a:t>~/node/tas_co2 $ </a:t>
            </a:r>
            <a:r>
              <a:rPr lang="en-US" sz="1200">
                <a:solidFill>
                  <a:schemeClr val="dk1"/>
                </a:solidFill>
                <a:latin typeface="Arial"/>
                <a:ea typeface="Arial"/>
                <a:cs typeface="Arial"/>
                <a:sym typeface="Arial"/>
              </a:rPr>
              <a:t>node app.js</a:t>
            </a:r>
            <a:endParaRPr/>
          </a:p>
        </p:txBody>
      </p:sp>
      <p:pic>
        <p:nvPicPr>
          <p:cNvPr id="2326" name="Google Shape;2326;p75"/>
          <p:cNvPicPr preferRelativeResize="0"/>
          <p:nvPr/>
        </p:nvPicPr>
        <p:blipFill rotWithShape="1">
          <a:blip r:embed="rId3">
            <a:alphaModFix/>
          </a:blip>
          <a:srcRect b="0" l="0" r="0" t="0"/>
          <a:stretch/>
        </p:blipFill>
        <p:spPr>
          <a:xfrm>
            <a:off x="703263" y="2502325"/>
            <a:ext cx="4884737" cy="3735527"/>
          </a:xfrm>
          <a:prstGeom prst="rect">
            <a:avLst/>
          </a:prstGeom>
          <a:noFill/>
          <a:ln>
            <a:noFill/>
          </a:ln>
        </p:spPr>
      </p:pic>
      <p:grpSp>
        <p:nvGrpSpPr>
          <p:cNvPr id="2327" name="Google Shape;2327;p75"/>
          <p:cNvGrpSpPr/>
          <p:nvPr/>
        </p:nvGrpSpPr>
        <p:grpSpPr>
          <a:xfrm>
            <a:off x="416128" y="447433"/>
            <a:ext cx="9051872" cy="276999"/>
            <a:chOff x="416128" y="447433"/>
            <a:chExt cx="9051872" cy="276999"/>
          </a:xfrm>
        </p:grpSpPr>
        <p:sp>
          <p:nvSpPr>
            <p:cNvPr id="2328" name="Google Shape;2328;p7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29" name="Google Shape;2329;p7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30" name="Google Shape;2330;p7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Chạy TAS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grpSp>
        <p:nvGrpSpPr>
          <p:cNvPr id="2336" name="Google Shape;2336;p76"/>
          <p:cNvGrpSpPr/>
          <p:nvPr/>
        </p:nvGrpSpPr>
        <p:grpSpPr>
          <a:xfrm>
            <a:off x="2717542" y="2563092"/>
            <a:ext cx="4642999" cy="3708149"/>
            <a:chOff x="5214102" y="2531710"/>
            <a:chExt cx="3857128" cy="3689894"/>
          </a:xfrm>
        </p:grpSpPr>
        <p:pic>
          <p:nvPicPr>
            <p:cNvPr id="2337" name="Google Shape;2337;p76"/>
            <p:cNvPicPr preferRelativeResize="0"/>
            <p:nvPr/>
          </p:nvPicPr>
          <p:blipFill rotWithShape="1">
            <a:blip r:embed="rId3">
              <a:alphaModFix/>
            </a:blip>
            <a:srcRect b="4342" l="771" r="860" t="9129"/>
            <a:stretch/>
          </p:blipFill>
          <p:spPr>
            <a:xfrm>
              <a:off x="5214102" y="2531710"/>
              <a:ext cx="3857128" cy="3689894"/>
            </a:xfrm>
            <a:prstGeom prst="rect">
              <a:avLst/>
            </a:prstGeom>
            <a:noFill/>
            <a:ln cap="flat" cmpd="sng" w="9525">
              <a:solidFill>
                <a:srgbClr val="757070"/>
              </a:solidFill>
              <a:prstDash val="solid"/>
              <a:round/>
              <a:headEnd len="sm" w="sm" type="none"/>
              <a:tailEnd len="sm" w="sm" type="none"/>
            </a:ln>
          </p:spPr>
        </p:pic>
        <p:sp>
          <p:nvSpPr>
            <p:cNvPr id="2338" name="Google Shape;2338;p76"/>
            <p:cNvSpPr/>
            <p:nvPr/>
          </p:nvSpPr>
          <p:spPr>
            <a:xfrm>
              <a:off x="6283972" y="2560671"/>
              <a:ext cx="395327" cy="1439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grpSp>
      <p:sp>
        <p:nvSpPr>
          <p:cNvPr id="2339" name="Google Shape;2339;p76"/>
          <p:cNvSpPr/>
          <p:nvPr/>
        </p:nvSpPr>
        <p:spPr>
          <a:xfrm>
            <a:off x="4576085" y="2512116"/>
            <a:ext cx="562692" cy="544104"/>
          </a:xfrm>
          <a:prstGeom prst="wedgeEllipseCallout">
            <a:avLst>
              <a:gd fmla="val -69772" name="adj1"/>
              <a:gd fmla="val -21715" name="adj2"/>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Nhấp</a:t>
            </a:r>
            <a:endParaRPr b="1" sz="1200">
              <a:solidFill>
                <a:schemeClr val="lt1"/>
              </a:solidFill>
              <a:latin typeface="Arial"/>
              <a:ea typeface="Arial"/>
              <a:cs typeface="Arial"/>
              <a:sym typeface="Arial"/>
            </a:endParaRPr>
          </a:p>
        </p:txBody>
      </p:sp>
      <p:grpSp>
        <p:nvGrpSpPr>
          <p:cNvPr id="2340" name="Google Shape;2340;p76"/>
          <p:cNvGrpSpPr/>
          <p:nvPr/>
        </p:nvGrpSpPr>
        <p:grpSpPr>
          <a:xfrm>
            <a:off x="558800" y="1862064"/>
            <a:ext cx="8785225" cy="215444"/>
            <a:chOff x="1027113" y="2045625"/>
            <a:chExt cx="8785225" cy="215444"/>
          </a:xfrm>
        </p:grpSpPr>
        <p:sp>
          <p:nvSpPr>
            <p:cNvPr id="2341" name="Google Shape;2341;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42" name="Google Shape;2342;p76"/>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http://203.253.128.161:7575</a:t>
              </a:r>
              <a:endParaRPr/>
            </a:p>
          </p:txBody>
        </p:sp>
      </p:grpSp>
      <p:grpSp>
        <p:nvGrpSpPr>
          <p:cNvPr id="2343" name="Google Shape;2343;p76"/>
          <p:cNvGrpSpPr/>
          <p:nvPr/>
        </p:nvGrpSpPr>
        <p:grpSpPr>
          <a:xfrm>
            <a:off x="558800" y="2183837"/>
            <a:ext cx="6801741" cy="215444"/>
            <a:chOff x="1027113" y="2045625"/>
            <a:chExt cx="6801741" cy="215444"/>
          </a:xfrm>
        </p:grpSpPr>
        <p:sp>
          <p:nvSpPr>
            <p:cNvPr id="2344" name="Google Shape;2344;p7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45" name="Google Shape;2345;p76"/>
            <p:cNvSpPr/>
            <p:nvPr/>
          </p:nvSpPr>
          <p:spPr>
            <a:xfrm>
              <a:off x="1179513" y="2045625"/>
              <a:ext cx="6649341"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Trình xem tài nguyên trang web để xem trạng thái tài nguyên của AE bạn tạo</a:t>
              </a:r>
              <a:endParaRPr sz="1400">
                <a:solidFill>
                  <a:srgbClr val="262626"/>
                </a:solidFill>
                <a:latin typeface="Arial"/>
                <a:ea typeface="Arial"/>
                <a:cs typeface="Arial"/>
                <a:sym typeface="Arial"/>
              </a:endParaRPr>
            </a:p>
          </p:txBody>
        </p:sp>
      </p:grpSp>
      <p:grpSp>
        <p:nvGrpSpPr>
          <p:cNvPr id="2346" name="Google Shape;2346;p76"/>
          <p:cNvGrpSpPr/>
          <p:nvPr/>
        </p:nvGrpSpPr>
        <p:grpSpPr>
          <a:xfrm>
            <a:off x="416128" y="447433"/>
            <a:ext cx="9051872" cy="276999"/>
            <a:chOff x="416128" y="447433"/>
            <a:chExt cx="9051872" cy="276999"/>
          </a:xfrm>
        </p:grpSpPr>
        <p:sp>
          <p:nvSpPr>
            <p:cNvPr id="2347" name="Google Shape;2347;p7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48" name="Google Shape;2348;p7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49" name="Google Shape;2349;p7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xem tài nguyên Mobius</a:t>
            </a:r>
            <a:endParaRPr/>
          </a:p>
        </p:txBody>
      </p:sp>
      <p:grpSp>
        <p:nvGrpSpPr>
          <p:cNvPr id="2350" name="Google Shape;2350;p76"/>
          <p:cNvGrpSpPr/>
          <p:nvPr/>
        </p:nvGrpSpPr>
        <p:grpSpPr>
          <a:xfrm>
            <a:off x="2048022" y="2742280"/>
            <a:ext cx="1957291" cy="347528"/>
            <a:chOff x="2048022" y="2788460"/>
            <a:chExt cx="1957291" cy="347528"/>
          </a:xfrm>
        </p:grpSpPr>
        <p:sp>
          <p:nvSpPr>
            <p:cNvPr id="2351" name="Google Shape;2351;p76"/>
            <p:cNvSpPr/>
            <p:nvPr/>
          </p:nvSpPr>
          <p:spPr>
            <a:xfrm>
              <a:off x="2048022" y="2872332"/>
              <a:ext cx="1598791" cy="263656"/>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Quản lý tài nguyên</a:t>
              </a:r>
              <a:endParaRPr b="1" sz="1300">
                <a:solidFill>
                  <a:schemeClr val="dk1"/>
                </a:solidFill>
                <a:latin typeface="Arial"/>
                <a:ea typeface="Arial"/>
                <a:cs typeface="Arial"/>
                <a:sym typeface="Arial"/>
              </a:endParaRPr>
            </a:p>
          </p:txBody>
        </p:sp>
        <p:cxnSp>
          <p:nvCxnSpPr>
            <p:cNvPr id="2352" name="Google Shape;2352;p76"/>
            <p:cNvCxnSpPr>
              <a:stCxn id="2351" idx="3"/>
            </p:cNvCxnSpPr>
            <p:nvPr/>
          </p:nvCxnSpPr>
          <p:spPr>
            <a:xfrm flipH="1" rot="10800000">
              <a:off x="3646813" y="2788460"/>
              <a:ext cx="358500" cy="215700"/>
            </a:xfrm>
            <a:prstGeom prst="straightConnector1">
              <a:avLst/>
            </a:prstGeom>
            <a:noFill/>
            <a:ln cap="flat" cmpd="sng" w="12700">
              <a:solidFill>
                <a:srgbClr val="003399"/>
              </a:solidFill>
              <a:prstDash val="solid"/>
              <a:miter lim="800000"/>
              <a:headEnd len="sm" w="sm" type="none"/>
              <a:tailEnd len="med" w="med" type="triangle"/>
            </a:ln>
          </p:spPr>
        </p:cxn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grpSp>
        <p:nvGrpSpPr>
          <p:cNvPr id="2358" name="Google Shape;2358;p77"/>
          <p:cNvGrpSpPr/>
          <p:nvPr/>
        </p:nvGrpSpPr>
        <p:grpSpPr>
          <a:xfrm>
            <a:off x="1447997" y="2060020"/>
            <a:ext cx="6804275" cy="4155388"/>
            <a:chOff x="2116254" y="2211161"/>
            <a:chExt cx="6102349" cy="3726720"/>
          </a:xfrm>
        </p:grpSpPr>
        <p:pic>
          <p:nvPicPr>
            <p:cNvPr id="2359" name="Google Shape;2359;p77"/>
            <p:cNvPicPr preferRelativeResize="0"/>
            <p:nvPr/>
          </p:nvPicPr>
          <p:blipFill rotWithShape="1">
            <a:blip r:embed="rId3">
              <a:alphaModFix/>
            </a:blip>
            <a:srcRect b="1071" l="438" r="902" t="9076"/>
            <a:stretch/>
          </p:blipFill>
          <p:spPr>
            <a:xfrm>
              <a:off x="2116254" y="2211161"/>
              <a:ext cx="6102349" cy="3726720"/>
            </a:xfrm>
            <a:prstGeom prst="rect">
              <a:avLst/>
            </a:prstGeom>
            <a:noFill/>
            <a:ln cap="flat" cmpd="sng" w="9525">
              <a:solidFill>
                <a:srgbClr val="BFBFBF"/>
              </a:solidFill>
              <a:prstDash val="solid"/>
              <a:round/>
              <a:headEnd len="sm" w="sm" type="none"/>
              <a:tailEnd len="sm" w="sm" type="none"/>
            </a:ln>
          </p:spPr>
        </p:pic>
        <p:sp>
          <p:nvSpPr>
            <p:cNvPr id="2360" name="Google Shape;2360;p77"/>
            <p:cNvSpPr/>
            <p:nvPr/>
          </p:nvSpPr>
          <p:spPr>
            <a:xfrm>
              <a:off x="2912707" y="2437701"/>
              <a:ext cx="1473109" cy="12698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grpSp>
        <p:nvGrpSpPr>
          <p:cNvPr id="2361" name="Google Shape;2361;p77"/>
          <p:cNvGrpSpPr/>
          <p:nvPr/>
        </p:nvGrpSpPr>
        <p:grpSpPr>
          <a:xfrm>
            <a:off x="933567" y="2669218"/>
            <a:ext cx="3645990" cy="554981"/>
            <a:chOff x="933567" y="2669218"/>
            <a:chExt cx="3645990" cy="554981"/>
          </a:xfrm>
        </p:grpSpPr>
        <p:sp>
          <p:nvSpPr>
            <p:cNvPr id="2362" name="Google Shape;2362;p77"/>
            <p:cNvSpPr/>
            <p:nvPr/>
          </p:nvSpPr>
          <p:spPr>
            <a:xfrm>
              <a:off x="933567" y="2962589"/>
              <a:ext cx="3645990" cy="261610"/>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http://203.253.128.161:7579/Mobius/base2</a:t>
              </a:r>
              <a:endParaRPr b="1" sz="1300">
                <a:solidFill>
                  <a:schemeClr val="dk1"/>
                </a:solidFill>
                <a:latin typeface="Arial"/>
                <a:ea typeface="Arial"/>
                <a:cs typeface="Arial"/>
                <a:sym typeface="Arial"/>
              </a:endParaRPr>
            </a:p>
          </p:txBody>
        </p:sp>
        <p:sp>
          <p:nvSpPr>
            <p:cNvPr id="2363" name="Google Shape;2363;p77"/>
            <p:cNvSpPr/>
            <p:nvPr/>
          </p:nvSpPr>
          <p:spPr>
            <a:xfrm>
              <a:off x="933567" y="2669218"/>
              <a:ext cx="3645990" cy="261610"/>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http://203.253.128.161:7579/Mobius/ae-edu0</a:t>
              </a:r>
              <a:endParaRPr b="1" sz="1300">
                <a:solidFill>
                  <a:schemeClr val="dk1"/>
                </a:solidFill>
                <a:latin typeface="Arial"/>
                <a:ea typeface="Arial"/>
                <a:cs typeface="Arial"/>
                <a:sym typeface="Arial"/>
              </a:endParaRPr>
            </a:p>
          </p:txBody>
        </p:sp>
      </p:grpSp>
      <p:grpSp>
        <p:nvGrpSpPr>
          <p:cNvPr id="2364" name="Google Shape;2364;p77"/>
          <p:cNvGrpSpPr/>
          <p:nvPr/>
        </p:nvGrpSpPr>
        <p:grpSpPr>
          <a:xfrm>
            <a:off x="416128" y="447433"/>
            <a:ext cx="9051872" cy="276999"/>
            <a:chOff x="416128" y="447433"/>
            <a:chExt cx="9051872" cy="276999"/>
          </a:xfrm>
        </p:grpSpPr>
        <p:sp>
          <p:nvSpPr>
            <p:cNvPr id="2365" name="Google Shape;2365;p7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66" name="Google Shape;2366;p7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67" name="Google Shape;2367;p7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xem tài nguyên Mobius</a:t>
            </a:r>
            <a:endParaRPr/>
          </a:p>
        </p:txBody>
      </p:sp>
      <p:sp>
        <p:nvSpPr>
          <p:cNvPr id="2368" name="Google Shape;2368;p77"/>
          <p:cNvSpPr/>
          <p:nvPr/>
        </p:nvSpPr>
        <p:spPr>
          <a:xfrm>
            <a:off x="6144098" y="1995229"/>
            <a:ext cx="562692" cy="544104"/>
          </a:xfrm>
          <a:prstGeom prst="wedgeEllipseCallout">
            <a:avLst>
              <a:gd fmla="val -64400" name="adj1"/>
              <a:gd fmla="val 32452" name="adj2"/>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Nhấp</a:t>
            </a:r>
            <a:endParaRPr b="1" sz="1200">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pic>
        <p:nvPicPr>
          <p:cNvPr id="2374" name="Google Shape;2374;p78"/>
          <p:cNvPicPr preferRelativeResize="0"/>
          <p:nvPr/>
        </p:nvPicPr>
        <p:blipFill rotWithShape="1">
          <a:blip r:embed="rId3">
            <a:alphaModFix/>
          </a:blip>
          <a:srcRect b="543" l="334" r="745" t="8737"/>
          <a:stretch/>
        </p:blipFill>
        <p:spPr>
          <a:xfrm>
            <a:off x="1395098" y="2060019"/>
            <a:ext cx="7068770" cy="4155389"/>
          </a:xfrm>
          <a:prstGeom prst="rect">
            <a:avLst/>
          </a:prstGeom>
          <a:noFill/>
          <a:ln cap="flat" cmpd="sng" w="9525">
            <a:solidFill>
              <a:srgbClr val="BFBFBF"/>
            </a:solidFill>
            <a:prstDash val="solid"/>
            <a:round/>
            <a:headEnd len="sm" w="sm" type="none"/>
            <a:tailEnd len="sm" w="sm" type="none"/>
          </a:ln>
        </p:spPr>
      </p:pic>
      <p:grpSp>
        <p:nvGrpSpPr>
          <p:cNvPr id="2375" name="Google Shape;2375;p78"/>
          <p:cNvGrpSpPr/>
          <p:nvPr/>
        </p:nvGrpSpPr>
        <p:grpSpPr>
          <a:xfrm>
            <a:off x="416128" y="447433"/>
            <a:ext cx="9051872" cy="276999"/>
            <a:chOff x="416128" y="447433"/>
            <a:chExt cx="9051872" cy="276999"/>
          </a:xfrm>
        </p:grpSpPr>
        <p:sp>
          <p:nvSpPr>
            <p:cNvPr id="2376" name="Google Shape;2376;p7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77" name="Google Shape;2377;p7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78" name="Google Shape;2378;p7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Trình xem tài nguyên Mobius</a:t>
            </a:r>
            <a:endParaRPr/>
          </a:p>
        </p:txBody>
      </p:sp>
      <p:sp>
        <p:nvSpPr>
          <p:cNvPr id="2379" name="Google Shape;2379;p78"/>
          <p:cNvSpPr/>
          <p:nvPr/>
        </p:nvSpPr>
        <p:spPr>
          <a:xfrm>
            <a:off x="6601367" y="3895888"/>
            <a:ext cx="925429" cy="544104"/>
          </a:xfrm>
          <a:prstGeom prst="wedgeEllipseCallout">
            <a:avLst>
              <a:gd fmla="val -60789" name="adj1"/>
              <a:gd fmla="val -42548" name="adj2"/>
            </a:avLst>
          </a:prstGeom>
          <a:solidFill>
            <a:srgbClr val="193EB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Chọn</a:t>
            </a:r>
            <a:endParaRPr b="1" sz="1200">
              <a:solidFill>
                <a:schemeClr val="lt1"/>
              </a:solidFill>
              <a:latin typeface="Arial"/>
              <a:ea typeface="Arial"/>
              <a:cs typeface="Arial"/>
              <a:sym typeface="Arial"/>
            </a:endParaRPr>
          </a:p>
        </p:txBody>
      </p:sp>
      <p:grpSp>
        <p:nvGrpSpPr>
          <p:cNvPr id="2380" name="Google Shape;2380;p78"/>
          <p:cNvGrpSpPr/>
          <p:nvPr/>
        </p:nvGrpSpPr>
        <p:grpSpPr>
          <a:xfrm>
            <a:off x="3483789" y="2644877"/>
            <a:ext cx="3378080" cy="347528"/>
            <a:chOff x="627234" y="2788460"/>
            <a:chExt cx="3378080" cy="347528"/>
          </a:xfrm>
        </p:grpSpPr>
        <p:sp>
          <p:nvSpPr>
            <p:cNvPr id="2381" name="Google Shape;2381;p78"/>
            <p:cNvSpPr/>
            <p:nvPr/>
          </p:nvSpPr>
          <p:spPr>
            <a:xfrm>
              <a:off x="627234" y="2872332"/>
              <a:ext cx="3019580" cy="263656"/>
            </a:xfrm>
            <a:prstGeom prst="rect">
              <a:avLst/>
            </a:prstGeom>
            <a:solidFill>
              <a:srgbClr val="D8E2F3"/>
            </a:solidFill>
            <a:ln cap="flat" cmpd="sng" w="12700">
              <a:solidFill>
                <a:srgbClr val="00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Arial"/>
                  <a:ea typeface="Arial"/>
                  <a:cs typeface="Arial"/>
                  <a:sym typeface="Arial"/>
                </a:rPr>
                <a:t>Thông tin về tài nguyên đã chọn</a:t>
              </a:r>
              <a:endParaRPr b="1" sz="1300">
                <a:solidFill>
                  <a:schemeClr val="dk1"/>
                </a:solidFill>
                <a:latin typeface="Arial"/>
                <a:ea typeface="Arial"/>
                <a:cs typeface="Arial"/>
                <a:sym typeface="Arial"/>
              </a:endParaRPr>
            </a:p>
          </p:txBody>
        </p:sp>
        <p:cxnSp>
          <p:nvCxnSpPr>
            <p:cNvPr id="2382" name="Google Shape;2382;p78"/>
            <p:cNvCxnSpPr>
              <a:stCxn id="2381" idx="3"/>
            </p:cNvCxnSpPr>
            <p:nvPr/>
          </p:nvCxnSpPr>
          <p:spPr>
            <a:xfrm flipH="1" rot="10800000">
              <a:off x="3646814" y="2788460"/>
              <a:ext cx="358500" cy="215700"/>
            </a:xfrm>
            <a:prstGeom prst="straightConnector1">
              <a:avLst/>
            </a:prstGeom>
            <a:noFill/>
            <a:ln cap="flat" cmpd="sng" w="12700">
              <a:solidFill>
                <a:srgbClr val="003399"/>
              </a:solidFill>
              <a:prstDash val="solid"/>
              <a:miter lim="800000"/>
              <a:headEnd len="sm" w="sm" type="none"/>
              <a:tailEnd len="med" w="med" type="triangle"/>
            </a:ln>
          </p:spPr>
        </p:cxn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grpSp>
        <p:nvGrpSpPr>
          <p:cNvPr id="2388" name="Google Shape;2388;p79"/>
          <p:cNvGrpSpPr/>
          <p:nvPr/>
        </p:nvGrpSpPr>
        <p:grpSpPr>
          <a:xfrm>
            <a:off x="558800" y="1908834"/>
            <a:ext cx="8785225" cy="215444"/>
            <a:chOff x="1027113" y="2045625"/>
            <a:chExt cx="8785225" cy="215444"/>
          </a:xfrm>
        </p:grpSpPr>
        <p:sp>
          <p:nvSpPr>
            <p:cNvPr id="2389" name="Google Shape;2389;p7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90" name="Google Shape;2390;p79"/>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Kịch bản mẫu</a:t>
              </a:r>
              <a:endParaRPr sz="1400">
                <a:solidFill>
                  <a:srgbClr val="262626"/>
                </a:solidFill>
                <a:latin typeface="Arial"/>
                <a:ea typeface="Arial"/>
                <a:cs typeface="Arial"/>
                <a:sym typeface="Arial"/>
              </a:endParaRPr>
            </a:p>
          </p:txBody>
        </p:sp>
      </p:grpSp>
      <p:grpSp>
        <p:nvGrpSpPr>
          <p:cNvPr id="2391" name="Google Shape;2391;p79"/>
          <p:cNvGrpSpPr/>
          <p:nvPr/>
        </p:nvGrpSpPr>
        <p:grpSpPr>
          <a:xfrm>
            <a:off x="416128" y="447433"/>
            <a:ext cx="9051872" cy="276999"/>
            <a:chOff x="416128" y="447433"/>
            <a:chExt cx="9051872" cy="276999"/>
          </a:xfrm>
        </p:grpSpPr>
        <p:sp>
          <p:nvSpPr>
            <p:cNvPr id="2392" name="Google Shape;2392;p7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393" name="Google Shape;2393;p7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394" name="Google Shape;2394;p7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Chạy &amp;Cube: Thyme</a:t>
            </a:r>
            <a:endParaRPr/>
          </a:p>
        </p:txBody>
      </p:sp>
      <p:grpSp>
        <p:nvGrpSpPr>
          <p:cNvPr id="2395" name="Google Shape;2395;p79"/>
          <p:cNvGrpSpPr/>
          <p:nvPr/>
        </p:nvGrpSpPr>
        <p:grpSpPr>
          <a:xfrm>
            <a:off x="776583" y="1826446"/>
            <a:ext cx="8279735" cy="4298782"/>
            <a:chOff x="776583" y="1826446"/>
            <a:chExt cx="8279735" cy="4298782"/>
          </a:xfrm>
        </p:grpSpPr>
        <p:sp>
          <p:nvSpPr>
            <p:cNvPr id="2396" name="Google Shape;2396;p79"/>
            <p:cNvSpPr/>
            <p:nvPr/>
          </p:nvSpPr>
          <p:spPr>
            <a:xfrm>
              <a:off x="776583" y="2298585"/>
              <a:ext cx="3845521" cy="3816205"/>
            </a:xfrm>
            <a:prstGeom prst="roundRect">
              <a:avLst>
                <a:gd fmla="val 4516" name="adj"/>
              </a:avLst>
            </a:prstGeom>
            <a:solidFill>
              <a:srgbClr val="DEEB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397" name="Google Shape;2397;p79"/>
            <p:cNvPicPr preferRelativeResize="0"/>
            <p:nvPr/>
          </p:nvPicPr>
          <p:blipFill rotWithShape="1">
            <a:blip r:embed="rId3">
              <a:alphaModFix/>
            </a:blip>
            <a:srcRect b="0" l="0" r="0" t="0"/>
            <a:stretch/>
          </p:blipFill>
          <p:spPr>
            <a:xfrm>
              <a:off x="952207" y="2511359"/>
              <a:ext cx="895368" cy="1016821"/>
            </a:xfrm>
            <a:prstGeom prst="rect">
              <a:avLst/>
            </a:prstGeom>
            <a:noFill/>
            <a:ln>
              <a:noFill/>
            </a:ln>
          </p:spPr>
        </p:pic>
        <p:sp>
          <p:nvSpPr>
            <p:cNvPr id="2398" name="Google Shape;2398;p79"/>
            <p:cNvSpPr txBox="1"/>
            <p:nvPr/>
          </p:nvSpPr>
          <p:spPr>
            <a:xfrm>
              <a:off x="1095959" y="3468681"/>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2399" name="Google Shape;2399;p79"/>
            <p:cNvSpPr txBox="1"/>
            <p:nvPr/>
          </p:nvSpPr>
          <p:spPr>
            <a:xfrm>
              <a:off x="3712246" y="249807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2400" name="Google Shape;2400;p79"/>
            <p:cNvSpPr/>
            <p:nvPr/>
          </p:nvSpPr>
          <p:spPr>
            <a:xfrm>
              <a:off x="5321443" y="2309023"/>
              <a:ext cx="3734875" cy="3816205"/>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401" name="Google Shape;2401;p79"/>
            <p:cNvPicPr preferRelativeResize="0"/>
            <p:nvPr/>
          </p:nvPicPr>
          <p:blipFill rotWithShape="1">
            <a:blip r:embed="rId4">
              <a:alphaModFix/>
            </a:blip>
            <a:srcRect b="0" l="0" r="0" t="0"/>
            <a:stretch/>
          </p:blipFill>
          <p:spPr>
            <a:xfrm>
              <a:off x="7854019" y="2545721"/>
              <a:ext cx="890634" cy="899891"/>
            </a:xfrm>
            <a:prstGeom prst="rect">
              <a:avLst/>
            </a:prstGeom>
            <a:noFill/>
            <a:ln>
              <a:noFill/>
            </a:ln>
          </p:spPr>
        </p:pic>
        <p:sp>
          <p:nvSpPr>
            <p:cNvPr id="2402" name="Google Shape;2402;p79"/>
            <p:cNvSpPr txBox="1"/>
            <p:nvPr/>
          </p:nvSpPr>
          <p:spPr>
            <a:xfrm>
              <a:off x="5429054" y="2496353"/>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grpSp>
          <p:nvGrpSpPr>
            <p:cNvPr id="2403" name="Google Shape;2403;p79"/>
            <p:cNvGrpSpPr/>
            <p:nvPr/>
          </p:nvGrpSpPr>
          <p:grpSpPr>
            <a:xfrm>
              <a:off x="5511357" y="2975058"/>
              <a:ext cx="3137170" cy="2756662"/>
              <a:chOff x="5511357" y="2975058"/>
              <a:chExt cx="3137170" cy="2756662"/>
            </a:xfrm>
          </p:grpSpPr>
          <p:sp>
            <p:nvSpPr>
              <p:cNvPr id="2404" name="Google Shape;2404;p79"/>
              <p:cNvSpPr/>
              <p:nvPr/>
            </p:nvSpPr>
            <p:spPr>
              <a:xfrm>
                <a:off x="5511357" y="2975058"/>
                <a:ext cx="1142080"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2405" name="Google Shape;2405;p79"/>
              <p:cNvSpPr/>
              <p:nvPr/>
            </p:nvSpPr>
            <p:spPr>
              <a:xfrm>
                <a:off x="6155585" y="3482913"/>
                <a:ext cx="951731"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ae-edu0</a:t>
                </a:r>
                <a:endParaRPr sz="1100">
                  <a:solidFill>
                    <a:srgbClr val="3F3F3F"/>
                  </a:solidFill>
                  <a:latin typeface="Arial"/>
                  <a:ea typeface="Arial"/>
                  <a:cs typeface="Arial"/>
                  <a:sym typeface="Arial"/>
                </a:endParaRPr>
              </a:p>
            </p:txBody>
          </p:sp>
          <p:cxnSp>
            <p:nvCxnSpPr>
              <p:cNvPr id="2406" name="Google Shape;2406;p79"/>
              <p:cNvCxnSpPr>
                <a:stCxn id="2404" idx="2"/>
                <a:endCxn id="2405" idx="1"/>
              </p:cNvCxnSpPr>
              <p:nvPr/>
            </p:nvCxnSpPr>
            <p:spPr>
              <a:xfrm flipH="1" rot="-5400000">
                <a:off x="5941547" y="3421908"/>
                <a:ext cx="354900" cy="73200"/>
              </a:xfrm>
              <a:prstGeom prst="bentConnector2">
                <a:avLst/>
              </a:prstGeom>
              <a:noFill/>
              <a:ln cap="flat" cmpd="sng" w="19050">
                <a:solidFill>
                  <a:srgbClr val="7F7F7F"/>
                </a:solidFill>
                <a:prstDash val="solid"/>
                <a:miter lim="800000"/>
                <a:headEnd len="sm" w="sm" type="none"/>
                <a:tailEnd len="sm" w="sm" type="none"/>
              </a:ln>
            </p:spPr>
          </p:cxnSp>
          <p:sp>
            <p:nvSpPr>
              <p:cNvPr id="2407" name="Google Shape;2407;p79"/>
              <p:cNvSpPr/>
              <p:nvPr/>
            </p:nvSpPr>
            <p:spPr>
              <a:xfrm>
                <a:off x="6738302" y="397195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cnt-co2</a:t>
                </a:r>
                <a:endParaRPr sz="1100">
                  <a:solidFill>
                    <a:srgbClr val="3F3F3F"/>
                  </a:solidFill>
                  <a:latin typeface="Arial"/>
                  <a:ea typeface="Arial"/>
                  <a:cs typeface="Arial"/>
                  <a:sym typeface="Arial"/>
                </a:endParaRPr>
              </a:p>
            </p:txBody>
          </p:sp>
          <p:cxnSp>
            <p:nvCxnSpPr>
              <p:cNvPr id="2408" name="Google Shape;2408;p79"/>
              <p:cNvCxnSpPr>
                <a:stCxn id="2405" idx="2"/>
                <a:endCxn id="2407" idx="1"/>
              </p:cNvCxnSpPr>
              <p:nvPr/>
            </p:nvCxnSpPr>
            <p:spPr>
              <a:xfrm flipH="1" rot="-5400000">
                <a:off x="6516851" y="3903513"/>
                <a:ext cx="336000" cy="106800"/>
              </a:xfrm>
              <a:prstGeom prst="bentConnector2">
                <a:avLst/>
              </a:prstGeom>
              <a:noFill/>
              <a:ln cap="flat" cmpd="sng" w="19050">
                <a:solidFill>
                  <a:srgbClr val="7F7F7F"/>
                </a:solidFill>
                <a:prstDash val="solid"/>
                <a:miter lim="800000"/>
                <a:headEnd len="sm" w="sm" type="none"/>
                <a:tailEnd len="sm" w="sm" type="none"/>
              </a:ln>
            </p:spPr>
          </p:cxnSp>
          <p:sp>
            <p:nvSpPr>
              <p:cNvPr id="2409" name="Google Shape;2409;p79"/>
              <p:cNvSpPr/>
              <p:nvPr/>
            </p:nvSpPr>
            <p:spPr>
              <a:xfrm>
                <a:off x="6738302" y="4464837"/>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cnt-led</a:t>
                </a:r>
                <a:endParaRPr sz="1100">
                  <a:solidFill>
                    <a:srgbClr val="3F3F3F"/>
                  </a:solidFill>
                  <a:latin typeface="Arial"/>
                  <a:ea typeface="Arial"/>
                  <a:cs typeface="Arial"/>
                  <a:sym typeface="Arial"/>
                </a:endParaRPr>
              </a:p>
            </p:txBody>
          </p:sp>
          <p:cxnSp>
            <p:nvCxnSpPr>
              <p:cNvPr id="2410" name="Google Shape;2410;p79"/>
              <p:cNvCxnSpPr>
                <a:stCxn id="2405" idx="2"/>
                <a:endCxn id="2409" idx="1"/>
              </p:cNvCxnSpPr>
              <p:nvPr/>
            </p:nvCxnSpPr>
            <p:spPr>
              <a:xfrm flipH="1" rot="-5400000">
                <a:off x="6270401" y="4149963"/>
                <a:ext cx="828900" cy="106800"/>
              </a:xfrm>
              <a:prstGeom prst="bentConnector2">
                <a:avLst/>
              </a:prstGeom>
              <a:noFill/>
              <a:ln cap="flat" cmpd="sng" w="19050">
                <a:solidFill>
                  <a:srgbClr val="7F7F7F"/>
                </a:solidFill>
                <a:prstDash val="solid"/>
                <a:miter lim="800000"/>
                <a:headEnd len="sm" w="sm" type="none"/>
                <a:tailEnd len="sm" w="sm" type="none"/>
              </a:ln>
            </p:spPr>
          </p:cxnSp>
          <p:sp>
            <p:nvSpPr>
              <p:cNvPr id="2411" name="Google Shape;2411;p79"/>
              <p:cNvSpPr/>
              <p:nvPr/>
            </p:nvSpPr>
            <p:spPr>
              <a:xfrm>
                <a:off x="7425438" y="4957725"/>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sub-ctrl</a:t>
                </a:r>
                <a:endParaRPr sz="1100">
                  <a:solidFill>
                    <a:srgbClr val="3F3F3F"/>
                  </a:solidFill>
                  <a:latin typeface="Arial"/>
                  <a:ea typeface="Arial"/>
                  <a:cs typeface="Arial"/>
                  <a:sym typeface="Arial"/>
                </a:endParaRPr>
              </a:p>
            </p:txBody>
          </p:sp>
          <p:cxnSp>
            <p:nvCxnSpPr>
              <p:cNvPr id="2412" name="Google Shape;2412;p79"/>
              <p:cNvCxnSpPr>
                <a:stCxn id="2409" idx="2"/>
                <a:endCxn id="2411" idx="1"/>
              </p:cNvCxnSpPr>
              <p:nvPr/>
            </p:nvCxnSpPr>
            <p:spPr>
              <a:xfrm flipH="1" rot="-5400000">
                <a:off x="7217697" y="4902987"/>
                <a:ext cx="339900" cy="75600"/>
              </a:xfrm>
              <a:prstGeom prst="bentConnector2">
                <a:avLst/>
              </a:prstGeom>
              <a:noFill/>
              <a:ln cap="flat" cmpd="sng" w="19050">
                <a:solidFill>
                  <a:srgbClr val="7F7F7F"/>
                </a:solidFill>
                <a:prstDash val="solid"/>
                <a:miter lim="800000"/>
                <a:headEnd len="sm" w="sm" type="none"/>
                <a:tailEnd len="sm" w="sm" type="none"/>
              </a:ln>
            </p:spPr>
          </p:cxnSp>
          <p:sp>
            <p:nvSpPr>
              <p:cNvPr id="2413" name="Google Shape;2413;p79"/>
              <p:cNvSpPr/>
              <p:nvPr/>
            </p:nvSpPr>
            <p:spPr>
              <a:xfrm>
                <a:off x="6738302" y="542572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cnt-cam</a:t>
                </a:r>
                <a:endParaRPr sz="1100">
                  <a:solidFill>
                    <a:srgbClr val="3F3F3F"/>
                  </a:solidFill>
                  <a:latin typeface="Arial"/>
                  <a:ea typeface="Arial"/>
                  <a:cs typeface="Arial"/>
                  <a:sym typeface="Arial"/>
                </a:endParaRPr>
              </a:p>
            </p:txBody>
          </p:sp>
        </p:grpSp>
        <p:sp>
          <p:nvSpPr>
            <p:cNvPr id="2414" name="Google Shape;2414;p79"/>
            <p:cNvSpPr/>
            <p:nvPr/>
          </p:nvSpPr>
          <p:spPr>
            <a:xfrm>
              <a:off x="3259684" y="4920810"/>
              <a:ext cx="2559290" cy="540543"/>
            </a:xfrm>
            <a:prstGeom prst="rightArrow">
              <a:avLst>
                <a:gd fmla="val 50000" name="adj1"/>
                <a:gd fmla="val 50000" name="adj2"/>
              </a:avLst>
            </a:prstGeom>
            <a:gradFill>
              <a:gsLst>
                <a:gs pos="0">
                  <a:srgbClr val="193EB0">
                    <a:alpha val="0"/>
                  </a:srgbClr>
                </a:gs>
                <a:gs pos="62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tạo vùng chứa</a:t>
              </a:r>
              <a:endParaRPr sz="1200">
                <a:solidFill>
                  <a:srgbClr val="FFFFFF"/>
                </a:solidFill>
                <a:latin typeface="Arial"/>
                <a:ea typeface="Arial"/>
                <a:cs typeface="Arial"/>
                <a:sym typeface="Arial"/>
              </a:endParaRPr>
            </a:p>
          </p:txBody>
        </p:sp>
        <p:sp>
          <p:nvSpPr>
            <p:cNvPr id="2415" name="Google Shape;2415;p79"/>
            <p:cNvSpPr/>
            <p:nvPr/>
          </p:nvSpPr>
          <p:spPr>
            <a:xfrm>
              <a:off x="3259684" y="5461650"/>
              <a:ext cx="2559290" cy="540543"/>
            </a:xfrm>
            <a:prstGeom prst="rightArrow">
              <a:avLst>
                <a:gd fmla="val 50000" name="adj1"/>
                <a:gd fmla="val 50000" name="adj2"/>
              </a:avLst>
            </a:prstGeom>
            <a:gradFill>
              <a:gsLst>
                <a:gs pos="0">
                  <a:srgbClr val="193EB0">
                    <a:alpha val="0"/>
                  </a:srgbClr>
                </a:gs>
                <a:gs pos="62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tạo đăng ký (nu)</a:t>
              </a:r>
              <a:endParaRPr/>
            </a:p>
          </p:txBody>
        </p:sp>
        <p:sp>
          <p:nvSpPr>
            <p:cNvPr id="2416" name="Google Shape;2416;p79"/>
            <p:cNvSpPr/>
            <p:nvPr/>
          </p:nvSpPr>
          <p:spPr>
            <a:xfrm>
              <a:off x="3259684" y="4385925"/>
              <a:ext cx="2559290" cy="540543"/>
            </a:xfrm>
            <a:prstGeom prst="rightArrow">
              <a:avLst>
                <a:gd fmla="val 50000" name="adj1"/>
                <a:gd fmla="val 50000" name="adj2"/>
              </a:avLst>
            </a:prstGeom>
            <a:gradFill>
              <a:gsLst>
                <a:gs pos="0">
                  <a:srgbClr val="193EB0">
                    <a:alpha val="0"/>
                  </a:srgbClr>
                </a:gs>
                <a:gs pos="62000">
                  <a:srgbClr val="193EB0"/>
                </a:gs>
                <a:gs pos="100000">
                  <a:srgbClr val="193EB0"/>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Tạo AE</a:t>
              </a:r>
              <a:endParaRPr sz="1200">
                <a:solidFill>
                  <a:srgbClr val="FFFFFF"/>
                </a:solidFill>
                <a:latin typeface="Arial"/>
                <a:ea typeface="Arial"/>
                <a:cs typeface="Arial"/>
                <a:sym typeface="Arial"/>
              </a:endParaRPr>
            </a:p>
          </p:txBody>
        </p:sp>
        <p:sp>
          <p:nvSpPr>
            <p:cNvPr id="2417" name="Google Shape;2417;p79"/>
            <p:cNvSpPr/>
            <p:nvPr/>
          </p:nvSpPr>
          <p:spPr>
            <a:xfrm>
              <a:off x="6250488" y="1826446"/>
              <a:ext cx="2743199" cy="403188"/>
            </a:xfrm>
            <a:prstGeom prst="roundRect">
              <a:avLst>
                <a:gd fmla="val 2174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72000" wrap="square" tIns="0">
              <a:noAutofit/>
            </a:bodyPr>
            <a:lstStyle/>
            <a:p>
              <a:pPr indent="0" lvl="0" marL="0" marR="0" rtl="0" algn="r">
                <a:spcBef>
                  <a:spcPts val="0"/>
                </a:spcBef>
                <a:spcAft>
                  <a:spcPts val="0"/>
                </a:spcAft>
                <a:buNone/>
              </a:pPr>
              <a:r>
                <a:rPr lang="en-US" sz="1300">
                  <a:solidFill>
                    <a:srgbClr val="3F3F3F"/>
                  </a:solidFill>
                  <a:latin typeface="Arial"/>
                  <a:ea typeface="Arial"/>
                  <a:cs typeface="Arial"/>
                  <a:sym typeface="Arial"/>
                </a:rPr>
                <a:t>-httpServer : 203.253.128.151:7579</a:t>
              </a:r>
              <a:endParaRPr sz="1300">
                <a:solidFill>
                  <a:srgbClr val="3F3F3F"/>
                </a:solidFill>
                <a:latin typeface="Arial"/>
                <a:ea typeface="Arial"/>
                <a:cs typeface="Arial"/>
                <a:sym typeface="Arial"/>
              </a:endParaRPr>
            </a:p>
          </p:txBody>
        </p:sp>
        <p:sp>
          <p:nvSpPr>
            <p:cNvPr id="2418" name="Google Shape;2418;p79"/>
            <p:cNvSpPr/>
            <p:nvPr/>
          </p:nvSpPr>
          <p:spPr>
            <a:xfrm>
              <a:off x="1986024" y="2843283"/>
              <a:ext cx="2340639" cy="914526"/>
            </a:xfrm>
            <a:prstGeom prst="roundRect">
              <a:avLst>
                <a:gd fmla="val 10418"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7200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Cấu hình Thyme(ae-edu0)</a:t>
              </a:r>
              <a:endParaRPr/>
            </a:p>
            <a:p>
              <a:pPr indent="0" lvl="0" marL="0" marR="0" rtl="0" algn="l">
                <a:spcBef>
                  <a:spcPts val="0"/>
                </a:spcBef>
                <a:spcAft>
                  <a:spcPts val="0"/>
                </a:spcAft>
                <a:buNone/>
              </a:pPr>
              <a:r>
                <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-httpServer(9727): thông báo</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-tcpServer(3105): TAS</a:t>
              </a:r>
              <a:endParaRPr/>
            </a:p>
          </p:txBody>
        </p:sp>
        <p:grpSp>
          <p:nvGrpSpPr>
            <p:cNvPr id="2419" name="Google Shape;2419;p79"/>
            <p:cNvGrpSpPr/>
            <p:nvPr/>
          </p:nvGrpSpPr>
          <p:grpSpPr>
            <a:xfrm>
              <a:off x="4655606" y="2440493"/>
              <a:ext cx="642871" cy="327152"/>
              <a:chOff x="4655606" y="3029216"/>
              <a:chExt cx="642871" cy="327152"/>
            </a:xfrm>
          </p:grpSpPr>
          <p:cxnSp>
            <p:nvCxnSpPr>
              <p:cNvPr id="2420" name="Google Shape;2420;p79"/>
              <p:cNvCxnSpPr/>
              <p:nvPr/>
            </p:nvCxnSpPr>
            <p:spPr>
              <a:xfrm>
                <a:off x="4655606" y="3356368"/>
                <a:ext cx="642871" cy="0"/>
              </a:xfrm>
              <a:prstGeom prst="straightConnector1">
                <a:avLst/>
              </a:prstGeom>
              <a:noFill/>
              <a:ln cap="flat" cmpd="sng" w="28575">
                <a:solidFill>
                  <a:srgbClr val="193EB0"/>
                </a:solidFill>
                <a:prstDash val="solid"/>
                <a:miter lim="800000"/>
                <a:headEnd len="med" w="med" type="triangle"/>
                <a:tailEnd len="med" w="med" type="triangle"/>
              </a:ln>
            </p:spPr>
          </p:cxnSp>
          <p:sp>
            <p:nvSpPr>
              <p:cNvPr id="2421" name="Google Shape;2421;p79"/>
              <p:cNvSpPr txBox="1"/>
              <p:nvPr/>
            </p:nvSpPr>
            <p:spPr>
              <a:xfrm>
                <a:off x="4699938" y="3029216"/>
                <a:ext cx="55420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mca</a:t>
                </a:r>
                <a:endParaRPr sz="1300">
                  <a:solidFill>
                    <a:srgbClr val="3F3F3F"/>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8"/>
          <p:cNvSpPr/>
          <p:nvPr/>
        </p:nvSpPr>
        <p:spPr>
          <a:xfrm>
            <a:off x="711200" y="2153189"/>
            <a:ext cx="8632825" cy="2284453"/>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nhà cung cấp dịch vụ 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thực thể ứng dụng</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ứng dụng</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CSE</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nút 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bên ngoài</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mạng cơ sở</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người nhận kích hoạt</a:t>
            </a:r>
            <a:endParaRPr/>
          </a:p>
        </p:txBody>
      </p:sp>
      <p:grpSp>
        <p:nvGrpSpPr>
          <p:cNvPr id="287" name="Google Shape;287;p8"/>
          <p:cNvGrpSpPr/>
          <p:nvPr/>
        </p:nvGrpSpPr>
        <p:grpSpPr>
          <a:xfrm>
            <a:off x="559878" y="4527412"/>
            <a:ext cx="8785225" cy="849495"/>
            <a:chOff x="558800" y="5048457"/>
            <a:chExt cx="8785225" cy="849495"/>
          </a:xfrm>
        </p:grpSpPr>
        <p:grpSp>
          <p:nvGrpSpPr>
            <p:cNvPr id="288" name="Google Shape;288;p8"/>
            <p:cNvGrpSpPr/>
            <p:nvPr/>
          </p:nvGrpSpPr>
          <p:grpSpPr>
            <a:xfrm>
              <a:off x="558800" y="5048457"/>
              <a:ext cx="8785225" cy="215444"/>
              <a:chOff x="1027113" y="2045625"/>
              <a:chExt cx="8785225" cy="215444"/>
            </a:xfrm>
          </p:grpSpPr>
          <p:sp>
            <p:nvSpPr>
              <p:cNvPr id="289" name="Google Shape;289;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0" name="Google Shape;290;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Dịch vụ liên quan</a:t>
                </a:r>
                <a:endParaRPr sz="1400">
                  <a:solidFill>
                    <a:srgbClr val="262626"/>
                  </a:solidFill>
                  <a:latin typeface="Arial"/>
                  <a:ea typeface="Arial"/>
                  <a:cs typeface="Arial"/>
                  <a:sym typeface="Arial"/>
                </a:endParaRPr>
              </a:p>
            </p:txBody>
          </p:sp>
        </p:grpSp>
        <p:sp>
          <p:nvSpPr>
            <p:cNvPr id="291" name="Google Shape;291;p8"/>
            <p:cNvSpPr/>
            <p:nvPr/>
          </p:nvSpPr>
          <p:spPr>
            <a:xfrm>
              <a:off x="711200" y="5275492"/>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đăng ký M2M</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Mã định danh cấu hình dịch vụ M2M</a:t>
              </a:r>
              <a:endParaRPr/>
            </a:p>
          </p:txBody>
        </p:sp>
      </p:grpSp>
      <p:grpSp>
        <p:nvGrpSpPr>
          <p:cNvPr id="292" name="Google Shape;292;p8"/>
          <p:cNvGrpSpPr/>
          <p:nvPr/>
        </p:nvGrpSpPr>
        <p:grpSpPr>
          <a:xfrm>
            <a:off x="558800" y="5529137"/>
            <a:ext cx="8785225" cy="215444"/>
            <a:chOff x="1027113" y="2045625"/>
            <a:chExt cx="8785225" cy="215444"/>
          </a:xfrm>
        </p:grpSpPr>
        <p:sp>
          <p:nvSpPr>
            <p:cNvPr id="293" name="Google Shape;293;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4" name="Google Shape;294;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V.v.</a:t>
              </a:r>
              <a:endParaRPr/>
            </a:p>
          </p:txBody>
        </p:sp>
      </p:grpSp>
      <p:grpSp>
        <p:nvGrpSpPr>
          <p:cNvPr id="295" name="Google Shape;295;p8"/>
          <p:cNvGrpSpPr/>
          <p:nvPr/>
        </p:nvGrpSpPr>
        <p:grpSpPr>
          <a:xfrm>
            <a:off x="416128" y="447433"/>
            <a:ext cx="9051872" cy="276999"/>
            <a:chOff x="416128" y="447433"/>
            <a:chExt cx="9051872" cy="276999"/>
          </a:xfrm>
        </p:grpSpPr>
        <p:sp>
          <p:nvSpPr>
            <p:cNvPr id="296" name="Google Shape;296;p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297" name="Google Shape;297;p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298" name="Google Shape;298;p8"/>
          <p:cNvGrpSpPr/>
          <p:nvPr/>
        </p:nvGrpSpPr>
        <p:grpSpPr>
          <a:xfrm>
            <a:off x="558800" y="1915298"/>
            <a:ext cx="8785225" cy="215444"/>
            <a:chOff x="1027113" y="2045625"/>
            <a:chExt cx="8785225" cy="215444"/>
          </a:xfrm>
        </p:grpSpPr>
        <p:sp>
          <p:nvSpPr>
            <p:cNvPr id="299" name="Google Shape;299;p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0" name="Google Shape;300;p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Thực thể liên quan</a:t>
              </a:r>
              <a:endParaRPr sz="1400">
                <a:solidFill>
                  <a:srgbClr val="262626"/>
                </a:solidFill>
                <a:latin typeface="Arial"/>
                <a:ea typeface="Arial"/>
                <a:cs typeface="Arial"/>
                <a:sym typeface="Arial"/>
              </a:endParaRPr>
            </a:p>
          </p:txBody>
        </p:sp>
      </p:grpSp>
      <p:sp>
        <p:nvSpPr>
          <p:cNvPr id="301" name="Google Shape;301;p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Mã định danh oneM2M</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grpSp>
        <p:nvGrpSpPr>
          <p:cNvPr id="2427" name="Google Shape;2427;p80"/>
          <p:cNvGrpSpPr/>
          <p:nvPr/>
        </p:nvGrpSpPr>
        <p:grpSpPr>
          <a:xfrm>
            <a:off x="558800" y="1909403"/>
            <a:ext cx="8785225" cy="215444"/>
            <a:chOff x="1027113" y="2045625"/>
            <a:chExt cx="8785225" cy="215444"/>
          </a:xfrm>
        </p:grpSpPr>
        <p:sp>
          <p:nvSpPr>
            <p:cNvPr id="2428" name="Google Shape;2428;p80"/>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429" name="Google Shape;2429;p80"/>
            <p:cNvSpPr/>
            <p:nvPr/>
          </p:nvSpPr>
          <p:spPr>
            <a:xfrm>
              <a:off x="1179514" y="2045625"/>
              <a:ext cx="863282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Kịch bản mẫu</a:t>
              </a:r>
              <a:endParaRPr sz="1400">
                <a:solidFill>
                  <a:srgbClr val="262626"/>
                </a:solidFill>
                <a:latin typeface="Arial"/>
                <a:ea typeface="Arial"/>
                <a:cs typeface="Arial"/>
                <a:sym typeface="Arial"/>
              </a:endParaRPr>
            </a:p>
          </p:txBody>
        </p:sp>
      </p:grpSp>
      <p:grpSp>
        <p:nvGrpSpPr>
          <p:cNvPr id="2430" name="Google Shape;2430;p80"/>
          <p:cNvGrpSpPr/>
          <p:nvPr/>
        </p:nvGrpSpPr>
        <p:grpSpPr>
          <a:xfrm>
            <a:off x="416128" y="447433"/>
            <a:ext cx="9051872" cy="276999"/>
            <a:chOff x="416128" y="447433"/>
            <a:chExt cx="9051872" cy="276999"/>
          </a:xfrm>
        </p:grpSpPr>
        <p:sp>
          <p:nvSpPr>
            <p:cNvPr id="2431" name="Google Shape;2431;p80"/>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432" name="Google Shape;2432;p80"/>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433" name="Google Shape;2433;p80"/>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Chạy TAS</a:t>
            </a:r>
            <a:endParaRPr/>
          </a:p>
        </p:txBody>
      </p:sp>
      <p:grpSp>
        <p:nvGrpSpPr>
          <p:cNvPr id="2434" name="Google Shape;2434;p80"/>
          <p:cNvGrpSpPr/>
          <p:nvPr/>
        </p:nvGrpSpPr>
        <p:grpSpPr>
          <a:xfrm>
            <a:off x="804900" y="1826446"/>
            <a:ext cx="8251418" cy="4441960"/>
            <a:chOff x="804900" y="1826446"/>
            <a:chExt cx="8251418" cy="4441960"/>
          </a:xfrm>
        </p:grpSpPr>
        <p:sp>
          <p:nvSpPr>
            <p:cNvPr id="2435" name="Google Shape;2435;p80"/>
            <p:cNvSpPr/>
            <p:nvPr/>
          </p:nvSpPr>
          <p:spPr>
            <a:xfrm>
              <a:off x="804900" y="2315168"/>
              <a:ext cx="3845521" cy="2260888"/>
            </a:xfrm>
            <a:prstGeom prst="roundRect">
              <a:avLst>
                <a:gd fmla="val 4516" name="adj"/>
              </a:avLst>
            </a:prstGeom>
            <a:solidFill>
              <a:srgbClr val="DEEB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436" name="Google Shape;2436;p80"/>
            <p:cNvPicPr preferRelativeResize="0"/>
            <p:nvPr/>
          </p:nvPicPr>
          <p:blipFill rotWithShape="1">
            <a:blip r:embed="rId3">
              <a:alphaModFix/>
            </a:blip>
            <a:srcRect b="0" l="0" r="0" t="0"/>
            <a:stretch/>
          </p:blipFill>
          <p:spPr>
            <a:xfrm>
              <a:off x="952207" y="2511359"/>
              <a:ext cx="895368" cy="1016821"/>
            </a:xfrm>
            <a:prstGeom prst="rect">
              <a:avLst/>
            </a:prstGeom>
            <a:noFill/>
            <a:ln>
              <a:noFill/>
            </a:ln>
          </p:spPr>
        </p:pic>
        <p:sp>
          <p:nvSpPr>
            <p:cNvPr id="2437" name="Google Shape;2437;p80"/>
            <p:cNvSpPr txBox="1"/>
            <p:nvPr/>
          </p:nvSpPr>
          <p:spPr>
            <a:xfrm>
              <a:off x="1095959" y="3468681"/>
              <a:ext cx="60785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&amp;Cube</a:t>
              </a:r>
              <a:endParaRPr/>
            </a:p>
            <a:p>
              <a:pPr indent="0" lvl="0" marL="0" marR="0" rtl="0" algn="ctr">
                <a:spcBef>
                  <a:spcPts val="0"/>
                </a:spcBef>
                <a:spcAft>
                  <a:spcPts val="0"/>
                </a:spcAft>
                <a:buNone/>
              </a:pPr>
              <a:r>
                <a:rPr lang="en-US" sz="1100">
                  <a:solidFill>
                    <a:srgbClr val="3F3F3F"/>
                  </a:solidFill>
                  <a:latin typeface="Arial"/>
                  <a:ea typeface="Arial"/>
                  <a:cs typeface="Arial"/>
                  <a:sym typeface="Arial"/>
                </a:rPr>
                <a:t>Thyme</a:t>
              </a:r>
              <a:endParaRPr/>
            </a:p>
          </p:txBody>
        </p:sp>
        <p:sp>
          <p:nvSpPr>
            <p:cNvPr id="2438" name="Google Shape;2438;p80"/>
            <p:cNvSpPr txBox="1"/>
            <p:nvPr/>
          </p:nvSpPr>
          <p:spPr>
            <a:xfrm>
              <a:off x="3712246" y="2498074"/>
              <a:ext cx="697627"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ADN-AE</a:t>
              </a:r>
              <a:endParaRPr/>
            </a:p>
          </p:txBody>
        </p:sp>
        <p:sp>
          <p:nvSpPr>
            <p:cNvPr id="2439" name="Google Shape;2439;p80"/>
            <p:cNvSpPr/>
            <p:nvPr/>
          </p:nvSpPr>
          <p:spPr>
            <a:xfrm>
              <a:off x="5321443" y="2309023"/>
              <a:ext cx="3734875" cy="3816205"/>
            </a:xfrm>
            <a:prstGeom prst="roundRect">
              <a:avLst>
                <a:gd fmla="val 4516" name="adj"/>
              </a:avLst>
            </a:prstGeom>
            <a:solidFill>
              <a:srgbClr val="BBD6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50">
                <a:solidFill>
                  <a:srgbClr val="000000"/>
                </a:solidFill>
                <a:latin typeface="Arial"/>
                <a:ea typeface="Arial"/>
                <a:cs typeface="Arial"/>
                <a:sym typeface="Arial"/>
              </a:endParaRPr>
            </a:p>
          </p:txBody>
        </p:sp>
        <p:pic>
          <p:nvPicPr>
            <p:cNvPr id="2440" name="Google Shape;2440;p80"/>
            <p:cNvPicPr preferRelativeResize="0"/>
            <p:nvPr/>
          </p:nvPicPr>
          <p:blipFill rotWithShape="1">
            <a:blip r:embed="rId4">
              <a:alphaModFix/>
            </a:blip>
            <a:srcRect b="0" l="0" r="0" t="0"/>
            <a:stretch/>
          </p:blipFill>
          <p:spPr>
            <a:xfrm>
              <a:off x="7854019" y="2545721"/>
              <a:ext cx="890634" cy="899891"/>
            </a:xfrm>
            <a:prstGeom prst="rect">
              <a:avLst/>
            </a:prstGeom>
            <a:noFill/>
            <a:ln>
              <a:noFill/>
            </a:ln>
          </p:spPr>
        </p:pic>
        <p:sp>
          <p:nvSpPr>
            <p:cNvPr id="2441" name="Google Shape;2441;p80"/>
            <p:cNvSpPr txBox="1"/>
            <p:nvPr/>
          </p:nvSpPr>
          <p:spPr>
            <a:xfrm>
              <a:off x="5429054" y="2496353"/>
              <a:ext cx="62068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IN-CSE</a:t>
              </a:r>
              <a:endParaRPr/>
            </a:p>
          </p:txBody>
        </p:sp>
        <p:grpSp>
          <p:nvGrpSpPr>
            <p:cNvPr id="2442" name="Google Shape;2442;p80"/>
            <p:cNvGrpSpPr/>
            <p:nvPr/>
          </p:nvGrpSpPr>
          <p:grpSpPr>
            <a:xfrm>
              <a:off x="4655606" y="2440493"/>
              <a:ext cx="642871" cy="327152"/>
              <a:chOff x="4655606" y="3029216"/>
              <a:chExt cx="642871" cy="327152"/>
            </a:xfrm>
          </p:grpSpPr>
          <p:cxnSp>
            <p:nvCxnSpPr>
              <p:cNvPr id="2443" name="Google Shape;2443;p80"/>
              <p:cNvCxnSpPr/>
              <p:nvPr/>
            </p:nvCxnSpPr>
            <p:spPr>
              <a:xfrm>
                <a:off x="4655606" y="3356368"/>
                <a:ext cx="642871" cy="0"/>
              </a:xfrm>
              <a:prstGeom prst="straightConnector1">
                <a:avLst/>
              </a:prstGeom>
              <a:noFill/>
              <a:ln cap="flat" cmpd="sng" w="28575">
                <a:solidFill>
                  <a:srgbClr val="193EB0"/>
                </a:solidFill>
                <a:prstDash val="solid"/>
                <a:miter lim="800000"/>
                <a:headEnd len="med" w="med" type="triangle"/>
                <a:tailEnd len="med" w="med" type="triangle"/>
              </a:ln>
            </p:spPr>
          </p:cxnSp>
          <p:sp>
            <p:nvSpPr>
              <p:cNvPr id="2444" name="Google Shape;2444;p80"/>
              <p:cNvSpPr txBox="1"/>
              <p:nvPr/>
            </p:nvSpPr>
            <p:spPr>
              <a:xfrm>
                <a:off x="4699938" y="3029216"/>
                <a:ext cx="554207" cy="2923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rgbClr val="3F3F3F"/>
                    </a:solidFill>
                    <a:latin typeface="Arial"/>
                    <a:ea typeface="Arial"/>
                    <a:cs typeface="Arial"/>
                    <a:sym typeface="Arial"/>
                  </a:rPr>
                  <a:t>mca</a:t>
                </a:r>
                <a:endParaRPr sz="1300">
                  <a:solidFill>
                    <a:srgbClr val="3F3F3F"/>
                  </a:solidFill>
                  <a:latin typeface="Arial"/>
                  <a:ea typeface="Arial"/>
                  <a:cs typeface="Arial"/>
                  <a:sym typeface="Arial"/>
                </a:endParaRPr>
              </a:p>
            </p:txBody>
          </p:sp>
        </p:grpSp>
        <p:cxnSp>
          <p:nvCxnSpPr>
            <p:cNvPr id="2445" name="Google Shape;2445;p80"/>
            <p:cNvCxnSpPr/>
            <p:nvPr/>
          </p:nvCxnSpPr>
          <p:spPr>
            <a:xfrm>
              <a:off x="2943182" y="4630238"/>
              <a:ext cx="0" cy="301438"/>
            </a:xfrm>
            <a:prstGeom prst="straightConnector1">
              <a:avLst/>
            </a:prstGeom>
            <a:noFill/>
            <a:ln cap="flat" cmpd="sng" w="28575">
              <a:solidFill>
                <a:srgbClr val="F4B081"/>
              </a:solidFill>
              <a:prstDash val="solid"/>
              <a:miter lim="800000"/>
              <a:headEnd len="med" w="med" type="triangle"/>
              <a:tailEnd len="med" w="med" type="triangle"/>
            </a:ln>
          </p:spPr>
        </p:cxnSp>
        <p:sp>
          <p:nvSpPr>
            <p:cNvPr id="2446" name="Google Shape;2446;p80"/>
            <p:cNvSpPr txBox="1"/>
            <p:nvPr/>
          </p:nvSpPr>
          <p:spPr>
            <a:xfrm>
              <a:off x="868086" y="5363081"/>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sự vật</a:t>
              </a:r>
              <a:endParaRPr sz="1100">
                <a:solidFill>
                  <a:srgbClr val="3F3F3F"/>
                </a:solidFill>
                <a:latin typeface="Arial"/>
                <a:ea typeface="Arial"/>
                <a:cs typeface="Arial"/>
                <a:sym typeface="Arial"/>
              </a:endParaRPr>
            </a:p>
          </p:txBody>
        </p:sp>
        <p:sp>
          <p:nvSpPr>
            <p:cNvPr id="2447" name="Google Shape;2447;p80"/>
            <p:cNvSpPr/>
            <p:nvPr/>
          </p:nvSpPr>
          <p:spPr>
            <a:xfrm>
              <a:off x="6250488" y="1826446"/>
              <a:ext cx="2743199" cy="403188"/>
            </a:xfrm>
            <a:prstGeom prst="roundRect">
              <a:avLst>
                <a:gd fmla="val 2174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72000" wrap="square" tIns="0">
              <a:noAutofit/>
            </a:bodyPr>
            <a:lstStyle/>
            <a:p>
              <a:pPr indent="0" lvl="0" marL="0" marR="0" rtl="0" algn="r">
                <a:spcBef>
                  <a:spcPts val="0"/>
                </a:spcBef>
                <a:spcAft>
                  <a:spcPts val="0"/>
                </a:spcAft>
                <a:buNone/>
              </a:pPr>
              <a:r>
                <a:rPr lang="en-US" sz="1300">
                  <a:solidFill>
                    <a:srgbClr val="3F3F3F"/>
                  </a:solidFill>
                  <a:latin typeface="Arial"/>
                  <a:ea typeface="Arial"/>
                  <a:cs typeface="Arial"/>
                  <a:sym typeface="Arial"/>
                </a:rPr>
                <a:t>-httpServer : 203.253.128.151:7579</a:t>
              </a:r>
              <a:endParaRPr/>
            </a:p>
          </p:txBody>
        </p:sp>
        <p:grpSp>
          <p:nvGrpSpPr>
            <p:cNvPr id="2448" name="Google Shape;2448;p80"/>
            <p:cNvGrpSpPr/>
            <p:nvPr/>
          </p:nvGrpSpPr>
          <p:grpSpPr>
            <a:xfrm>
              <a:off x="5511357" y="2975058"/>
              <a:ext cx="3137170" cy="2756662"/>
              <a:chOff x="5511357" y="2975058"/>
              <a:chExt cx="3137170" cy="2756662"/>
            </a:xfrm>
          </p:grpSpPr>
          <p:sp>
            <p:nvSpPr>
              <p:cNvPr id="2449" name="Google Shape;2449;p80"/>
              <p:cNvSpPr/>
              <p:nvPr/>
            </p:nvSpPr>
            <p:spPr>
              <a:xfrm>
                <a:off x="5511357" y="2975058"/>
                <a:ext cx="1142080"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CSEBase</a:t>
                </a:r>
                <a:endParaRPr sz="1100">
                  <a:solidFill>
                    <a:srgbClr val="3F3F3F"/>
                  </a:solidFill>
                  <a:latin typeface="Arial"/>
                  <a:ea typeface="Arial"/>
                  <a:cs typeface="Arial"/>
                  <a:sym typeface="Arial"/>
                </a:endParaRPr>
              </a:p>
            </p:txBody>
          </p:sp>
          <p:sp>
            <p:nvSpPr>
              <p:cNvPr id="2450" name="Google Shape;2450;p80"/>
              <p:cNvSpPr/>
              <p:nvPr/>
            </p:nvSpPr>
            <p:spPr>
              <a:xfrm>
                <a:off x="6155585" y="3482913"/>
                <a:ext cx="951731"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ae-edu0</a:t>
                </a:r>
                <a:endParaRPr sz="1100">
                  <a:solidFill>
                    <a:srgbClr val="3F3F3F"/>
                  </a:solidFill>
                  <a:latin typeface="Arial"/>
                  <a:ea typeface="Arial"/>
                  <a:cs typeface="Arial"/>
                  <a:sym typeface="Arial"/>
                </a:endParaRPr>
              </a:p>
            </p:txBody>
          </p:sp>
          <p:cxnSp>
            <p:nvCxnSpPr>
              <p:cNvPr id="2451" name="Google Shape;2451;p80"/>
              <p:cNvCxnSpPr>
                <a:stCxn id="2449" idx="2"/>
                <a:endCxn id="2450" idx="1"/>
              </p:cNvCxnSpPr>
              <p:nvPr/>
            </p:nvCxnSpPr>
            <p:spPr>
              <a:xfrm flipH="1" rot="-5400000">
                <a:off x="5941547" y="3421908"/>
                <a:ext cx="354900" cy="73200"/>
              </a:xfrm>
              <a:prstGeom prst="bentConnector2">
                <a:avLst/>
              </a:prstGeom>
              <a:noFill/>
              <a:ln cap="flat" cmpd="sng" w="19050">
                <a:solidFill>
                  <a:srgbClr val="7F7F7F"/>
                </a:solidFill>
                <a:prstDash val="solid"/>
                <a:miter lim="800000"/>
                <a:headEnd len="sm" w="sm" type="none"/>
                <a:tailEnd len="sm" w="sm" type="none"/>
              </a:ln>
            </p:spPr>
          </p:cxnSp>
          <p:sp>
            <p:nvSpPr>
              <p:cNvPr id="2452" name="Google Shape;2452;p80"/>
              <p:cNvSpPr/>
              <p:nvPr/>
            </p:nvSpPr>
            <p:spPr>
              <a:xfrm>
                <a:off x="6738302" y="397195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cnt-co2</a:t>
                </a:r>
                <a:endParaRPr sz="1100">
                  <a:solidFill>
                    <a:srgbClr val="3F3F3F"/>
                  </a:solidFill>
                  <a:latin typeface="Arial"/>
                  <a:ea typeface="Arial"/>
                  <a:cs typeface="Arial"/>
                  <a:sym typeface="Arial"/>
                </a:endParaRPr>
              </a:p>
            </p:txBody>
          </p:sp>
          <p:cxnSp>
            <p:nvCxnSpPr>
              <p:cNvPr id="2453" name="Google Shape;2453;p80"/>
              <p:cNvCxnSpPr>
                <a:stCxn id="2450" idx="2"/>
                <a:endCxn id="2452" idx="1"/>
              </p:cNvCxnSpPr>
              <p:nvPr/>
            </p:nvCxnSpPr>
            <p:spPr>
              <a:xfrm flipH="1" rot="-5400000">
                <a:off x="6516851" y="3903513"/>
                <a:ext cx="336000" cy="106800"/>
              </a:xfrm>
              <a:prstGeom prst="bentConnector2">
                <a:avLst/>
              </a:prstGeom>
              <a:noFill/>
              <a:ln cap="flat" cmpd="sng" w="19050">
                <a:solidFill>
                  <a:srgbClr val="7F7F7F"/>
                </a:solidFill>
                <a:prstDash val="solid"/>
                <a:miter lim="800000"/>
                <a:headEnd len="sm" w="sm" type="none"/>
                <a:tailEnd len="sm" w="sm" type="none"/>
              </a:ln>
            </p:spPr>
          </p:cxnSp>
          <p:sp>
            <p:nvSpPr>
              <p:cNvPr id="2454" name="Google Shape;2454;p80"/>
              <p:cNvSpPr/>
              <p:nvPr/>
            </p:nvSpPr>
            <p:spPr>
              <a:xfrm>
                <a:off x="6738302" y="4464837"/>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cnt-led</a:t>
                </a:r>
                <a:endParaRPr sz="1100">
                  <a:solidFill>
                    <a:srgbClr val="3F3F3F"/>
                  </a:solidFill>
                  <a:latin typeface="Arial"/>
                  <a:ea typeface="Arial"/>
                  <a:cs typeface="Arial"/>
                  <a:sym typeface="Arial"/>
                </a:endParaRPr>
              </a:p>
            </p:txBody>
          </p:sp>
          <p:cxnSp>
            <p:nvCxnSpPr>
              <p:cNvPr id="2455" name="Google Shape;2455;p80"/>
              <p:cNvCxnSpPr>
                <a:stCxn id="2450" idx="2"/>
                <a:endCxn id="2454" idx="1"/>
              </p:cNvCxnSpPr>
              <p:nvPr/>
            </p:nvCxnSpPr>
            <p:spPr>
              <a:xfrm flipH="1" rot="-5400000">
                <a:off x="6270401" y="4149963"/>
                <a:ext cx="828900" cy="106800"/>
              </a:xfrm>
              <a:prstGeom prst="bentConnector2">
                <a:avLst/>
              </a:prstGeom>
              <a:noFill/>
              <a:ln cap="flat" cmpd="sng" w="19050">
                <a:solidFill>
                  <a:srgbClr val="7F7F7F"/>
                </a:solidFill>
                <a:prstDash val="solid"/>
                <a:miter lim="800000"/>
                <a:headEnd len="sm" w="sm" type="none"/>
                <a:tailEnd len="sm" w="sm" type="none"/>
              </a:ln>
            </p:spPr>
          </p:cxnSp>
          <p:sp>
            <p:nvSpPr>
              <p:cNvPr id="2456" name="Google Shape;2456;p80"/>
              <p:cNvSpPr/>
              <p:nvPr/>
            </p:nvSpPr>
            <p:spPr>
              <a:xfrm>
                <a:off x="7425438" y="4957725"/>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sub-ctrl</a:t>
                </a:r>
                <a:endParaRPr sz="1100">
                  <a:solidFill>
                    <a:srgbClr val="3F3F3F"/>
                  </a:solidFill>
                  <a:latin typeface="Arial"/>
                  <a:ea typeface="Arial"/>
                  <a:cs typeface="Arial"/>
                  <a:sym typeface="Arial"/>
                </a:endParaRPr>
              </a:p>
            </p:txBody>
          </p:sp>
          <p:cxnSp>
            <p:nvCxnSpPr>
              <p:cNvPr id="2457" name="Google Shape;2457;p80"/>
              <p:cNvCxnSpPr>
                <a:stCxn id="2454" idx="2"/>
                <a:endCxn id="2456" idx="1"/>
              </p:cNvCxnSpPr>
              <p:nvPr/>
            </p:nvCxnSpPr>
            <p:spPr>
              <a:xfrm flipH="1" rot="-5400000">
                <a:off x="7217697" y="4902987"/>
                <a:ext cx="339900" cy="75600"/>
              </a:xfrm>
              <a:prstGeom prst="bentConnector2">
                <a:avLst/>
              </a:prstGeom>
              <a:noFill/>
              <a:ln cap="flat" cmpd="sng" w="19050">
                <a:solidFill>
                  <a:srgbClr val="7F7F7F"/>
                </a:solidFill>
                <a:prstDash val="solid"/>
                <a:miter lim="800000"/>
                <a:headEnd len="sm" w="sm" type="none"/>
                <a:tailEnd len="sm" w="sm" type="none"/>
              </a:ln>
            </p:spPr>
          </p:cxnSp>
          <p:sp>
            <p:nvSpPr>
              <p:cNvPr id="2458" name="Google Shape;2458;p80"/>
              <p:cNvSpPr/>
              <p:nvPr/>
            </p:nvSpPr>
            <p:spPr>
              <a:xfrm>
                <a:off x="6738302" y="5425720"/>
                <a:ext cx="1223089" cy="306000"/>
              </a:xfrm>
              <a:prstGeom prst="roundRect">
                <a:avLst>
                  <a:gd fmla="val 16667"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cnt-cam</a:t>
                </a:r>
                <a:endParaRPr sz="1100">
                  <a:solidFill>
                    <a:srgbClr val="3F3F3F"/>
                  </a:solidFill>
                  <a:latin typeface="Arial"/>
                  <a:ea typeface="Arial"/>
                  <a:cs typeface="Arial"/>
                  <a:sym typeface="Arial"/>
                </a:endParaRPr>
              </a:p>
            </p:txBody>
          </p:sp>
        </p:grpSp>
        <p:sp>
          <p:nvSpPr>
            <p:cNvPr id="2459" name="Google Shape;2459;p80"/>
            <p:cNvSpPr/>
            <p:nvPr/>
          </p:nvSpPr>
          <p:spPr>
            <a:xfrm>
              <a:off x="1986024" y="2843283"/>
              <a:ext cx="2340639" cy="914526"/>
            </a:xfrm>
            <a:prstGeom prst="roundRect">
              <a:avLst>
                <a:gd fmla="val 10418" name="adj"/>
              </a:avLst>
            </a:prstGeom>
            <a:solidFill>
              <a:srgbClr val="EAEAEA"/>
            </a:solidFill>
            <a:ln cap="flat" cmpd="sng" w="12700">
              <a:solidFill>
                <a:srgbClr val="BFBFBF"/>
              </a:solidFill>
              <a:prstDash val="solid"/>
              <a:miter lim="800000"/>
              <a:headEnd len="sm" w="sm" type="none"/>
              <a:tailEnd len="sm" w="sm" type="none"/>
            </a:ln>
          </p:spPr>
          <p:txBody>
            <a:bodyPr anchorCtr="0" anchor="ctr" bIns="0" lIns="72000" spcFirstLastPara="1" rIns="0" wrap="square" tIns="0">
              <a:noAutofit/>
            </a:bodyPr>
            <a:lstStyle/>
            <a:p>
              <a:pPr indent="0" lvl="0" marL="0" marR="0" rtl="0" algn="l">
                <a:spcBef>
                  <a:spcPts val="0"/>
                </a:spcBef>
                <a:spcAft>
                  <a:spcPts val="0"/>
                </a:spcAft>
                <a:buNone/>
              </a:pPr>
              <a:r>
                <a:rPr lang="en-US" sz="1100">
                  <a:solidFill>
                    <a:srgbClr val="3F3F3F"/>
                  </a:solidFill>
                  <a:latin typeface="Arial"/>
                  <a:ea typeface="Arial"/>
                  <a:cs typeface="Arial"/>
                  <a:sym typeface="Arial"/>
                </a:rPr>
                <a:t>Cấu hình Thyme(ae-edu0)</a:t>
              </a:r>
              <a:endParaRPr/>
            </a:p>
            <a:p>
              <a:pPr indent="0" lvl="0" marL="0" marR="0" rtl="0" algn="l">
                <a:spcBef>
                  <a:spcPts val="0"/>
                </a:spcBef>
                <a:spcAft>
                  <a:spcPts val="0"/>
                </a:spcAft>
                <a:buNone/>
              </a:pPr>
              <a:r>
                <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-httpServer(9727): thông báo</a:t>
              </a:r>
              <a:endParaRPr sz="1100">
                <a:solidFill>
                  <a:srgbClr val="3F3F3F"/>
                </a:solidFill>
                <a:latin typeface="Arial"/>
                <a:ea typeface="Arial"/>
                <a:cs typeface="Arial"/>
                <a:sym typeface="Arial"/>
              </a:endParaRPr>
            </a:p>
            <a:p>
              <a:pPr indent="0" lvl="0" marL="0" marR="0" rtl="0" algn="l">
                <a:spcBef>
                  <a:spcPts val="0"/>
                </a:spcBef>
                <a:spcAft>
                  <a:spcPts val="0"/>
                </a:spcAft>
                <a:buNone/>
              </a:pPr>
              <a:r>
                <a:rPr lang="en-US" sz="1100">
                  <a:solidFill>
                    <a:srgbClr val="3F3F3F"/>
                  </a:solidFill>
                  <a:latin typeface="Arial"/>
                  <a:ea typeface="Arial"/>
                  <a:cs typeface="Arial"/>
                  <a:sym typeface="Arial"/>
                </a:rPr>
                <a:t>-tcpServer(3105): TAS</a:t>
              </a:r>
              <a:endParaRPr/>
            </a:p>
          </p:txBody>
        </p:sp>
        <p:sp>
          <p:nvSpPr>
            <p:cNvPr id="2460" name="Google Shape;2460;p80"/>
            <p:cNvSpPr/>
            <p:nvPr/>
          </p:nvSpPr>
          <p:spPr>
            <a:xfrm rot="10800000">
              <a:off x="3177740" y="3856073"/>
              <a:ext cx="2340546" cy="238575"/>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2461" name="Google Shape;2461;p80"/>
            <p:cNvSpPr txBox="1"/>
            <p:nvPr/>
          </p:nvSpPr>
          <p:spPr>
            <a:xfrm>
              <a:off x="3670613" y="4002660"/>
              <a:ext cx="13548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F3F3F"/>
                  </a:solidFill>
                  <a:latin typeface="Arial"/>
                  <a:ea typeface="Arial"/>
                  <a:cs typeface="Arial"/>
                  <a:sym typeface="Arial"/>
                </a:rPr>
                <a:t>Tạo contentInstance</a:t>
              </a:r>
              <a:endParaRPr b="1" sz="1200">
                <a:solidFill>
                  <a:srgbClr val="3F3F3F"/>
                </a:solidFill>
                <a:latin typeface="Arial"/>
                <a:ea typeface="Arial"/>
                <a:cs typeface="Arial"/>
                <a:sym typeface="Arial"/>
              </a:endParaRPr>
            </a:p>
          </p:txBody>
        </p:sp>
        <p:sp>
          <p:nvSpPr>
            <p:cNvPr id="2462" name="Google Shape;2462;p80"/>
            <p:cNvSpPr txBox="1"/>
            <p:nvPr/>
          </p:nvSpPr>
          <p:spPr>
            <a:xfrm>
              <a:off x="1610844" y="4650559"/>
              <a:ext cx="135739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3F3F3F"/>
                  </a:solidFill>
                  <a:latin typeface="Arial"/>
                  <a:ea typeface="Arial"/>
                  <a:cs typeface="Arial"/>
                  <a:sym typeface="Arial"/>
                </a:rPr>
                <a:t>Giao diện &amp;Cube</a:t>
              </a:r>
              <a:endParaRPr/>
            </a:p>
          </p:txBody>
        </p:sp>
        <p:pic>
          <p:nvPicPr>
            <p:cNvPr id="2463" name="Google Shape;2463;p80"/>
            <p:cNvPicPr preferRelativeResize="0"/>
            <p:nvPr/>
          </p:nvPicPr>
          <p:blipFill rotWithShape="1">
            <a:blip r:embed="rId5">
              <a:alphaModFix/>
            </a:blip>
            <a:srcRect b="0" l="0" r="0" t="0"/>
            <a:stretch/>
          </p:blipFill>
          <p:spPr>
            <a:xfrm>
              <a:off x="1515649" y="4963629"/>
              <a:ext cx="2855933" cy="1304777"/>
            </a:xfrm>
            <a:prstGeom prst="rect">
              <a:avLst/>
            </a:prstGeom>
            <a:noFill/>
            <a:ln>
              <a:noFill/>
            </a:ln>
          </p:spPr>
        </p:pic>
        <p:sp>
          <p:nvSpPr>
            <p:cNvPr id="2464" name="Google Shape;2464;p80"/>
            <p:cNvSpPr txBox="1"/>
            <p:nvPr/>
          </p:nvSpPr>
          <p:spPr>
            <a:xfrm>
              <a:off x="3536607" y="5022837"/>
              <a:ext cx="104207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dữ liệu của cảm biến</a:t>
              </a:r>
              <a:endParaRPr sz="1200">
                <a:solidFill>
                  <a:srgbClr val="3F3F3F"/>
                </a:solidFill>
                <a:latin typeface="Arial"/>
                <a:ea typeface="Arial"/>
                <a:cs typeface="Arial"/>
                <a:sym typeface="Arial"/>
              </a:endParaRPr>
            </a:p>
          </p:txBody>
        </p:sp>
        <p:sp>
          <p:nvSpPr>
            <p:cNvPr id="2465" name="Google Shape;2465;p80"/>
            <p:cNvSpPr/>
            <p:nvPr/>
          </p:nvSpPr>
          <p:spPr>
            <a:xfrm rot="5400000">
              <a:off x="2992987" y="5122417"/>
              <a:ext cx="1146421" cy="257958"/>
            </a:xfrm>
            <a:prstGeom prst="leftArrow">
              <a:avLst>
                <a:gd fmla="val 50000" name="adj1"/>
                <a:gd fmla="val 50000" name="adj2"/>
              </a:avLst>
            </a:prstGeom>
            <a:gradFill>
              <a:gsLst>
                <a:gs pos="0">
                  <a:srgbClr val="193EB0">
                    <a:alpha val="0"/>
                  </a:srgbClr>
                </a:gs>
                <a:gs pos="62000">
                  <a:srgbClr val="193EB0"/>
                </a:gs>
                <a:gs pos="100000">
                  <a:srgbClr val="193EB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grpSp>
        <p:nvGrpSpPr>
          <p:cNvPr id="2471" name="Google Shape;2471;p81"/>
          <p:cNvGrpSpPr/>
          <p:nvPr/>
        </p:nvGrpSpPr>
        <p:grpSpPr>
          <a:xfrm>
            <a:off x="416128" y="447433"/>
            <a:ext cx="9051872" cy="276999"/>
            <a:chOff x="416128" y="447433"/>
            <a:chExt cx="9051872" cy="276999"/>
          </a:xfrm>
        </p:grpSpPr>
        <p:sp>
          <p:nvSpPr>
            <p:cNvPr id="2472" name="Google Shape;2472;p8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473" name="Google Shape;2473;p8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474" name="Google Shape;2474;p8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Nghiên cứu trường hợp của ToT (Tweet vạn vật)</a:t>
            </a:r>
            <a:endParaRPr/>
          </a:p>
        </p:txBody>
      </p:sp>
      <p:grpSp>
        <p:nvGrpSpPr>
          <p:cNvPr id="2475" name="Google Shape;2475;p81"/>
          <p:cNvGrpSpPr/>
          <p:nvPr/>
        </p:nvGrpSpPr>
        <p:grpSpPr>
          <a:xfrm>
            <a:off x="416128" y="1990578"/>
            <a:ext cx="8817308" cy="3999040"/>
            <a:chOff x="416128" y="1990578"/>
            <a:chExt cx="8817308" cy="3999040"/>
          </a:xfrm>
        </p:grpSpPr>
        <p:pic>
          <p:nvPicPr>
            <p:cNvPr id="2476" name="Google Shape;2476;p81"/>
            <p:cNvPicPr preferRelativeResize="0"/>
            <p:nvPr/>
          </p:nvPicPr>
          <p:blipFill rotWithShape="1">
            <a:blip r:embed="rId3">
              <a:alphaModFix/>
            </a:blip>
            <a:srcRect b="0" l="0" r="0" t="0"/>
            <a:stretch/>
          </p:blipFill>
          <p:spPr>
            <a:xfrm>
              <a:off x="416128" y="1990578"/>
              <a:ext cx="8817308" cy="3999040"/>
            </a:xfrm>
            <a:prstGeom prst="rect">
              <a:avLst/>
            </a:prstGeom>
            <a:noFill/>
            <a:ln>
              <a:noFill/>
            </a:ln>
          </p:spPr>
        </p:pic>
        <p:sp>
          <p:nvSpPr>
            <p:cNvPr id="2477" name="Google Shape;2477;p81"/>
            <p:cNvSpPr/>
            <p:nvPr/>
          </p:nvSpPr>
          <p:spPr>
            <a:xfrm>
              <a:off x="5575427" y="2866772"/>
              <a:ext cx="1330036" cy="377851"/>
            </a:xfrm>
            <a:prstGeom prst="rect">
              <a:avLst/>
            </a:prstGeom>
            <a:solidFill>
              <a:srgbClr val="FFF2CC"/>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Yellow Turtle</a:t>
              </a:r>
              <a:endParaRPr b="1" sz="1400">
                <a:solidFill>
                  <a:schemeClr val="dk1"/>
                </a:solidFill>
                <a:latin typeface="Arial"/>
                <a:ea typeface="Arial"/>
                <a:cs typeface="Arial"/>
                <a:sym typeface="Arial"/>
              </a:endParaRPr>
            </a:p>
          </p:txBody>
        </p:sp>
        <p:sp>
          <p:nvSpPr>
            <p:cNvPr id="2478" name="Google Shape;2478;p81"/>
            <p:cNvSpPr/>
            <p:nvPr/>
          </p:nvSpPr>
          <p:spPr>
            <a:xfrm>
              <a:off x="1788442" y="4336382"/>
              <a:ext cx="1085572" cy="1813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CO</a:t>
              </a:r>
              <a:r>
                <a:rPr b="1" baseline="-25000" lang="en-US" sz="1400">
                  <a:solidFill>
                    <a:schemeClr val="dk1"/>
                  </a:solidFill>
                  <a:latin typeface="Arial"/>
                  <a:ea typeface="Arial"/>
                  <a:cs typeface="Arial"/>
                  <a:sym typeface="Arial"/>
                </a:rPr>
                <a:t>2</a:t>
              </a:r>
              <a:r>
                <a:rPr b="1" lang="en-US" sz="1400">
                  <a:solidFill>
                    <a:schemeClr val="dk1"/>
                  </a:solidFill>
                  <a:latin typeface="Arial"/>
                  <a:ea typeface="Arial"/>
                  <a:cs typeface="Arial"/>
                  <a:sym typeface="Arial"/>
                </a:rPr>
                <a:t> Sensor</a:t>
              </a:r>
              <a:endParaRPr b="1" sz="1400">
                <a:solidFill>
                  <a:schemeClr val="dk1"/>
                </a:solidFill>
                <a:latin typeface="Arial"/>
                <a:ea typeface="Arial"/>
                <a:cs typeface="Arial"/>
                <a:sym typeface="Arial"/>
              </a:endParaRPr>
            </a:p>
          </p:txBody>
        </p:sp>
        <p:sp>
          <p:nvSpPr>
            <p:cNvPr id="2479" name="Google Shape;2479;p81"/>
            <p:cNvSpPr/>
            <p:nvPr/>
          </p:nvSpPr>
          <p:spPr>
            <a:xfrm>
              <a:off x="1677495" y="5607311"/>
              <a:ext cx="1085572" cy="1813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Camera</a:t>
              </a:r>
              <a:endParaRPr b="1" sz="1400">
                <a:solidFill>
                  <a:schemeClr val="dk1"/>
                </a:solidFill>
                <a:latin typeface="Arial"/>
                <a:ea typeface="Arial"/>
                <a:cs typeface="Arial"/>
                <a:sym typeface="Arial"/>
              </a:endParaRPr>
            </a:p>
          </p:txBody>
        </p:sp>
        <p:cxnSp>
          <p:nvCxnSpPr>
            <p:cNvPr id="2480" name="Google Shape;2480;p81"/>
            <p:cNvCxnSpPr/>
            <p:nvPr/>
          </p:nvCxnSpPr>
          <p:spPr>
            <a:xfrm flipH="1" rot="10800000">
              <a:off x="3509682" y="3408829"/>
              <a:ext cx="1485900" cy="1324536"/>
            </a:xfrm>
            <a:prstGeom prst="straightConnector1">
              <a:avLst/>
            </a:prstGeom>
            <a:noFill/>
            <a:ln cap="flat" cmpd="sng" w="12700">
              <a:solidFill>
                <a:srgbClr val="2E75B6"/>
              </a:solidFill>
              <a:prstDash val="solid"/>
              <a:miter lim="800000"/>
              <a:headEnd len="sm" w="sm" type="none"/>
              <a:tailEnd len="sm" w="sm" type="none"/>
            </a:ln>
          </p:spPr>
        </p:cxnSp>
        <p:sp>
          <p:nvSpPr>
            <p:cNvPr id="2481" name="Google Shape;2481;p81"/>
            <p:cNvSpPr/>
            <p:nvPr/>
          </p:nvSpPr>
          <p:spPr>
            <a:xfrm>
              <a:off x="2857319" y="4612479"/>
              <a:ext cx="1304725" cy="317396"/>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nCube: Thyme</a:t>
              </a:r>
              <a:endParaRPr b="1" sz="1400">
                <a:solidFill>
                  <a:schemeClr val="dk1"/>
                </a:solidFill>
                <a:latin typeface="Arial"/>
                <a:ea typeface="Arial"/>
                <a:cs typeface="Arial"/>
                <a:sym typeface="Arial"/>
              </a:endParaRPr>
            </a:p>
          </p:txBody>
        </p:sp>
        <p:cxnSp>
          <p:nvCxnSpPr>
            <p:cNvPr id="2482" name="Google Shape;2482;p81"/>
            <p:cNvCxnSpPr/>
            <p:nvPr/>
          </p:nvCxnSpPr>
          <p:spPr>
            <a:xfrm rot="10800000">
              <a:off x="4995582" y="3418567"/>
              <a:ext cx="635668" cy="1314798"/>
            </a:xfrm>
            <a:prstGeom prst="straightConnector1">
              <a:avLst/>
            </a:prstGeom>
            <a:noFill/>
            <a:ln cap="flat" cmpd="sng" w="12700">
              <a:solidFill>
                <a:srgbClr val="2E75B6"/>
              </a:solidFill>
              <a:prstDash val="solid"/>
              <a:miter lim="800000"/>
              <a:headEnd len="sm" w="sm" type="none"/>
              <a:tailEnd len="sm" w="sm" type="none"/>
            </a:ln>
          </p:spPr>
        </p:cxnSp>
        <p:cxnSp>
          <p:nvCxnSpPr>
            <p:cNvPr id="2483" name="Google Shape;2483;p81"/>
            <p:cNvCxnSpPr/>
            <p:nvPr/>
          </p:nvCxnSpPr>
          <p:spPr>
            <a:xfrm flipH="1" rot="10800000">
              <a:off x="5575427" y="3418567"/>
              <a:ext cx="2061127" cy="1314798"/>
            </a:xfrm>
            <a:prstGeom prst="straightConnector1">
              <a:avLst/>
            </a:prstGeom>
            <a:noFill/>
            <a:ln cap="flat" cmpd="sng" w="12700">
              <a:solidFill>
                <a:srgbClr val="2E75B6"/>
              </a:solidFill>
              <a:prstDash val="solid"/>
              <a:miter lim="800000"/>
              <a:headEnd len="sm" w="sm" type="none"/>
              <a:tailEnd len="sm" w="sm" type="none"/>
            </a:ln>
          </p:spPr>
        </p:cxnSp>
        <p:sp>
          <p:nvSpPr>
            <p:cNvPr id="2484" name="Google Shape;2484;p81"/>
            <p:cNvSpPr/>
            <p:nvPr/>
          </p:nvSpPr>
          <p:spPr>
            <a:xfrm>
              <a:off x="4304070" y="4612479"/>
              <a:ext cx="1936375" cy="317396"/>
            </a:xfrm>
            <a:prstGeom prst="rect">
              <a:avLst/>
            </a:prstGeom>
            <a:solidFill>
              <a:schemeClr val="lt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nCube: Thyme-Tweet</a:t>
              </a:r>
              <a:endParaRPr b="1" sz="1400">
                <a:solidFill>
                  <a:schemeClr val="dk1"/>
                </a:solidFill>
                <a:latin typeface="Arial"/>
                <a:ea typeface="Arial"/>
                <a:cs typeface="Arial"/>
                <a:sym typeface="Arial"/>
              </a:endParaRPr>
            </a:p>
          </p:txBody>
        </p:sp>
        <p:cxnSp>
          <p:nvCxnSpPr>
            <p:cNvPr id="2485" name="Google Shape;2485;p81"/>
            <p:cNvCxnSpPr/>
            <p:nvPr/>
          </p:nvCxnSpPr>
          <p:spPr>
            <a:xfrm rot="10800000">
              <a:off x="7636554" y="3418567"/>
              <a:ext cx="579845" cy="1261009"/>
            </a:xfrm>
            <a:prstGeom prst="straightConnector1">
              <a:avLst/>
            </a:prstGeom>
            <a:noFill/>
            <a:ln cap="flat" cmpd="sng" w="12700">
              <a:solidFill>
                <a:srgbClr val="2E75B6"/>
              </a:solidFill>
              <a:prstDash val="solid"/>
              <a:miter lim="800000"/>
              <a:headEnd len="sm" w="sm" type="none"/>
              <a:tailEnd len="sm" w="sm" type="none"/>
            </a:ln>
          </p:spPr>
        </p:cxn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grpSp>
        <p:nvGrpSpPr>
          <p:cNvPr id="2491" name="Google Shape;2491;p82"/>
          <p:cNvGrpSpPr/>
          <p:nvPr/>
        </p:nvGrpSpPr>
        <p:grpSpPr>
          <a:xfrm>
            <a:off x="416128" y="447433"/>
            <a:ext cx="9051872" cy="276999"/>
            <a:chOff x="416128" y="447433"/>
            <a:chExt cx="9051872" cy="276999"/>
          </a:xfrm>
        </p:grpSpPr>
        <p:sp>
          <p:nvSpPr>
            <p:cNvPr id="2492" name="Google Shape;2492;p8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1.2. Nền tảng mã nguồn mở IoT: OCEAN </a:t>
              </a:r>
              <a:endParaRPr/>
            </a:p>
          </p:txBody>
        </p:sp>
        <p:sp>
          <p:nvSpPr>
            <p:cNvPr id="2493" name="Google Shape;2493;p8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sp>
        <p:nvSpPr>
          <p:cNvPr id="2494" name="Google Shape;2494;p8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 Cấu hình của ToT</a:t>
            </a:r>
            <a:endParaRPr sz="2400">
              <a:solidFill>
                <a:srgbClr val="0C0C0C"/>
              </a:solidFill>
              <a:latin typeface="Arial"/>
              <a:ea typeface="Arial"/>
              <a:cs typeface="Arial"/>
              <a:sym typeface="Arial"/>
            </a:endParaRPr>
          </a:p>
        </p:txBody>
      </p:sp>
      <p:grpSp>
        <p:nvGrpSpPr>
          <p:cNvPr id="2495" name="Google Shape;2495;p82"/>
          <p:cNvGrpSpPr/>
          <p:nvPr/>
        </p:nvGrpSpPr>
        <p:grpSpPr>
          <a:xfrm>
            <a:off x="-25600" y="2012117"/>
            <a:ext cx="9887245" cy="4183896"/>
            <a:chOff x="-25600" y="2012117"/>
            <a:chExt cx="9887245" cy="4183896"/>
          </a:xfrm>
        </p:grpSpPr>
        <p:cxnSp>
          <p:nvCxnSpPr>
            <p:cNvPr id="2496" name="Google Shape;2496;p82"/>
            <p:cNvCxnSpPr/>
            <p:nvPr/>
          </p:nvCxnSpPr>
          <p:spPr>
            <a:xfrm>
              <a:off x="2042788" y="3899472"/>
              <a:ext cx="684000" cy="0"/>
            </a:xfrm>
            <a:prstGeom prst="straightConnector1">
              <a:avLst/>
            </a:prstGeom>
            <a:noFill/>
            <a:ln cap="flat" cmpd="sng" w="9525">
              <a:solidFill>
                <a:srgbClr val="193EB0"/>
              </a:solidFill>
              <a:prstDash val="solid"/>
              <a:miter lim="800000"/>
              <a:headEnd len="sm" w="sm" type="none"/>
              <a:tailEnd len="sm" w="sm" type="none"/>
            </a:ln>
          </p:spPr>
        </p:cxnSp>
        <p:cxnSp>
          <p:nvCxnSpPr>
            <p:cNvPr id="2497" name="Google Shape;2497;p82"/>
            <p:cNvCxnSpPr/>
            <p:nvPr/>
          </p:nvCxnSpPr>
          <p:spPr>
            <a:xfrm>
              <a:off x="2042788" y="3243286"/>
              <a:ext cx="684000" cy="0"/>
            </a:xfrm>
            <a:prstGeom prst="straightConnector1">
              <a:avLst/>
            </a:prstGeom>
            <a:noFill/>
            <a:ln cap="flat" cmpd="sng" w="9525">
              <a:solidFill>
                <a:srgbClr val="193EB0"/>
              </a:solidFill>
              <a:prstDash val="solid"/>
              <a:miter lim="800000"/>
              <a:headEnd len="sm" w="sm" type="none"/>
              <a:tailEnd len="sm" w="sm" type="none"/>
            </a:ln>
          </p:spPr>
        </p:cxnSp>
        <p:cxnSp>
          <p:nvCxnSpPr>
            <p:cNvPr id="2498" name="Google Shape;2498;p82"/>
            <p:cNvCxnSpPr/>
            <p:nvPr/>
          </p:nvCxnSpPr>
          <p:spPr>
            <a:xfrm>
              <a:off x="2042788" y="4160781"/>
              <a:ext cx="684000" cy="0"/>
            </a:xfrm>
            <a:prstGeom prst="straightConnector1">
              <a:avLst/>
            </a:prstGeom>
            <a:noFill/>
            <a:ln cap="flat" cmpd="sng" w="9525">
              <a:solidFill>
                <a:srgbClr val="193EB0"/>
              </a:solidFill>
              <a:prstDash val="solid"/>
              <a:miter lim="800000"/>
              <a:headEnd len="sm" w="sm" type="none"/>
              <a:tailEnd len="sm" w="sm" type="none"/>
            </a:ln>
          </p:spPr>
        </p:cxnSp>
        <p:grpSp>
          <p:nvGrpSpPr>
            <p:cNvPr id="2499" name="Google Shape;2499;p82"/>
            <p:cNvGrpSpPr/>
            <p:nvPr/>
          </p:nvGrpSpPr>
          <p:grpSpPr>
            <a:xfrm>
              <a:off x="-25600" y="2204285"/>
              <a:ext cx="2290859" cy="2357721"/>
              <a:chOff x="-25600" y="2204285"/>
              <a:chExt cx="2290859" cy="2357721"/>
            </a:xfrm>
          </p:grpSpPr>
          <p:sp>
            <p:nvSpPr>
              <p:cNvPr id="2500" name="Google Shape;2500;p82"/>
              <p:cNvSpPr/>
              <p:nvPr/>
            </p:nvSpPr>
            <p:spPr>
              <a:xfrm>
                <a:off x="545283" y="2204285"/>
                <a:ext cx="1719976" cy="2357721"/>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01" name="Google Shape;2501;p82"/>
              <p:cNvSpPr/>
              <p:nvPr/>
            </p:nvSpPr>
            <p:spPr>
              <a:xfrm>
                <a:off x="97398" y="2342278"/>
                <a:ext cx="1497318" cy="252547"/>
              </a:xfrm>
              <a:prstGeom prst="rect">
                <a:avLst/>
              </a:prstGeom>
              <a:noFill/>
              <a:ln>
                <a:noFill/>
              </a:ln>
            </p:spPr>
            <p:txBody>
              <a:bodyPr anchorCtr="0" anchor="ctr" bIns="46800" lIns="648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Camera</a:t>
                </a:r>
                <a:endParaRPr/>
              </a:p>
            </p:txBody>
          </p:sp>
          <p:sp>
            <p:nvSpPr>
              <p:cNvPr id="2502" name="Google Shape;2502;p82"/>
              <p:cNvSpPr/>
              <p:nvPr/>
            </p:nvSpPr>
            <p:spPr>
              <a:xfrm>
                <a:off x="648657" y="4177615"/>
                <a:ext cx="1497318"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LED</a:t>
                </a:r>
                <a:endParaRPr/>
              </a:p>
            </p:txBody>
          </p:sp>
          <p:sp>
            <p:nvSpPr>
              <p:cNvPr id="2503" name="Google Shape;2503;p82"/>
              <p:cNvSpPr/>
              <p:nvPr/>
            </p:nvSpPr>
            <p:spPr>
              <a:xfrm>
                <a:off x="-25600" y="3076412"/>
                <a:ext cx="1677263" cy="252547"/>
              </a:xfrm>
              <a:prstGeom prst="rect">
                <a:avLst/>
              </a:prstGeom>
              <a:noFill/>
              <a:ln>
                <a:noFill/>
              </a:ln>
            </p:spPr>
            <p:txBody>
              <a:bodyPr anchorCtr="0" anchor="ctr" bIns="46800" lIns="648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Cảm biến CO</a:t>
                </a:r>
                <a:r>
                  <a:rPr baseline="-25000" lang="en-US" sz="1200">
                    <a:solidFill>
                      <a:srgbClr val="000000"/>
                    </a:solidFill>
                    <a:latin typeface="Arial"/>
                    <a:ea typeface="Arial"/>
                    <a:cs typeface="Arial"/>
                    <a:sym typeface="Arial"/>
                  </a:rPr>
                  <a:t>2</a:t>
                </a:r>
                <a:endParaRPr sz="1200">
                  <a:solidFill>
                    <a:srgbClr val="000000"/>
                  </a:solidFill>
                  <a:latin typeface="Arial"/>
                  <a:ea typeface="Arial"/>
                  <a:cs typeface="Arial"/>
                  <a:sym typeface="Arial"/>
                </a:endParaRPr>
              </a:p>
            </p:txBody>
          </p:sp>
          <p:sp>
            <p:nvSpPr>
              <p:cNvPr id="2504" name="Google Shape;2504;p82"/>
              <p:cNvSpPr/>
              <p:nvPr/>
            </p:nvSpPr>
            <p:spPr>
              <a:xfrm>
                <a:off x="648657" y="3810546"/>
                <a:ext cx="1492714"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TAS (cnt-led)</a:t>
                </a:r>
                <a:endParaRPr sz="1200">
                  <a:solidFill>
                    <a:srgbClr val="000000"/>
                  </a:solidFill>
                  <a:latin typeface="Arial"/>
                  <a:ea typeface="Arial"/>
                  <a:cs typeface="Arial"/>
                  <a:sym typeface="Arial"/>
                </a:endParaRPr>
              </a:p>
            </p:txBody>
          </p:sp>
          <p:pic>
            <p:nvPicPr>
              <p:cNvPr id="2505" name="Google Shape;2505;p82"/>
              <p:cNvPicPr preferRelativeResize="0"/>
              <p:nvPr/>
            </p:nvPicPr>
            <p:blipFill rotWithShape="1">
              <a:blip r:embed="rId3">
                <a:alphaModFix/>
              </a:blip>
              <a:srcRect b="34586" l="0" r="0" t="0"/>
              <a:stretch/>
            </p:blipFill>
            <p:spPr>
              <a:xfrm>
                <a:off x="1132818" y="4185458"/>
                <a:ext cx="457421" cy="228036"/>
              </a:xfrm>
              <a:prstGeom prst="rect">
                <a:avLst/>
              </a:prstGeom>
              <a:noFill/>
              <a:ln>
                <a:noFill/>
              </a:ln>
            </p:spPr>
          </p:pic>
          <p:pic>
            <p:nvPicPr>
              <p:cNvPr descr="http://www.geeky-gadgets.com/wp-content/uploads/2013/10/Raspberry-Pi-NoIR.jpg" id="2506" name="Google Shape;2506;p82"/>
              <p:cNvPicPr preferRelativeResize="0"/>
              <p:nvPr/>
            </p:nvPicPr>
            <p:blipFill rotWithShape="1">
              <a:blip r:embed="rId4">
                <a:alphaModFix/>
              </a:blip>
              <a:srcRect b="10713" l="15592" r="23584" t="0"/>
              <a:stretch/>
            </p:blipFill>
            <p:spPr>
              <a:xfrm>
                <a:off x="1381451" y="2291545"/>
                <a:ext cx="328641" cy="327611"/>
              </a:xfrm>
              <a:prstGeom prst="ellipse">
                <a:avLst/>
              </a:prstGeom>
              <a:noFill/>
              <a:ln>
                <a:noFill/>
              </a:ln>
            </p:spPr>
          </p:pic>
          <p:pic>
            <p:nvPicPr>
              <p:cNvPr id="2507" name="Google Shape;2507;p82"/>
              <p:cNvPicPr preferRelativeResize="0"/>
              <p:nvPr/>
            </p:nvPicPr>
            <p:blipFill rotWithShape="1">
              <a:blip r:embed="rId5">
                <a:alphaModFix/>
              </a:blip>
              <a:srcRect b="44517" l="5837" r="68275" t="34757"/>
              <a:stretch/>
            </p:blipFill>
            <p:spPr>
              <a:xfrm>
                <a:off x="1591704" y="3076412"/>
                <a:ext cx="469870" cy="285867"/>
              </a:xfrm>
              <a:prstGeom prst="rect">
                <a:avLst/>
              </a:prstGeom>
              <a:noFill/>
              <a:ln>
                <a:noFill/>
              </a:ln>
            </p:spPr>
          </p:pic>
          <p:sp>
            <p:nvSpPr>
              <p:cNvPr id="2508" name="Google Shape;2508;p82"/>
              <p:cNvSpPr/>
              <p:nvPr/>
            </p:nvSpPr>
            <p:spPr>
              <a:xfrm>
                <a:off x="648657" y="3443479"/>
                <a:ext cx="1492714"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TAS (cnt-co2)</a:t>
                </a:r>
                <a:endParaRPr sz="1200">
                  <a:solidFill>
                    <a:srgbClr val="000000"/>
                  </a:solidFill>
                  <a:latin typeface="Arial"/>
                  <a:ea typeface="Arial"/>
                  <a:cs typeface="Arial"/>
                  <a:sym typeface="Arial"/>
                </a:endParaRPr>
              </a:p>
            </p:txBody>
          </p:sp>
          <p:sp>
            <p:nvSpPr>
              <p:cNvPr id="2509" name="Google Shape;2509;p82"/>
              <p:cNvSpPr/>
              <p:nvPr/>
            </p:nvSpPr>
            <p:spPr>
              <a:xfrm>
                <a:off x="648657" y="2709345"/>
                <a:ext cx="1492714" cy="252547"/>
              </a:xfrm>
              <a:prstGeom prst="rect">
                <a:avLst/>
              </a:prstGeom>
              <a:no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TAS (cnt-cam)</a:t>
                </a:r>
                <a:endParaRPr sz="1200">
                  <a:solidFill>
                    <a:srgbClr val="000000"/>
                  </a:solidFill>
                  <a:latin typeface="Arial"/>
                  <a:ea typeface="Arial"/>
                  <a:cs typeface="Arial"/>
                  <a:sym typeface="Arial"/>
                </a:endParaRPr>
              </a:p>
            </p:txBody>
          </p:sp>
        </p:grpSp>
        <p:sp>
          <p:nvSpPr>
            <p:cNvPr id="2510" name="Google Shape;2510;p82"/>
            <p:cNvSpPr/>
            <p:nvPr/>
          </p:nvSpPr>
          <p:spPr>
            <a:xfrm>
              <a:off x="7459938" y="3110657"/>
              <a:ext cx="1361333" cy="593686"/>
            </a:xfrm>
            <a:prstGeom prst="rect">
              <a:avLst/>
            </a:prstGeom>
            <a:noFill/>
            <a:ln cap="flat" cmpd="sng" w="12700">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11" name="Google Shape;2511;p82"/>
            <p:cNvSpPr/>
            <p:nvPr/>
          </p:nvSpPr>
          <p:spPr>
            <a:xfrm>
              <a:off x="5427863" y="3101044"/>
              <a:ext cx="1674948" cy="585834"/>
            </a:xfrm>
            <a:prstGeom prst="rect">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12" name="Google Shape;2512;p82"/>
            <p:cNvSpPr/>
            <p:nvPr/>
          </p:nvSpPr>
          <p:spPr>
            <a:xfrm>
              <a:off x="2384588" y="3101044"/>
              <a:ext cx="2402052" cy="1510765"/>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sp>
          <p:nvSpPr>
            <p:cNvPr id="2513" name="Google Shape;2513;p82"/>
            <p:cNvSpPr/>
            <p:nvPr/>
          </p:nvSpPr>
          <p:spPr>
            <a:xfrm>
              <a:off x="5504866" y="3120798"/>
              <a:ext cx="1466659" cy="574923"/>
            </a:xfrm>
            <a:prstGeom prst="rect">
              <a:avLst/>
            </a:prstGeom>
            <a:no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IN-CSE</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(mobius-yt)</a:t>
              </a:r>
              <a:endParaRPr/>
            </a:p>
          </p:txBody>
        </p:sp>
        <p:sp>
          <p:nvSpPr>
            <p:cNvPr id="2514" name="Google Shape;2514;p82"/>
            <p:cNvSpPr/>
            <p:nvPr/>
          </p:nvSpPr>
          <p:spPr>
            <a:xfrm>
              <a:off x="2533104" y="3878551"/>
              <a:ext cx="1330474" cy="581891"/>
            </a:xfrm>
            <a:prstGeom prst="rect">
              <a:avLst/>
            </a:prstGeom>
            <a:solidFill>
              <a:srgbClr val="D8D8D8"/>
            </a:solidFill>
            <a:ln cap="flat" cmpd="sng" w="12700">
              <a:solidFill>
                <a:schemeClr val="lt1"/>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ae-edu0 (&amp;Cube:Thyme)</a:t>
              </a:r>
              <a:endParaRPr/>
            </a:p>
          </p:txBody>
        </p:sp>
        <p:cxnSp>
          <p:nvCxnSpPr>
            <p:cNvPr id="2515" name="Google Shape;2515;p82"/>
            <p:cNvCxnSpPr>
              <a:stCxn id="2514" idx="3"/>
              <a:endCxn id="2511" idx="1"/>
            </p:cNvCxnSpPr>
            <p:nvPr/>
          </p:nvCxnSpPr>
          <p:spPr>
            <a:xfrm flipH="1" rot="10800000">
              <a:off x="3863578" y="3393996"/>
              <a:ext cx="1564200" cy="775500"/>
            </a:xfrm>
            <a:prstGeom prst="bentConnector3">
              <a:avLst>
                <a:gd fmla="val 52579" name="adj1"/>
              </a:avLst>
            </a:prstGeom>
            <a:solidFill>
              <a:schemeClr val="lt1"/>
            </a:solidFill>
            <a:ln cap="flat" cmpd="sng" w="12700">
              <a:solidFill>
                <a:schemeClr val="accent2"/>
              </a:solidFill>
              <a:prstDash val="solid"/>
              <a:round/>
              <a:headEnd len="med" w="med" type="triangle"/>
              <a:tailEnd len="med" w="med" type="triangle"/>
            </a:ln>
          </p:spPr>
        </p:cxnSp>
        <p:sp>
          <p:nvSpPr>
            <p:cNvPr id="2516" name="Google Shape;2516;p82"/>
            <p:cNvSpPr/>
            <p:nvPr/>
          </p:nvSpPr>
          <p:spPr>
            <a:xfrm>
              <a:off x="3371179" y="3246134"/>
              <a:ext cx="1218375" cy="474238"/>
            </a:xfrm>
            <a:prstGeom prst="rect">
              <a:avLst/>
            </a:prstGeom>
            <a:solidFill>
              <a:srgbClr val="FEE599"/>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200">
                  <a:solidFill>
                    <a:srgbClr val="000000"/>
                  </a:solidFill>
                  <a:latin typeface="Arial"/>
                  <a:ea typeface="Arial"/>
                  <a:cs typeface="Arial"/>
                  <a:sym typeface="Arial"/>
                </a:rPr>
                <a:t>&amp;Cube:</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ThymeTweet</a:t>
              </a:r>
              <a:endParaRPr sz="1200">
                <a:solidFill>
                  <a:srgbClr val="000000"/>
                </a:solidFill>
                <a:latin typeface="Arial"/>
                <a:ea typeface="Arial"/>
                <a:cs typeface="Arial"/>
                <a:sym typeface="Arial"/>
              </a:endParaRPr>
            </a:p>
          </p:txBody>
        </p:sp>
        <p:cxnSp>
          <p:nvCxnSpPr>
            <p:cNvPr id="2517" name="Google Shape;2517;p82"/>
            <p:cNvCxnSpPr>
              <a:stCxn id="2518" idx="2"/>
              <a:endCxn id="2519" idx="1"/>
            </p:cNvCxnSpPr>
            <p:nvPr/>
          </p:nvCxnSpPr>
          <p:spPr>
            <a:xfrm flipH="1" rot="-5400000">
              <a:off x="5702315" y="3806748"/>
              <a:ext cx="172500" cy="4362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19" name="Google Shape;2519;p82"/>
            <p:cNvSpPr/>
            <p:nvPr/>
          </p:nvSpPr>
          <p:spPr>
            <a:xfrm>
              <a:off x="6006753" y="4036783"/>
              <a:ext cx="842647" cy="148543"/>
            </a:xfrm>
            <a:prstGeom prst="rect">
              <a:avLst/>
            </a:prstGeom>
            <a:solidFill>
              <a:schemeClr val="lt2"/>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ae-edu0</a:t>
              </a:r>
              <a:endParaRPr sz="1000">
                <a:solidFill>
                  <a:srgbClr val="000000"/>
                </a:solidFill>
                <a:latin typeface="Arial"/>
                <a:ea typeface="Arial"/>
                <a:cs typeface="Arial"/>
                <a:sym typeface="Arial"/>
              </a:endParaRPr>
            </a:p>
          </p:txBody>
        </p:sp>
        <p:cxnSp>
          <p:nvCxnSpPr>
            <p:cNvPr id="2520" name="Google Shape;2520;p82"/>
            <p:cNvCxnSpPr>
              <a:stCxn id="2519" idx="2"/>
              <a:endCxn id="2521" idx="1"/>
            </p:cNvCxnSpPr>
            <p:nvPr/>
          </p:nvCxnSpPr>
          <p:spPr>
            <a:xfrm flipH="1" rot="-5400000">
              <a:off x="6563827" y="4049576"/>
              <a:ext cx="162000" cy="4335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21" name="Google Shape;2521;p82"/>
            <p:cNvSpPr/>
            <p:nvPr/>
          </p:nvSpPr>
          <p:spPr>
            <a:xfrm>
              <a:off x="6861608" y="4272944"/>
              <a:ext cx="867556" cy="148543"/>
            </a:xfrm>
            <a:prstGeom prst="rect">
              <a:avLst/>
            </a:prstGeom>
            <a:solidFill>
              <a:srgbClr val="193EB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cnt-cam</a:t>
              </a:r>
              <a:endParaRPr sz="1000">
                <a:solidFill>
                  <a:schemeClr val="lt1"/>
                </a:solidFill>
                <a:latin typeface="Arial"/>
                <a:ea typeface="Arial"/>
                <a:cs typeface="Arial"/>
                <a:sym typeface="Arial"/>
              </a:endParaRPr>
            </a:p>
          </p:txBody>
        </p:sp>
        <p:sp>
          <p:nvSpPr>
            <p:cNvPr id="2518" name="Google Shape;2518;p82"/>
            <p:cNvSpPr/>
            <p:nvPr/>
          </p:nvSpPr>
          <p:spPr>
            <a:xfrm>
              <a:off x="5149141" y="3790055"/>
              <a:ext cx="842647" cy="148543"/>
            </a:xfrm>
            <a:prstGeom prst="rect">
              <a:avLst/>
            </a:prstGeom>
            <a:solidFill>
              <a:srgbClr val="FFC000"/>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mobius-yt</a:t>
              </a:r>
              <a:endParaRPr sz="1000">
                <a:solidFill>
                  <a:srgbClr val="000000"/>
                </a:solidFill>
                <a:latin typeface="Arial"/>
                <a:ea typeface="Arial"/>
                <a:cs typeface="Arial"/>
                <a:sym typeface="Arial"/>
              </a:endParaRPr>
            </a:p>
          </p:txBody>
        </p:sp>
        <p:sp>
          <p:nvSpPr>
            <p:cNvPr id="2522" name="Google Shape;2522;p82"/>
            <p:cNvSpPr/>
            <p:nvPr/>
          </p:nvSpPr>
          <p:spPr>
            <a:xfrm>
              <a:off x="7705730" y="4471383"/>
              <a:ext cx="989035" cy="148542"/>
            </a:xfrm>
            <a:prstGeom prst="rect">
              <a:avLst/>
            </a:prstGeom>
            <a:solidFill>
              <a:srgbClr val="FEE599"/>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Đăng ký</a:t>
              </a:r>
              <a:endParaRPr sz="1000">
                <a:solidFill>
                  <a:srgbClr val="000000"/>
                </a:solidFill>
                <a:latin typeface="Arial"/>
                <a:ea typeface="Arial"/>
                <a:cs typeface="Arial"/>
                <a:sym typeface="Arial"/>
              </a:endParaRPr>
            </a:p>
          </p:txBody>
        </p:sp>
        <p:cxnSp>
          <p:nvCxnSpPr>
            <p:cNvPr id="2523" name="Google Shape;2523;p82"/>
            <p:cNvCxnSpPr>
              <a:stCxn id="2521" idx="2"/>
              <a:endCxn id="2522" idx="1"/>
            </p:cNvCxnSpPr>
            <p:nvPr/>
          </p:nvCxnSpPr>
          <p:spPr>
            <a:xfrm flipH="1" rot="-5400000">
              <a:off x="7438486" y="4278387"/>
              <a:ext cx="124200" cy="410400"/>
            </a:xfrm>
            <a:prstGeom prst="bentConnector2">
              <a:avLst/>
            </a:prstGeom>
            <a:solidFill>
              <a:schemeClr val="lt1"/>
            </a:solidFill>
            <a:ln cap="flat" cmpd="sng" w="12700">
              <a:solidFill>
                <a:schemeClr val="lt2"/>
              </a:solidFill>
              <a:prstDash val="solid"/>
              <a:round/>
              <a:headEnd len="sm" w="sm" type="none"/>
              <a:tailEnd len="sm" w="sm" type="none"/>
            </a:ln>
          </p:spPr>
        </p:cxnSp>
        <p:cxnSp>
          <p:nvCxnSpPr>
            <p:cNvPr id="2524" name="Google Shape;2524;p82"/>
            <p:cNvCxnSpPr>
              <a:stCxn id="2522" idx="1"/>
              <a:endCxn id="2516" idx="2"/>
            </p:cNvCxnSpPr>
            <p:nvPr/>
          </p:nvCxnSpPr>
          <p:spPr>
            <a:xfrm rot="10800000">
              <a:off x="3980330" y="3720354"/>
              <a:ext cx="3725400" cy="825300"/>
            </a:xfrm>
            <a:prstGeom prst="straightConnector1">
              <a:avLst/>
            </a:prstGeom>
            <a:solidFill>
              <a:schemeClr val="lt1"/>
            </a:solidFill>
            <a:ln cap="flat" cmpd="sng" w="12700">
              <a:solidFill>
                <a:srgbClr val="FF0000"/>
              </a:solidFill>
              <a:prstDash val="dash"/>
              <a:round/>
              <a:headEnd len="sm" w="sm" type="none"/>
              <a:tailEnd len="med" w="med" type="triangle"/>
            </a:ln>
          </p:spPr>
        </p:cxnSp>
        <p:sp>
          <p:nvSpPr>
            <p:cNvPr id="2525" name="Google Shape;2525;p82"/>
            <p:cNvSpPr/>
            <p:nvPr/>
          </p:nvSpPr>
          <p:spPr>
            <a:xfrm>
              <a:off x="8160538" y="2823172"/>
              <a:ext cx="1701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Điện thoại thông minh</a:t>
              </a:r>
              <a:endParaRPr sz="1200">
                <a:solidFill>
                  <a:srgbClr val="FF0000"/>
                </a:solidFill>
                <a:latin typeface="Arial"/>
                <a:ea typeface="Arial"/>
                <a:cs typeface="Arial"/>
                <a:sym typeface="Arial"/>
              </a:endParaRPr>
            </a:p>
          </p:txBody>
        </p:sp>
        <p:sp>
          <p:nvSpPr>
            <p:cNvPr id="2526" name="Google Shape;2526;p82"/>
            <p:cNvSpPr/>
            <p:nvPr/>
          </p:nvSpPr>
          <p:spPr>
            <a:xfrm>
              <a:off x="6558578" y="2823172"/>
              <a:ext cx="65755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Laptop</a:t>
              </a:r>
              <a:endParaRPr sz="1200">
                <a:solidFill>
                  <a:srgbClr val="FF0000"/>
                </a:solidFill>
                <a:latin typeface="Arial"/>
                <a:ea typeface="Arial"/>
                <a:cs typeface="Arial"/>
                <a:sym typeface="Arial"/>
              </a:endParaRPr>
            </a:p>
          </p:txBody>
        </p:sp>
        <p:sp>
          <p:nvSpPr>
            <p:cNvPr id="2527" name="Google Shape;2527;p82"/>
            <p:cNvSpPr/>
            <p:nvPr/>
          </p:nvSpPr>
          <p:spPr>
            <a:xfrm>
              <a:off x="3964236" y="2823172"/>
              <a:ext cx="10422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FF0000"/>
                  </a:solidFill>
                  <a:latin typeface="Arial"/>
                  <a:ea typeface="Arial"/>
                  <a:cs typeface="Arial"/>
                  <a:sym typeface="Arial"/>
                </a:rPr>
                <a:t>Raspberry Pi</a:t>
              </a:r>
              <a:endParaRPr sz="1200">
                <a:solidFill>
                  <a:srgbClr val="FF0000"/>
                </a:solidFill>
                <a:latin typeface="Arial"/>
                <a:ea typeface="Arial"/>
                <a:cs typeface="Arial"/>
                <a:sym typeface="Arial"/>
              </a:endParaRPr>
            </a:p>
          </p:txBody>
        </p:sp>
        <p:pic>
          <p:nvPicPr>
            <p:cNvPr id="2528" name="Google Shape;2528;p82"/>
            <p:cNvPicPr preferRelativeResize="0"/>
            <p:nvPr/>
          </p:nvPicPr>
          <p:blipFill rotWithShape="1">
            <a:blip r:embed="rId6">
              <a:alphaModFix/>
            </a:blip>
            <a:srcRect b="0" l="0" r="0" t="0"/>
            <a:stretch/>
          </p:blipFill>
          <p:spPr>
            <a:xfrm>
              <a:off x="5427863" y="2519721"/>
              <a:ext cx="472439" cy="466537"/>
            </a:xfrm>
            <a:prstGeom prst="rect">
              <a:avLst/>
            </a:prstGeom>
            <a:noFill/>
            <a:ln>
              <a:noFill/>
            </a:ln>
          </p:spPr>
        </p:pic>
        <p:pic>
          <p:nvPicPr>
            <p:cNvPr descr="http://www.adafruit.com/images/1200x900/859-02.jpg" id="2529" name="Google Shape;2529;p82"/>
            <p:cNvPicPr preferRelativeResize="0"/>
            <p:nvPr/>
          </p:nvPicPr>
          <p:blipFill rotWithShape="1">
            <a:blip r:embed="rId7">
              <a:alphaModFix/>
            </a:blip>
            <a:srcRect b="0" l="0" r="0" t="0"/>
            <a:stretch/>
          </p:blipFill>
          <p:spPr>
            <a:xfrm>
              <a:off x="2528796" y="3232887"/>
              <a:ext cx="930465" cy="576289"/>
            </a:xfrm>
            <a:prstGeom prst="rect">
              <a:avLst/>
            </a:prstGeom>
            <a:noFill/>
            <a:ln>
              <a:noFill/>
            </a:ln>
          </p:spPr>
        </p:pic>
        <p:grpSp>
          <p:nvGrpSpPr>
            <p:cNvPr id="2530" name="Google Shape;2530;p82"/>
            <p:cNvGrpSpPr/>
            <p:nvPr/>
          </p:nvGrpSpPr>
          <p:grpSpPr>
            <a:xfrm>
              <a:off x="8243718" y="2278144"/>
              <a:ext cx="306857" cy="553361"/>
              <a:chOff x="8245340" y="1583226"/>
              <a:chExt cx="300037" cy="619399"/>
            </a:xfrm>
          </p:grpSpPr>
          <p:pic>
            <p:nvPicPr>
              <p:cNvPr descr="https://cdn4.iconfinder.com/data/icons/smart-phones-technologies/512/android-phone-color.png" id="2531" name="Google Shape;2531;p82"/>
              <p:cNvPicPr preferRelativeResize="0"/>
              <p:nvPr/>
            </p:nvPicPr>
            <p:blipFill rotWithShape="1">
              <a:blip r:embed="rId8">
                <a:alphaModFix/>
              </a:blip>
              <a:srcRect b="0" l="22513" r="22513" t="0"/>
              <a:stretch/>
            </p:blipFill>
            <p:spPr>
              <a:xfrm>
                <a:off x="8245340" y="1583226"/>
                <a:ext cx="300037" cy="619399"/>
              </a:xfrm>
              <a:prstGeom prst="rect">
                <a:avLst/>
              </a:prstGeom>
              <a:noFill/>
              <a:ln>
                <a:noFill/>
              </a:ln>
            </p:spPr>
          </p:pic>
          <p:pic>
            <p:nvPicPr>
              <p:cNvPr id="2532" name="Google Shape;2532;p82"/>
              <p:cNvPicPr preferRelativeResize="0"/>
              <p:nvPr/>
            </p:nvPicPr>
            <p:blipFill rotWithShape="1">
              <a:blip r:embed="rId9">
                <a:alphaModFix/>
              </a:blip>
              <a:srcRect b="0" l="0" r="0" t="0"/>
              <a:stretch/>
            </p:blipFill>
            <p:spPr>
              <a:xfrm>
                <a:off x="8261216" y="1627676"/>
                <a:ext cx="266700" cy="487064"/>
              </a:xfrm>
              <a:prstGeom prst="rect">
                <a:avLst/>
              </a:prstGeom>
              <a:noFill/>
              <a:ln>
                <a:noFill/>
              </a:ln>
            </p:spPr>
          </p:pic>
        </p:grpSp>
        <p:pic>
          <p:nvPicPr>
            <p:cNvPr id="2533" name="Google Shape;2533;p82"/>
            <p:cNvPicPr preferRelativeResize="0"/>
            <p:nvPr/>
          </p:nvPicPr>
          <p:blipFill rotWithShape="1">
            <a:blip r:embed="rId10">
              <a:alphaModFix/>
            </a:blip>
            <a:srcRect b="32697" l="0" r="0" t="30869"/>
            <a:stretch/>
          </p:blipFill>
          <p:spPr>
            <a:xfrm>
              <a:off x="5427863" y="2012117"/>
              <a:ext cx="1613116" cy="384336"/>
            </a:xfrm>
            <a:prstGeom prst="rect">
              <a:avLst/>
            </a:prstGeom>
            <a:noFill/>
            <a:ln>
              <a:noFill/>
            </a:ln>
          </p:spPr>
        </p:pic>
        <p:cxnSp>
          <p:nvCxnSpPr>
            <p:cNvPr id="2534" name="Google Shape;2534;p82"/>
            <p:cNvCxnSpPr>
              <a:stCxn id="2516" idx="0"/>
            </p:cNvCxnSpPr>
            <p:nvPr/>
          </p:nvCxnSpPr>
          <p:spPr>
            <a:xfrm rot="-5400000">
              <a:off x="4129467" y="2101034"/>
              <a:ext cx="996000" cy="1294200"/>
            </a:xfrm>
            <a:prstGeom prst="bentConnector2">
              <a:avLst/>
            </a:prstGeom>
            <a:solidFill>
              <a:schemeClr val="lt1"/>
            </a:solidFill>
            <a:ln cap="flat" cmpd="sng" w="12700">
              <a:solidFill>
                <a:srgbClr val="2E75B6"/>
              </a:solidFill>
              <a:prstDash val="solid"/>
              <a:round/>
              <a:headEnd len="med" w="med" type="triangle"/>
              <a:tailEnd len="med" w="med" type="triangle"/>
            </a:ln>
          </p:spPr>
        </p:cxnSp>
        <p:cxnSp>
          <p:nvCxnSpPr>
            <p:cNvPr id="2535" name="Google Shape;2535;p82"/>
            <p:cNvCxnSpPr>
              <a:stCxn id="2510" idx="0"/>
            </p:cNvCxnSpPr>
            <p:nvPr/>
          </p:nvCxnSpPr>
          <p:spPr>
            <a:xfrm flipH="1" rot="5400000">
              <a:off x="7212555" y="2182607"/>
              <a:ext cx="889200" cy="966900"/>
            </a:xfrm>
            <a:prstGeom prst="bentConnector2">
              <a:avLst/>
            </a:prstGeom>
            <a:solidFill>
              <a:schemeClr val="lt1"/>
            </a:solidFill>
            <a:ln cap="flat" cmpd="sng" w="12700">
              <a:solidFill>
                <a:srgbClr val="2E75B6"/>
              </a:solidFill>
              <a:prstDash val="solid"/>
              <a:round/>
              <a:headEnd len="med" w="med" type="triangle"/>
              <a:tailEnd len="med" w="med" type="triangle"/>
            </a:ln>
          </p:spPr>
        </p:cxnSp>
        <p:pic>
          <p:nvPicPr>
            <p:cNvPr descr="twitter에 대한 이미지 검색결과" id="2536" name="Google Shape;2536;p82"/>
            <p:cNvPicPr preferRelativeResize="0"/>
            <p:nvPr/>
          </p:nvPicPr>
          <p:blipFill rotWithShape="1">
            <a:blip r:embed="rId11">
              <a:alphaModFix/>
            </a:blip>
            <a:srcRect b="0" l="0" r="0" t="0"/>
            <a:stretch/>
          </p:blipFill>
          <p:spPr>
            <a:xfrm>
              <a:off x="7512675" y="3150028"/>
              <a:ext cx="1260649" cy="529646"/>
            </a:xfrm>
            <a:prstGeom prst="rect">
              <a:avLst/>
            </a:prstGeom>
            <a:noFill/>
            <a:ln>
              <a:noFill/>
            </a:ln>
          </p:spPr>
        </p:pic>
        <p:sp>
          <p:nvSpPr>
            <p:cNvPr id="2537" name="Google Shape;2537;p82"/>
            <p:cNvSpPr/>
            <p:nvPr/>
          </p:nvSpPr>
          <p:spPr>
            <a:xfrm>
              <a:off x="7727666" y="4677504"/>
              <a:ext cx="1190772" cy="137452"/>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cxnSp>
          <p:nvCxnSpPr>
            <p:cNvPr id="2538" name="Google Shape;2538;p82"/>
            <p:cNvCxnSpPr>
              <a:stCxn id="2521" idx="2"/>
              <a:endCxn id="2537" idx="1"/>
            </p:cNvCxnSpPr>
            <p:nvPr/>
          </p:nvCxnSpPr>
          <p:spPr>
            <a:xfrm flipH="1" rot="-5400000">
              <a:off x="7349236" y="4367637"/>
              <a:ext cx="324600" cy="4323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39" name="Google Shape;2539;p82"/>
            <p:cNvSpPr/>
            <p:nvPr/>
          </p:nvSpPr>
          <p:spPr>
            <a:xfrm>
              <a:off x="7783111" y="4804303"/>
              <a:ext cx="1188953" cy="137452"/>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sp>
          <p:nvSpPr>
            <p:cNvPr id="2540" name="Google Shape;2540;p82"/>
            <p:cNvSpPr/>
            <p:nvPr/>
          </p:nvSpPr>
          <p:spPr>
            <a:xfrm>
              <a:off x="6861608" y="5459366"/>
              <a:ext cx="867556" cy="148543"/>
            </a:xfrm>
            <a:prstGeom prst="rect">
              <a:avLst/>
            </a:prstGeom>
            <a:solidFill>
              <a:srgbClr val="7B7B7B"/>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cnt-co2</a:t>
              </a:r>
              <a:endParaRPr sz="1000">
                <a:solidFill>
                  <a:schemeClr val="lt1"/>
                </a:solidFill>
                <a:latin typeface="Arial"/>
                <a:ea typeface="Arial"/>
                <a:cs typeface="Arial"/>
                <a:sym typeface="Arial"/>
              </a:endParaRPr>
            </a:p>
          </p:txBody>
        </p:sp>
        <p:cxnSp>
          <p:nvCxnSpPr>
            <p:cNvPr id="2541" name="Google Shape;2541;p82"/>
            <p:cNvCxnSpPr>
              <a:stCxn id="2519" idx="2"/>
              <a:endCxn id="2540" idx="1"/>
            </p:cNvCxnSpPr>
            <p:nvPr/>
          </p:nvCxnSpPr>
          <p:spPr>
            <a:xfrm flipH="1" rot="-5400000">
              <a:off x="5970727" y="4642676"/>
              <a:ext cx="1348200" cy="4335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42" name="Google Shape;2542;p82"/>
            <p:cNvSpPr/>
            <p:nvPr/>
          </p:nvSpPr>
          <p:spPr>
            <a:xfrm>
              <a:off x="7676306" y="5664778"/>
              <a:ext cx="1096062" cy="140395"/>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cxnSp>
          <p:nvCxnSpPr>
            <p:cNvPr id="2543" name="Google Shape;2543;p82"/>
            <p:cNvCxnSpPr>
              <a:stCxn id="2540" idx="2"/>
              <a:endCxn id="2542" idx="1"/>
            </p:cNvCxnSpPr>
            <p:nvPr/>
          </p:nvCxnSpPr>
          <p:spPr>
            <a:xfrm flipH="1" rot="-5400000">
              <a:off x="7422286" y="5481009"/>
              <a:ext cx="127200" cy="3810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44" name="Google Shape;2544;p82"/>
            <p:cNvSpPr/>
            <p:nvPr/>
          </p:nvSpPr>
          <p:spPr>
            <a:xfrm>
              <a:off x="7783112" y="5791579"/>
              <a:ext cx="1171104" cy="139824"/>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sp>
          <p:nvSpPr>
            <p:cNvPr id="2545" name="Google Shape;2545;p82"/>
            <p:cNvSpPr/>
            <p:nvPr/>
          </p:nvSpPr>
          <p:spPr>
            <a:xfrm>
              <a:off x="7955083" y="5918379"/>
              <a:ext cx="1171104" cy="148355"/>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sp>
          <p:nvSpPr>
            <p:cNvPr id="2546" name="Google Shape;2546;p82"/>
            <p:cNvSpPr/>
            <p:nvPr/>
          </p:nvSpPr>
          <p:spPr>
            <a:xfrm>
              <a:off x="6861608" y="4997200"/>
              <a:ext cx="867556" cy="148543"/>
            </a:xfrm>
            <a:prstGeom prst="rect">
              <a:avLst/>
            </a:prstGeom>
            <a:solidFill>
              <a:schemeClr val="accent2"/>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cnt-led</a:t>
              </a:r>
              <a:endParaRPr sz="1000">
                <a:solidFill>
                  <a:srgbClr val="000000"/>
                </a:solidFill>
                <a:latin typeface="Arial"/>
                <a:ea typeface="Arial"/>
                <a:cs typeface="Arial"/>
                <a:sym typeface="Arial"/>
              </a:endParaRPr>
            </a:p>
          </p:txBody>
        </p:sp>
        <p:cxnSp>
          <p:nvCxnSpPr>
            <p:cNvPr id="2547" name="Google Shape;2547;p82"/>
            <p:cNvCxnSpPr>
              <a:stCxn id="2519" idx="2"/>
              <a:endCxn id="2546" idx="1"/>
            </p:cNvCxnSpPr>
            <p:nvPr/>
          </p:nvCxnSpPr>
          <p:spPr>
            <a:xfrm flipH="1" rot="-5400000">
              <a:off x="6201727" y="4411676"/>
              <a:ext cx="886200" cy="433500"/>
            </a:xfrm>
            <a:prstGeom prst="bentConnector2">
              <a:avLst/>
            </a:prstGeom>
            <a:solidFill>
              <a:schemeClr val="lt1"/>
            </a:solidFill>
            <a:ln cap="flat" cmpd="sng" w="12700">
              <a:solidFill>
                <a:schemeClr val="lt2"/>
              </a:solidFill>
              <a:prstDash val="solid"/>
              <a:round/>
              <a:headEnd len="sm" w="sm" type="none"/>
              <a:tailEnd len="sm" w="sm" type="none"/>
            </a:ln>
          </p:spPr>
        </p:cxnSp>
        <p:sp>
          <p:nvSpPr>
            <p:cNvPr id="2548" name="Google Shape;2548;p82"/>
            <p:cNvSpPr/>
            <p:nvPr/>
          </p:nvSpPr>
          <p:spPr>
            <a:xfrm>
              <a:off x="7705730" y="5223670"/>
              <a:ext cx="989035" cy="148542"/>
            </a:xfrm>
            <a:prstGeom prst="rect">
              <a:avLst/>
            </a:prstGeom>
            <a:solidFill>
              <a:srgbClr val="FEE599"/>
            </a:solidFill>
            <a:ln>
              <a:noFill/>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Dăng ký</a:t>
              </a:r>
              <a:endParaRPr sz="1000">
                <a:solidFill>
                  <a:srgbClr val="000000"/>
                </a:solidFill>
                <a:latin typeface="Arial"/>
                <a:ea typeface="Arial"/>
                <a:cs typeface="Arial"/>
                <a:sym typeface="Arial"/>
              </a:endParaRPr>
            </a:p>
          </p:txBody>
        </p:sp>
        <p:cxnSp>
          <p:nvCxnSpPr>
            <p:cNvPr id="2549" name="Google Shape;2549;p82"/>
            <p:cNvCxnSpPr>
              <a:stCxn id="2546" idx="2"/>
              <a:endCxn id="2548" idx="1"/>
            </p:cNvCxnSpPr>
            <p:nvPr/>
          </p:nvCxnSpPr>
          <p:spPr>
            <a:xfrm flipH="1" rot="-5400000">
              <a:off x="7424536" y="5016593"/>
              <a:ext cx="152100" cy="410400"/>
            </a:xfrm>
            <a:prstGeom prst="bentConnector2">
              <a:avLst/>
            </a:prstGeom>
            <a:solidFill>
              <a:schemeClr val="lt1"/>
            </a:solidFill>
            <a:ln cap="flat" cmpd="sng" w="12700">
              <a:solidFill>
                <a:schemeClr val="lt2"/>
              </a:solidFill>
              <a:prstDash val="solid"/>
              <a:round/>
              <a:headEnd len="sm" w="sm" type="none"/>
              <a:tailEnd len="sm" w="sm" type="none"/>
            </a:ln>
          </p:spPr>
        </p:cxnSp>
        <p:cxnSp>
          <p:nvCxnSpPr>
            <p:cNvPr id="2550" name="Google Shape;2550;p82"/>
            <p:cNvCxnSpPr>
              <a:stCxn id="2548" idx="1"/>
              <a:endCxn id="2514" idx="2"/>
            </p:cNvCxnSpPr>
            <p:nvPr/>
          </p:nvCxnSpPr>
          <p:spPr>
            <a:xfrm rot="10800000">
              <a:off x="3198230" y="4460341"/>
              <a:ext cx="4507500" cy="837600"/>
            </a:xfrm>
            <a:prstGeom prst="straightConnector1">
              <a:avLst/>
            </a:prstGeom>
            <a:noFill/>
            <a:ln cap="flat" cmpd="sng" w="9525">
              <a:solidFill>
                <a:srgbClr val="FFC000"/>
              </a:solidFill>
              <a:prstDash val="dash"/>
              <a:miter lim="800000"/>
              <a:headEnd len="sm" w="sm" type="none"/>
              <a:tailEnd len="med" w="med" type="triangle"/>
            </a:ln>
          </p:spPr>
        </p:cxnSp>
        <p:sp>
          <p:nvSpPr>
            <p:cNvPr id="2551" name="Google Shape;2551;p82"/>
            <p:cNvSpPr/>
            <p:nvPr/>
          </p:nvSpPr>
          <p:spPr>
            <a:xfrm>
              <a:off x="8127054" y="6047658"/>
              <a:ext cx="1171104" cy="148355"/>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46800" lIns="90000" spcFirstLastPara="1" rIns="90000" wrap="square" tIns="46800">
              <a:noAutofit/>
            </a:bodyPr>
            <a:lstStyle/>
            <a:p>
              <a:pPr indent="0" lvl="0" marL="0" marR="0" rtl="0" algn="ctr">
                <a:spcBef>
                  <a:spcPts val="0"/>
                </a:spcBef>
                <a:spcAft>
                  <a:spcPts val="0"/>
                </a:spcAft>
                <a:buNone/>
              </a:pPr>
              <a:r>
                <a:rPr lang="en-US" sz="1000">
                  <a:solidFill>
                    <a:srgbClr val="000000"/>
                  </a:solidFill>
                  <a:latin typeface="Arial"/>
                  <a:ea typeface="Arial"/>
                  <a:cs typeface="Arial"/>
                  <a:sym typeface="Arial"/>
                </a:rPr>
                <a:t>contentInstance</a:t>
              </a:r>
              <a:endParaRPr sz="1000">
                <a:solidFill>
                  <a:srgbClr val="000000"/>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83"/>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Nền tảng mở IoT</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Cài đặt và vận hành Mobius</a:t>
            </a:r>
            <a:endParaRPr/>
          </a:p>
        </p:txBody>
      </p:sp>
      <p:sp>
        <p:nvSpPr>
          <p:cNvPr id="2558" name="Google Shape;2558;p83"/>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grpSp>
        <p:nvGrpSpPr>
          <p:cNvPr id="2559" name="Google Shape;2559;p83"/>
          <p:cNvGrpSpPr/>
          <p:nvPr/>
        </p:nvGrpSpPr>
        <p:grpSpPr>
          <a:xfrm>
            <a:off x="1051644" y="4437133"/>
            <a:ext cx="5702300" cy="708006"/>
            <a:chOff x="1051644" y="4437133"/>
            <a:chExt cx="5702300" cy="708006"/>
          </a:xfrm>
        </p:grpSpPr>
        <p:grpSp>
          <p:nvGrpSpPr>
            <p:cNvPr id="2560" name="Google Shape;2560;p83"/>
            <p:cNvGrpSpPr/>
            <p:nvPr/>
          </p:nvGrpSpPr>
          <p:grpSpPr>
            <a:xfrm>
              <a:off x="1051644" y="4437133"/>
              <a:ext cx="5702300" cy="278172"/>
              <a:chOff x="1051644" y="4437133"/>
              <a:chExt cx="5702300" cy="278172"/>
            </a:xfrm>
          </p:grpSpPr>
          <p:sp>
            <p:nvSpPr>
              <p:cNvPr id="2561" name="Google Shape;2561;p83"/>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Tổng quan về nền tảng Mobius</a:t>
                </a:r>
                <a:endParaRPr/>
              </a:p>
            </p:txBody>
          </p:sp>
          <p:sp>
            <p:nvSpPr>
              <p:cNvPr id="2562" name="Google Shape;2562;p83"/>
              <p:cNvSpPr/>
              <p:nvPr/>
            </p:nvSpPr>
            <p:spPr>
              <a:xfrm>
                <a:off x="1051644" y="4437133"/>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563" name="Google Shape;2563;p83"/>
            <p:cNvGrpSpPr/>
            <p:nvPr/>
          </p:nvGrpSpPr>
          <p:grpSpPr>
            <a:xfrm>
              <a:off x="1051644" y="4866967"/>
              <a:ext cx="5702300" cy="278172"/>
              <a:chOff x="1051644" y="4866967"/>
              <a:chExt cx="5702300" cy="278172"/>
            </a:xfrm>
          </p:grpSpPr>
          <p:sp>
            <p:nvSpPr>
              <p:cNvPr id="2564" name="Google Shape;2564;p83"/>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2.2. Thiết lập môi trường Ứng dụng</a:t>
                </a:r>
                <a:endParaRPr sz="1800">
                  <a:solidFill>
                    <a:srgbClr val="A5A5A5"/>
                  </a:solidFill>
                  <a:latin typeface="Arial"/>
                  <a:ea typeface="Arial"/>
                  <a:cs typeface="Arial"/>
                  <a:sym typeface="Arial"/>
                </a:endParaRPr>
              </a:p>
            </p:txBody>
          </p:sp>
          <p:sp>
            <p:nvSpPr>
              <p:cNvPr id="2565" name="Google Shape;2565;p83"/>
              <p:cNvSpPr/>
              <p:nvPr/>
            </p:nvSpPr>
            <p:spPr>
              <a:xfrm>
                <a:off x="1051644" y="4866967"/>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grpSp>
        <p:nvGrpSpPr>
          <p:cNvPr id="2571" name="Google Shape;2571;p84"/>
          <p:cNvGrpSpPr/>
          <p:nvPr/>
        </p:nvGrpSpPr>
        <p:grpSpPr>
          <a:xfrm>
            <a:off x="416128" y="447433"/>
            <a:ext cx="9051872" cy="276999"/>
            <a:chOff x="416128" y="447433"/>
            <a:chExt cx="9051872" cy="276999"/>
          </a:xfrm>
        </p:grpSpPr>
        <p:sp>
          <p:nvSpPr>
            <p:cNvPr id="2572" name="Google Shape;2572;p8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573" name="Google Shape;2573;p8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574" name="Google Shape;2574;p84"/>
          <p:cNvGrpSpPr/>
          <p:nvPr/>
        </p:nvGrpSpPr>
        <p:grpSpPr>
          <a:xfrm>
            <a:off x="558800" y="1861951"/>
            <a:ext cx="8785225" cy="215444"/>
            <a:chOff x="1027113" y="2045625"/>
            <a:chExt cx="8785225" cy="215444"/>
          </a:xfrm>
        </p:grpSpPr>
        <p:sp>
          <p:nvSpPr>
            <p:cNvPr id="2575" name="Google Shape;2575;p8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76" name="Google Shape;2576;p8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Cấu hình ứng dụng nền tảng Mobius</a:t>
              </a:r>
              <a:endParaRPr/>
            </a:p>
          </p:txBody>
        </p:sp>
      </p:grpSp>
      <p:sp>
        <p:nvSpPr>
          <p:cNvPr id="2577" name="Google Shape;2577;p84"/>
          <p:cNvSpPr/>
          <p:nvPr/>
        </p:nvSpPr>
        <p:spPr>
          <a:xfrm>
            <a:off x="711200" y="2088633"/>
            <a:ext cx="8632825" cy="133034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Nền tảng máy chủ mở (middleware) cung cấp Ứng dụng IoT dựa trên chuẩn quốc tế oneM2M. </a:t>
            </a:r>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Cung cấp hỗ trợ CSF (Chức năng ứng dụng chung) và REST API để kiểm soát truy cập, xác thực và quản lý dữ liệu của Thiết bị IoT.</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Cấu hình nền tảng máy chủ mở</a:t>
            </a:r>
            <a:endParaRPr sz="1300">
              <a:solidFill>
                <a:srgbClr val="262626"/>
              </a:solidFill>
              <a:latin typeface="Arial"/>
              <a:ea typeface="Arial"/>
              <a:cs typeface="Arial"/>
              <a:sym typeface="Arial"/>
            </a:endParaRPr>
          </a:p>
          <a:p>
            <a:pPr indent="-179387" lvl="1" marL="355600" marR="0" rtl="0" algn="l">
              <a:spcBef>
                <a:spcPts val="600"/>
              </a:spcBef>
              <a:spcAft>
                <a:spcPts val="0"/>
              </a:spcAft>
              <a:buClr>
                <a:srgbClr val="193EB0"/>
              </a:buClr>
              <a:buSzPts val="1200"/>
              <a:buFont typeface="Arial"/>
              <a:buChar char="•"/>
            </a:pPr>
            <a:r>
              <a:rPr b="0" i="0" lang="en-US" sz="1200" u="none" cap="none" strike="noStrike">
                <a:solidFill>
                  <a:srgbClr val="262626"/>
                </a:solidFill>
                <a:latin typeface="Arial"/>
                <a:ea typeface="Arial"/>
                <a:cs typeface="Arial"/>
                <a:sym typeface="Arial"/>
              </a:rPr>
              <a:t>Tính năng chính: Hoạt động như một cầu nối trung gian cho phép giao tiếp và tương tác giữa các thiết bị và ứng dụng IoT.</a:t>
            </a:r>
            <a:endParaRPr b="0" i="0" sz="1200" u="none" cap="none" strike="noStrike">
              <a:solidFill>
                <a:srgbClr val="262626"/>
              </a:solidFill>
              <a:latin typeface="Arial"/>
              <a:ea typeface="Arial"/>
              <a:cs typeface="Arial"/>
              <a:sym typeface="Arial"/>
            </a:endParaRPr>
          </a:p>
        </p:txBody>
      </p:sp>
      <p:sp>
        <p:nvSpPr>
          <p:cNvPr id="2578" name="Google Shape;2578;p8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579" name="Google Shape;2579;p84"/>
          <p:cNvGrpSpPr/>
          <p:nvPr/>
        </p:nvGrpSpPr>
        <p:grpSpPr>
          <a:xfrm>
            <a:off x="843028" y="3496024"/>
            <a:ext cx="8082846" cy="2755455"/>
            <a:chOff x="1066798" y="3477736"/>
            <a:chExt cx="7718338" cy="2755455"/>
          </a:xfrm>
        </p:grpSpPr>
        <p:pic>
          <p:nvPicPr>
            <p:cNvPr id="2580" name="Google Shape;2580;p84"/>
            <p:cNvPicPr preferRelativeResize="0"/>
            <p:nvPr/>
          </p:nvPicPr>
          <p:blipFill rotWithShape="1">
            <a:blip r:embed="rId3">
              <a:alphaModFix/>
            </a:blip>
            <a:srcRect b="0" l="0" r="0" t="0"/>
            <a:stretch/>
          </p:blipFill>
          <p:spPr>
            <a:xfrm>
              <a:off x="1308504" y="4933221"/>
              <a:ext cx="1050432" cy="645364"/>
            </a:xfrm>
            <a:prstGeom prst="rect">
              <a:avLst/>
            </a:prstGeom>
            <a:noFill/>
            <a:ln>
              <a:noFill/>
            </a:ln>
          </p:spPr>
        </p:pic>
        <p:cxnSp>
          <p:nvCxnSpPr>
            <p:cNvPr id="2581" name="Google Shape;2581;p84"/>
            <p:cNvCxnSpPr/>
            <p:nvPr/>
          </p:nvCxnSpPr>
          <p:spPr>
            <a:xfrm flipH="1">
              <a:off x="4986224" y="5759504"/>
              <a:ext cx="1" cy="204772"/>
            </a:xfrm>
            <a:prstGeom prst="straightConnector1">
              <a:avLst/>
            </a:prstGeom>
            <a:noFill/>
            <a:ln cap="flat" cmpd="sng" w="9525">
              <a:solidFill>
                <a:schemeClr val="accent1"/>
              </a:solidFill>
              <a:prstDash val="solid"/>
              <a:miter lim="800000"/>
              <a:headEnd len="sm" w="sm" type="none"/>
              <a:tailEnd len="sm" w="sm" type="none"/>
            </a:ln>
          </p:spPr>
        </p:cxnSp>
        <p:sp>
          <p:nvSpPr>
            <p:cNvPr id="2582" name="Google Shape;2582;p84"/>
            <p:cNvSpPr/>
            <p:nvPr/>
          </p:nvSpPr>
          <p:spPr>
            <a:xfrm>
              <a:off x="3602393" y="3984629"/>
              <a:ext cx="2786960" cy="2248562"/>
            </a:xfrm>
            <a:prstGeom prst="roundRect">
              <a:avLst>
                <a:gd fmla="val 6483" name="adj"/>
              </a:avLst>
            </a:prstGeom>
            <a:noFill/>
            <a:ln cap="flat" cmpd="sng" w="28575">
              <a:solidFill>
                <a:srgbClr val="FFD96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3" name="Google Shape;2583;p84"/>
            <p:cNvSpPr/>
            <p:nvPr/>
          </p:nvSpPr>
          <p:spPr>
            <a:xfrm>
              <a:off x="1519112" y="4632841"/>
              <a:ext cx="489987" cy="599359"/>
            </a:xfrm>
            <a:prstGeom prst="rect">
              <a:avLst/>
            </a:prstGeom>
            <a:solidFill>
              <a:srgbClr val="D8D8D8"/>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IoT</a:t>
              </a:r>
              <a:endParaRPr/>
            </a:p>
            <a:p>
              <a:pPr indent="0" lvl="0" marL="0" marR="0" rtl="0" algn="ctr">
                <a:spcBef>
                  <a:spcPts val="0"/>
                </a:spcBef>
                <a:spcAft>
                  <a:spcPts val="0"/>
                </a:spcAft>
                <a:buNone/>
              </a:pPr>
              <a:r>
                <a:rPr b="1" lang="en-US" sz="1200">
                  <a:solidFill>
                    <a:schemeClr val="dk1"/>
                  </a:solidFill>
                  <a:latin typeface="Arial"/>
                  <a:ea typeface="Arial"/>
                  <a:cs typeface="Arial"/>
                  <a:sym typeface="Arial"/>
                </a:rPr>
                <a:t>Thiết bị</a:t>
              </a:r>
              <a:endParaRPr b="1" sz="1200">
                <a:solidFill>
                  <a:schemeClr val="dk1"/>
                </a:solidFill>
                <a:latin typeface="Arial"/>
                <a:ea typeface="Arial"/>
                <a:cs typeface="Arial"/>
                <a:sym typeface="Arial"/>
              </a:endParaRPr>
            </a:p>
          </p:txBody>
        </p:sp>
        <p:sp>
          <p:nvSpPr>
            <p:cNvPr id="2584" name="Google Shape;2584;p84"/>
            <p:cNvSpPr/>
            <p:nvPr/>
          </p:nvSpPr>
          <p:spPr>
            <a:xfrm>
              <a:off x="4111324" y="5514917"/>
              <a:ext cx="1749801" cy="226706"/>
            </a:xfrm>
            <a:prstGeom prst="roundRect">
              <a:avLst>
                <a:gd fmla="val 16667" name="adj"/>
              </a:avLst>
            </a:prstGeom>
            <a:solidFill>
              <a:srgbClr val="ED7B31"/>
            </a:solidFill>
            <a:ln cap="flat" cmpd="sng" w="12700">
              <a:solidFill>
                <a:srgbClr val="D4611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5" name="Google Shape;2585;p84"/>
            <p:cNvSpPr/>
            <p:nvPr/>
          </p:nvSpPr>
          <p:spPr>
            <a:xfrm>
              <a:off x="4189943" y="5485469"/>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WebSocket Proxy Server</a:t>
              </a:r>
              <a:endParaRPr sz="1200">
                <a:solidFill>
                  <a:schemeClr val="lt1"/>
                </a:solidFill>
                <a:latin typeface="Arial"/>
                <a:ea typeface="Arial"/>
                <a:cs typeface="Arial"/>
                <a:sym typeface="Arial"/>
              </a:endParaRPr>
            </a:p>
          </p:txBody>
        </p:sp>
        <p:sp>
          <p:nvSpPr>
            <p:cNvPr id="2586" name="Google Shape;2586;p84"/>
            <p:cNvSpPr/>
            <p:nvPr/>
          </p:nvSpPr>
          <p:spPr>
            <a:xfrm>
              <a:off x="4111324" y="5289872"/>
              <a:ext cx="1749801" cy="226706"/>
            </a:xfrm>
            <a:prstGeom prst="roundRect">
              <a:avLst>
                <a:gd fmla="val 16667" name="adj"/>
              </a:avLst>
            </a:prstGeom>
            <a:solidFill>
              <a:srgbClr val="FFBE00"/>
            </a:solidFill>
            <a:ln cap="flat" cmpd="sng" w="12700">
              <a:solidFill>
                <a:srgbClr val="A87C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7" name="Google Shape;2587;p84"/>
            <p:cNvSpPr/>
            <p:nvPr/>
          </p:nvSpPr>
          <p:spPr>
            <a:xfrm>
              <a:off x="4189943" y="5260424"/>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CoAP Proxy Server</a:t>
              </a:r>
              <a:endParaRPr sz="1200">
                <a:solidFill>
                  <a:schemeClr val="lt1"/>
                </a:solidFill>
                <a:latin typeface="Arial"/>
                <a:ea typeface="Arial"/>
                <a:cs typeface="Arial"/>
                <a:sym typeface="Arial"/>
              </a:endParaRPr>
            </a:p>
          </p:txBody>
        </p:sp>
        <p:sp>
          <p:nvSpPr>
            <p:cNvPr id="2588" name="Google Shape;2588;p84"/>
            <p:cNvSpPr/>
            <p:nvPr/>
          </p:nvSpPr>
          <p:spPr>
            <a:xfrm>
              <a:off x="4111324" y="5064036"/>
              <a:ext cx="1749801" cy="226706"/>
            </a:xfrm>
            <a:prstGeom prst="roundRect">
              <a:avLst>
                <a:gd fmla="val 16667" name="adj"/>
              </a:avLst>
            </a:prstGeom>
            <a:solidFill>
              <a:srgbClr val="6DAD47"/>
            </a:solidFill>
            <a:ln cap="flat" cmpd="sng" w="12700">
              <a:solidFill>
                <a:srgbClr val="4F7D33"/>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89" name="Google Shape;2589;p84"/>
            <p:cNvSpPr/>
            <p:nvPr/>
          </p:nvSpPr>
          <p:spPr>
            <a:xfrm>
              <a:off x="4189943" y="5034588"/>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Http Mobius Server</a:t>
              </a:r>
              <a:endParaRPr sz="1200">
                <a:solidFill>
                  <a:schemeClr val="lt1"/>
                </a:solidFill>
                <a:latin typeface="Arial"/>
                <a:ea typeface="Arial"/>
                <a:cs typeface="Arial"/>
                <a:sym typeface="Arial"/>
              </a:endParaRPr>
            </a:p>
          </p:txBody>
        </p:sp>
        <p:sp>
          <p:nvSpPr>
            <p:cNvPr id="2590" name="Google Shape;2590;p84"/>
            <p:cNvSpPr/>
            <p:nvPr/>
          </p:nvSpPr>
          <p:spPr>
            <a:xfrm>
              <a:off x="4111324" y="4838991"/>
              <a:ext cx="1749801" cy="226706"/>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91" name="Google Shape;2591;p84"/>
            <p:cNvSpPr/>
            <p:nvPr/>
          </p:nvSpPr>
          <p:spPr>
            <a:xfrm>
              <a:off x="4189943" y="4809543"/>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MQTT Proxy</a:t>
              </a:r>
              <a:endParaRPr sz="1200">
                <a:solidFill>
                  <a:schemeClr val="lt1"/>
                </a:solidFill>
                <a:latin typeface="Arial"/>
                <a:ea typeface="Arial"/>
                <a:cs typeface="Arial"/>
                <a:sym typeface="Arial"/>
              </a:endParaRPr>
            </a:p>
          </p:txBody>
        </p:sp>
        <p:sp>
          <p:nvSpPr>
            <p:cNvPr id="2592" name="Google Shape;2592;p84"/>
            <p:cNvSpPr/>
            <p:nvPr/>
          </p:nvSpPr>
          <p:spPr>
            <a:xfrm>
              <a:off x="4111324" y="4378065"/>
              <a:ext cx="1749801" cy="226706"/>
            </a:xfrm>
            <a:prstGeom prst="roundRect">
              <a:avLst>
                <a:gd fmla="val 16667" name="adj"/>
              </a:avLst>
            </a:prstGeom>
            <a:solidFill>
              <a:srgbClr val="4571C3"/>
            </a:solidFill>
            <a:ln cap="flat" cmpd="sng" w="12700">
              <a:solidFill>
                <a:srgbClr val="31559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93" name="Google Shape;2593;p84"/>
            <p:cNvSpPr/>
            <p:nvPr/>
          </p:nvSpPr>
          <p:spPr>
            <a:xfrm>
              <a:off x="4189943" y="4348617"/>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MQTT Broker Server</a:t>
              </a:r>
              <a:endParaRPr sz="1200">
                <a:solidFill>
                  <a:schemeClr val="lt1"/>
                </a:solidFill>
                <a:latin typeface="Arial"/>
                <a:ea typeface="Arial"/>
                <a:cs typeface="Arial"/>
                <a:sym typeface="Arial"/>
              </a:endParaRPr>
            </a:p>
          </p:txBody>
        </p:sp>
        <p:pic>
          <p:nvPicPr>
            <p:cNvPr id="2594" name="Google Shape;2594;p84"/>
            <p:cNvPicPr preferRelativeResize="0"/>
            <p:nvPr/>
          </p:nvPicPr>
          <p:blipFill rotWithShape="1">
            <a:blip r:embed="rId4">
              <a:alphaModFix/>
            </a:blip>
            <a:srcRect b="0" l="0" r="0" t="0"/>
            <a:stretch/>
          </p:blipFill>
          <p:spPr>
            <a:xfrm>
              <a:off x="4762064" y="4237375"/>
              <a:ext cx="448321" cy="107961"/>
            </a:xfrm>
            <a:prstGeom prst="rect">
              <a:avLst/>
            </a:prstGeom>
            <a:noFill/>
            <a:ln>
              <a:noFill/>
            </a:ln>
          </p:spPr>
        </p:pic>
        <p:sp>
          <p:nvSpPr>
            <p:cNvPr id="2595" name="Google Shape;2595;p84"/>
            <p:cNvSpPr/>
            <p:nvPr/>
          </p:nvSpPr>
          <p:spPr>
            <a:xfrm>
              <a:off x="4111324" y="3855926"/>
              <a:ext cx="1749801" cy="277934"/>
            </a:xfrm>
            <a:prstGeom prst="roundRect">
              <a:avLst>
                <a:gd fmla="val 16667" name="adj"/>
              </a:avLst>
            </a:prstGeom>
            <a:solidFill>
              <a:srgbClr val="FEE599"/>
            </a:solidFill>
            <a:ln cap="flat" cmpd="sng" w="12700">
              <a:solidFill>
                <a:srgbClr val="FFD96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596" name="Google Shape;2596;p84"/>
            <p:cNvSpPr/>
            <p:nvPr/>
          </p:nvSpPr>
          <p:spPr>
            <a:xfrm>
              <a:off x="4189943" y="3855432"/>
              <a:ext cx="1592563" cy="28874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Mobius platform</a:t>
              </a:r>
              <a:endParaRPr sz="1200">
                <a:solidFill>
                  <a:schemeClr val="dk1"/>
                </a:solidFill>
                <a:latin typeface="Arial"/>
                <a:ea typeface="Arial"/>
                <a:cs typeface="Arial"/>
                <a:sym typeface="Arial"/>
              </a:endParaRPr>
            </a:p>
          </p:txBody>
        </p:sp>
        <p:sp>
          <p:nvSpPr>
            <p:cNvPr id="2597" name="Google Shape;2597;p84"/>
            <p:cNvSpPr/>
            <p:nvPr/>
          </p:nvSpPr>
          <p:spPr>
            <a:xfrm>
              <a:off x="5065845" y="4681250"/>
              <a:ext cx="1313945" cy="115168"/>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Subscribe/Publish</a:t>
              </a:r>
              <a:endParaRPr sz="1200">
                <a:solidFill>
                  <a:schemeClr val="dk1"/>
                </a:solidFill>
                <a:latin typeface="Arial"/>
                <a:ea typeface="Arial"/>
                <a:cs typeface="Arial"/>
                <a:sym typeface="Arial"/>
              </a:endParaRPr>
            </a:p>
          </p:txBody>
        </p:sp>
        <p:pic>
          <p:nvPicPr>
            <p:cNvPr id="2598" name="Google Shape;2598;p84"/>
            <p:cNvPicPr preferRelativeResize="0"/>
            <p:nvPr/>
          </p:nvPicPr>
          <p:blipFill rotWithShape="1">
            <a:blip r:embed="rId5">
              <a:alphaModFix/>
            </a:blip>
            <a:srcRect b="0" l="0" r="0" t="0"/>
            <a:stretch/>
          </p:blipFill>
          <p:spPr>
            <a:xfrm>
              <a:off x="4833279" y="5869955"/>
              <a:ext cx="310445" cy="285609"/>
            </a:xfrm>
            <a:prstGeom prst="rect">
              <a:avLst/>
            </a:prstGeom>
            <a:noFill/>
            <a:ln>
              <a:noFill/>
            </a:ln>
          </p:spPr>
        </p:pic>
        <p:sp>
          <p:nvSpPr>
            <p:cNvPr id="2599" name="Google Shape;2599;p84"/>
            <p:cNvSpPr/>
            <p:nvPr/>
          </p:nvSpPr>
          <p:spPr>
            <a:xfrm>
              <a:off x="5754307" y="5309226"/>
              <a:ext cx="498968" cy="186481"/>
            </a:xfrm>
            <a:prstGeom prst="rect">
              <a:avLst/>
            </a:prstGeom>
            <a:solidFill>
              <a:srgbClr val="435469"/>
            </a:solidFill>
            <a:ln cap="flat" cmpd="sng" w="12700">
              <a:solidFill>
                <a:srgbClr val="FFBE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coap://</a:t>
              </a:r>
              <a:endParaRPr b="1" sz="1000">
                <a:solidFill>
                  <a:schemeClr val="lt1"/>
                </a:solidFill>
                <a:latin typeface="Arial"/>
                <a:ea typeface="Arial"/>
                <a:cs typeface="Arial"/>
                <a:sym typeface="Arial"/>
              </a:endParaRPr>
            </a:p>
          </p:txBody>
        </p:sp>
        <p:sp>
          <p:nvSpPr>
            <p:cNvPr id="2600" name="Google Shape;2600;p84"/>
            <p:cNvSpPr/>
            <p:nvPr/>
          </p:nvSpPr>
          <p:spPr>
            <a:xfrm>
              <a:off x="5754307" y="5082972"/>
              <a:ext cx="498968" cy="186481"/>
            </a:xfrm>
            <a:prstGeom prst="rect">
              <a:avLst/>
            </a:prstGeom>
            <a:solidFill>
              <a:srgbClr val="435469"/>
            </a:solidFill>
            <a:ln cap="flat" cmpd="sng" w="12700">
              <a:solidFill>
                <a:srgbClr val="6DAD4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http://</a:t>
              </a:r>
              <a:endParaRPr b="1" sz="1000">
                <a:solidFill>
                  <a:schemeClr val="lt1"/>
                </a:solidFill>
                <a:latin typeface="Arial"/>
                <a:ea typeface="Arial"/>
                <a:cs typeface="Arial"/>
                <a:sym typeface="Arial"/>
              </a:endParaRPr>
            </a:p>
          </p:txBody>
        </p:sp>
        <p:sp>
          <p:nvSpPr>
            <p:cNvPr id="2601" name="Google Shape;2601;p84"/>
            <p:cNvSpPr/>
            <p:nvPr/>
          </p:nvSpPr>
          <p:spPr>
            <a:xfrm>
              <a:off x="5754307" y="5546284"/>
              <a:ext cx="498968" cy="186481"/>
            </a:xfrm>
            <a:prstGeom prst="rect">
              <a:avLst/>
            </a:prstGeom>
            <a:solidFill>
              <a:srgbClr val="435469"/>
            </a:solidFill>
            <a:ln cap="flat" cmpd="sng" w="12700">
              <a:solidFill>
                <a:srgbClr val="ED7B3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ws://</a:t>
              </a:r>
              <a:endParaRPr b="1" sz="1000">
                <a:solidFill>
                  <a:schemeClr val="lt1"/>
                </a:solidFill>
                <a:latin typeface="Arial"/>
                <a:ea typeface="Arial"/>
                <a:cs typeface="Arial"/>
                <a:sym typeface="Arial"/>
              </a:endParaRPr>
            </a:p>
          </p:txBody>
        </p:sp>
        <p:cxnSp>
          <p:nvCxnSpPr>
            <p:cNvPr id="2602" name="Google Shape;2602;p84"/>
            <p:cNvCxnSpPr/>
            <p:nvPr/>
          </p:nvCxnSpPr>
          <p:spPr>
            <a:xfrm flipH="1">
              <a:off x="4986224" y="4610562"/>
              <a:ext cx="1" cy="204772"/>
            </a:xfrm>
            <a:prstGeom prst="straightConnector1">
              <a:avLst/>
            </a:prstGeom>
            <a:noFill/>
            <a:ln cap="flat" cmpd="sng" w="9525">
              <a:solidFill>
                <a:schemeClr val="accent1"/>
              </a:solidFill>
              <a:prstDash val="solid"/>
              <a:miter lim="800000"/>
              <a:headEnd len="sm" w="sm" type="triangle"/>
              <a:tailEnd len="sm" w="sm" type="triangle"/>
            </a:ln>
          </p:spPr>
        </p:cxnSp>
        <p:pic>
          <p:nvPicPr>
            <p:cNvPr id="2603" name="Google Shape;2603;p84"/>
            <p:cNvPicPr preferRelativeResize="0"/>
            <p:nvPr/>
          </p:nvPicPr>
          <p:blipFill rotWithShape="1">
            <a:blip r:embed="rId6">
              <a:alphaModFix/>
            </a:blip>
            <a:srcRect b="0" l="0" r="0" t="0"/>
            <a:stretch/>
          </p:blipFill>
          <p:spPr>
            <a:xfrm>
              <a:off x="4804678" y="3477736"/>
              <a:ext cx="350837" cy="346455"/>
            </a:xfrm>
            <a:prstGeom prst="rect">
              <a:avLst/>
            </a:prstGeom>
            <a:noFill/>
            <a:ln>
              <a:noFill/>
            </a:ln>
          </p:spPr>
        </p:pic>
        <p:sp>
          <p:nvSpPr>
            <p:cNvPr id="2604" name="Google Shape;2604;p84"/>
            <p:cNvSpPr/>
            <p:nvPr/>
          </p:nvSpPr>
          <p:spPr>
            <a:xfrm>
              <a:off x="5159530" y="5964276"/>
              <a:ext cx="1058722" cy="104997"/>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MySQL</a:t>
              </a:r>
              <a:endParaRPr sz="1200">
                <a:solidFill>
                  <a:schemeClr val="dk1"/>
                </a:solidFill>
                <a:latin typeface="Arial"/>
                <a:ea typeface="Arial"/>
                <a:cs typeface="Arial"/>
                <a:sym typeface="Arial"/>
              </a:endParaRPr>
            </a:p>
          </p:txBody>
        </p:sp>
        <p:sp>
          <p:nvSpPr>
            <p:cNvPr id="2605" name="Google Shape;2605;p84"/>
            <p:cNvSpPr/>
            <p:nvPr/>
          </p:nvSpPr>
          <p:spPr>
            <a:xfrm>
              <a:off x="6467971" y="4398179"/>
              <a:ext cx="1262641" cy="9324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Subscribe/Publish</a:t>
              </a:r>
              <a:endParaRPr sz="1200">
                <a:solidFill>
                  <a:schemeClr val="dk1"/>
                </a:solidFill>
                <a:latin typeface="Arial"/>
                <a:ea typeface="Arial"/>
                <a:cs typeface="Arial"/>
                <a:sym typeface="Arial"/>
              </a:endParaRPr>
            </a:p>
          </p:txBody>
        </p:sp>
        <p:pic>
          <p:nvPicPr>
            <p:cNvPr id="2606" name="Google Shape;2606;p84"/>
            <p:cNvPicPr preferRelativeResize="0"/>
            <p:nvPr/>
          </p:nvPicPr>
          <p:blipFill rotWithShape="1">
            <a:blip r:embed="rId4">
              <a:alphaModFix/>
            </a:blip>
            <a:srcRect b="0" l="0" r="0" t="0"/>
            <a:stretch/>
          </p:blipFill>
          <p:spPr>
            <a:xfrm>
              <a:off x="6862979" y="4553716"/>
              <a:ext cx="448321" cy="107961"/>
            </a:xfrm>
            <a:prstGeom prst="rect">
              <a:avLst/>
            </a:prstGeom>
            <a:noFill/>
            <a:ln>
              <a:noFill/>
            </a:ln>
          </p:spPr>
        </p:pic>
        <p:pic>
          <p:nvPicPr>
            <p:cNvPr id="2607" name="Google Shape;2607;p84"/>
            <p:cNvPicPr preferRelativeResize="0"/>
            <p:nvPr/>
          </p:nvPicPr>
          <p:blipFill rotWithShape="1">
            <a:blip r:embed="rId7">
              <a:alphaModFix/>
            </a:blip>
            <a:srcRect b="0" l="0" r="0" t="0"/>
            <a:stretch/>
          </p:blipFill>
          <p:spPr>
            <a:xfrm>
              <a:off x="7533044" y="4627797"/>
              <a:ext cx="1063434" cy="940977"/>
            </a:xfrm>
            <a:prstGeom prst="rect">
              <a:avLst/>
            </a:prstGeom>
            <a:noFill/>
            <a:ln>
              <a:noFill/>
            </a:ln>
          </p:spPr>
        </p:pic>
        <p:cxnSp>
          <p:nvCxnSpPr>
            <p:cNvPr id="2608" name="Google Shape;2608;p84"/>
            <p:cNvCxnSpPr/>
            <p:nvPr/>
          </p:nvCxnSpPr>
          <p:spPr>
            <a:xfrm>
              <a:off x="5867476" y="4491418"/>
              <a:ext cx="1659218" cy="411432"/>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09" name="Google Shape;2609;p84"/>
            <p:cNvCxnSpPr>
              <a:stCxn id="2600" idx="3"/>
            </p:cNvCxnSpPr>
            <p:nvPr/>
          </p:nvCxnSpPr>
          <p:spPr>
            <a:xfrm flipH="1" rot="10800000">
              <a:off x="6253275" y="4993213"/>
              <a:ext cx="1273500" cy="1830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10" name="Google Shape;2610;p84"/>
            <p:cNvCxnSpPr>
              <a:stCxn id="2599" idx="3"/>
            </p:cNvCxnSpPr>
            <p:nvPr/>
          </p:nvCxnSpPr>
          <p:spPr>
            <a:xfrm flipH="1" rot="10800000">
              <a:off x="6253275" y="5082967"/>
              <a:ext cx="1273500" cy="3195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11" name="Google Shape;2611;p84"/>
            <p:cNvCxnSpPr>
              <a:stCxn id="2601" idx="3"/>
            </p:cNvCxnSpPr>
            <p:nvPr/>
          </p:nvCxnSpPr>
          <p:spPr>
            <a:xfrm flipH="1" rot="10800000">
              <a:off x="6253275" y="5136725"/>
              <a:ext cx="1273500" cy="502800"/>
            </a:xfrm>
            <a:prstGeom prst="straightConnector1">
              <a:avLst/>
            </a:prstGeom>
            <a:noFill/>
            <a:ln cap="flat" cmpd="sng" w="9525">
              <a:solidFill>
                <a:schemeClr val="accent1"/>
              </a:solidFill>
              <a:prstDash val="solid"/>
              <a:miter lim="800000"/>
              <a:headEnd len="sm" w="sm" type="triangle"/>
              <a:tailEnd len="sm" w="sm" type="triangle"/>
            </a:ln>
          </p:spPr>
        </p:cxnSp>
        <p:sp>
          <p:nvSpPr>
            <p:cNvPr id="2612" name="Google Shape;2612;p84"/>
            <p:cNvSpPr/>
            <p:nvPr/>
          </p:nvSpPr>
          <p:spPr>
            <a:xfrm>
              <a:off x="7466613" y="5601631"/>
              <a:ext cx="1318523" cy="28874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Request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data inquiry control</a:t>
              </a:r>
              <a:endParaRPr sz="1200">
                <a:solidFill>
                  <a:schemeClr val="dk1"/>
                </a:solidFill>
                <a:latin typeface="Arial"/>
                <a:ea typeface="Arial"/>
                <a:cs typeface="Arial"/>
                <a:sym typeface="Arial"/>
              </a:endParaRPr>
            </a:p>
          </p:txBody>
        </p:sp>
        <p:sp>
          <p:nvSpPr>
            <p:cNvPr id="2613" name="Google Shape;2613;p84"/>
            <p:cNvSpPr/>
            <p:nvPr/>
          </p:nvSpPr>
          <p:spPr>
            <a:xfrm>
              <a:off x="6781503" y="5161659"/>
              <a:ext cx="352813" cy="118493"/>
            </a:xfrm>
            <a:prstGeom prst="rect">
              <a:avLst/>
            </a:prstGeom>
            <a:solidFill>
              <a:srgbClr val="435469"/>
            </a:solidFill>
            <a:ln cap="flat" cmpd="sng" w="9525">
              <a:solidFill>
                <a:srgbClr val="FFBE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coap://</a:t>
              </a:r>
              <a:endParaRPr sz="800">
                <a:solidFill>
                  <a:schemeClr val="lt1"/>
                </a:solidFill>
                <a:latin typeface="Arial"/>
                <a:ea typeface="Arial"/>
                <a:cs typeface="Arial"/>
                <a:sym typeface="Arial"/>
              </a:endParaRPr>
            </a:p>
          </p:txBody>
        </p:sp>
        <p:sp>
          <p:nvSpPr>
            <p:cNvPr id="2614" name="Google Shape;2614;p84"/>
            <p:cNvSpPr/>
            <p:nvPr/>
          </p:nvSpPr>
          <p:spPr>
            <a:xfrm>
              <a:off x="6781503" y="5025857"/>
              <a:ext cx="352813" cy="103760"/>
            </a:xfrm>
            <a:prstGeom prst="rect">
              <a:avLst/>
            </a:prstGeom>
            <a:solidFill>
              <a:srgbClr val="435469"/>
            </a:solidFill>
            <a:ln cap="flat" cmpd="sng" w="9525">
              <a:solidFill>
                <a:srgbClr val="6DAD4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http://</a:t>
              </a:r>
              <a:endParaRPr sz="800">
                <a:solidFill>
                  <a:schemeClr val="lt1"/>
                </a:solidFill>
                <a:latin typeface="Arial"/>
                <a:ea typeface="Arial"/>
                <a:cs typeface="Arial"/>
                <a:sym typeface="Arial"/>
              </a:endParaRPr>
            </a:p>
          </p:txBody>
        </p:sp>
        <p:sp>
          <p:nvSpPr>
            <p:cNvPr id="2615" name="Google Shape;2615;p84"/>
            <p:cNvSpPr/>
            <p:nvPr/>
          </p:nvSpPr>
          <p:spPr>
            <a:xfrm>
              <a:off x="6786354" y="5317784"/>
              <a:ext cx="352813" cy="100016"/>
            </a:xfrm>
            <a:prstGeom prst="rect">
              <a:avLst/>
            </a:prstGeom>
            <a:solidFill>
              <a:srgbClr val="435469"/>
            </a:solidFill>
            <a:ln cap="flat" cmpd="sng" w="9525">
              <a:solidFill>
                <a:srgbClr val="ED7B3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ws://</a:t>
              </a:r>
              <a:endParaRPr sz="800">
                <a:solidFill>
                  <a:schemeClr val="lt1"/>
                </a:solidFill>
                <a:latin typeface="Arial"/>
                <a:ea typeface="Arial"/>
                <a:cs typeface="Arial"/>
                <a:sym typeface="Arial"/>
              </a:endParaRPr>
            </a:p>
          </p:txBody>
        </p:sp>
        <p:sp>
          <p:nvSpPr>
            <p:cNvPr id="2616" name="Google Shape;2616;p84"/>
            <p:cNvSpPr/>
            <p:nvPr/>
          </p:nvSpPr>
          <p:spPr>
            <a:xfrm>
              <a:off x="2269671" y="4398178"/>
              <a:ext cx="1280197" cy="45719"/>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Subscribe/Publish</a:t>
              </a:r>
              <a:endParaRPr sz="1200">
                <a:solidFill>
                  <a:schemeClr val="dk1"/>
                </a:solidFill>
                <a:latin typeface="Arial"/>
                <a:ea typeface="Arial"/>
                <a:cs typeface="Arial"/>
                <a:sym typeface="Arial"/>
              </a:endParaRPr>
            </a:p>
          </p:txBody>
        </p:sp>
        <p:pic>
          <p:nvPicPr>
            <p:cNvPr id="2617" name="Google Shape;2617;p84"/>
            <p:cNvPicPr preferRelativeResize="0"/>
            <p:nvPr/>
          </p:nvPicPr>
          <p:blipFill rotWithShape="1">
            <a:blip r:embed="rId4">
              <a:alphaModFix/>
            </a:blip>
            <a:srcRect b="0" l="0" r="0" t="0"/>
            <a:stretch/>
          </p:blipFill>
          <p:spPr>
            <a:xfrm>
              <a:off x="2673883" y="4545552"/>
              <a:ext cx="448321" cy="107961"/>
            </a:xfrm>
            <a:prstGeom prst="rect">
              <a:avLst/>
            </a:prstGeom>
            <a:noFill/>
            <a:ln>
              <a:noFill/>
            </a:ln>
          </p:spPr>
        </p:pic>
        <p:cxnSp>
          <p:nvCxnSpPr>
            <p:cNvPr id="2618" name="Google Shape;2618;p84"/>
            <p:cNvCxnSpPr>
              <a:endCxn id="2592" idx="1"/>
            </p:cNvCxnSpPr>
            <p:nvPr/>
          </p:nvCxnSpPr>
          <p:spPr>
            <a:xfrm flipH="1" rot="10800000">
              <a:off x="2029924" y="4491418"/>
              <a:ext cx="2081400" cy="4419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19" name="Google Shape;2619;p84"/>
            <p:cNvCxnSpPr/>
            <p:nvPr/>
          </p:nvCxnSpPr>
          <p:spPr>
            <a:xfrm>
              <a:off x="2261133" y="5098286"/>
              <a:ext cx="1833295" cy="78744"/>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20" name="Google Shape;2620;p84"/>
            <p:cNvCxnSpPr>
              <a:endCxn id="2586" idx="1"/>
            </p:cNvCxnSpPr>
            <p:nvPr/>
          </p:nvCxnSpPr>
          <p:spPr>
            <a:xfrm>
              <a:off x="2261224" y="5206425"/>
              <a:ext cx="1850100" cy="196800"/>
            </a:xfrm>
            <a:prstGeom prst="straightConnector1">
              <a:avLst/>
            </a:prstGeom>
            <a:noFill/>
            <a:ln cap="flat" cmpd="sng" w="9525">
              <a:solidFill>
                <a:schemeClr val="accent1"/>
              </a:solidFill>
              <a:prstDash val="solid"/>
              <a:miter lim="800000"/>
              <a:headEnd len="sm" w="sm" type="triangle"/>
              <a:tailEnd len="sm" w="sm" type="triangle"/>
            </a:ln>
          </p:spPr>
        </p:cxnSp>
        <p:cxnSp>
          <p:nvCxnSpPr>
            <p:cNvPr id="2621" name="Google Shape;2621;p84"/>
            <p:cNvCxnSpPr>
              <a:endCxn id="2584" idx="1"/>
            </p:cNvCxnSpPr>
            <p:nvPr/>
          </p:nvCxnSpPr>
          <p:spPr>
            <a:xfrm>
              <a:off x="2261224" y="5288670"/>
              <a:ext cx="1850100" cy="339600"/>
            </a:xfrm>
            <a:prstGeom prst="straightConnector1">
              <a:avLst/>
            </a:prstGeom>
            <a:noFill/>
            <a:ln cap="flat" cmpd="sng" w="9525">
              <a:solidFill>
                <a:schemeClr val="accent1"/>
              </a:solidFill>
              <a:prstDash val="solid"/>
              <a:miter lim="800000"/>
              <a:headEnd len="sm" w="sm" type="triangle"/>
              <a:tailEnd len="sm" w="sm" type="triangle"/>
            </a:ln>
          </p:spPr>
        </p:cxnSp>
        <p:sp>
          <p:nvSpPr>
            <p:cNvPr id="2622" name="Google Shape;2622;p84"/>
            <p:cNvSpPr/>
            <p:nvPr/>
          </p:nvSpPr>
          <p:spPr>
            <a:xfrm>
              <a:off x="2759750" y="5207923"/>
              <a:ext cx="363087" cy="125109"/>
            </a:xfrm>
            <a:prstGeom prst="rect">
              <a:avLst/>
            </a:prstGeom>
            <a:solidFill>
              <a:srgbClr val="435469"/>
            </a:solidFill>
            <a:ln cap="flat" cmpd="sng" w="9525">
              <a:solidFill>
                <a:srgbClr val="FFBE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coap://</a:t>
              </a:r>
              <a:endParaRPr sz="800">
                <a:solidFill>
                  <a:schemeClr val="lt1"/>
                </a:solidFill>
                <a:latin typeface="Arial"/>
                <a:ea typeface="Arial"/>
                <a:cs typeface="Arial"/>
                <a:sym typeface="Arial"/>
              </a:endParaRPr>
            </a:p>
          </p:txBody>
        </p:sp>
        <p:sp>
          <p:nvSpPr>
            <p:cNvPr id="2623" name="Google Shape;2623;p84"/>
            <p:cNvSpPr/>
            <p:nvPr/>
          </p:nvSpPr>
          <p:spPr>
            <a:xfrm>
              <a:off x="2759750" y="5064036"/>
              <a:ext cx="354923" cy="122119"/>
            </a:xfrm>
            <a:prstGeom prst="rect">
              <a:avLst/>
            </a:prstGeom>
            <a:solidFill>
              <a:srgbClr val="435469"/>
            </a:solidFill>
            <a:ln cap="flat" cmpd="sng" w="9525">
              <a:solidFill>
                <a:srgbClr val="6DAD47"/>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http://</a:t>
              </a:r>
              <a:endParaRPr sz="800">
                <a:solidFill>
                  <a:schemeClr val="lt1"/>
                </a:solidFill>
                <a:latin typeface="Arial"/>
                <a:ea typeface="Arial"/>
                <a:cs typeface="Arial"/>
                <a:sym typeface="Arial"/>
              </a:endParaRPr>
            </a:p>
          </p:txBody>
        </p:sp>
        <p:sp>
          <p:nvSpPr>
            <p:cNvPr id="2624" name="Google Shape;2624;p84"/>
            <p:cNvSpPr/>
            <p:nvPr/>
          </p:nvSpPr>
          <p:spPr>
            <a:xfrm>
              <a:off x="2763833" y="5358302"/>
              <a:ext cx="354923" cy="128098"/>
            </a:xfrm>
            <a:prstGeom prst="rect">
              <a:avLst/>
            </a:prstGeom>
            <a:solidFill>
              <a:srgbClr val="435469"/>
            </a:solidFill>
            <a:ln cap="flat" cmpd="sng" w="9525">
              <a:solidFill>
                <a:srgbClr val="ED7B3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ws://</a:t>
              </a:r>
              <a:endParaRPr sz="800">
                <a:solidFill>
                  <a:schemeClr val="lt1"/>
                </a:solidFill>
                <a:latin typeface="Arial"/>
                <a:ea typeface="Arial"/>
                <a:cs typeface="Arial"/>
                <a:sym typeface="Arial"/>
              </a:endParaRPr>
            </a:p>
          </p:txBody>
        </p:sp>
        <p:sp>
          <p:nvSpPr>
            <p:cNvPr id="2625" name="Google Shape;2625;p84"/>
            <p:cNvSpPr/>
            <p:nvPr/>
          </p:nvSpPr>
          <p:spPr>
            <a:xfrm>
              <a:off x="1066798" y="5595324"/>
              <a:ext cx="1455821" cy="288742"/>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Notice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data upload control</a:t>
              </a:r>
              <a:endParaRPr sz="1200">
                <a:solidFill>
                  <a:schemeClr val="dk1"/>
                </a:solidFill>
                <a:latin typeface="Arial"/>
                <a:ea typeface="Arial"/>
                <a:cs typeface="Arial"/>
                <a:sym typeface="Aria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grpSp>
        <p:nvGrpSpPr>
          <p:cNvPr id="2631" name="Google Shape;2631;p85"/>
          <p:cNvGrpSpPr/>
          <p:nvPr/>
        </p:nvGrpSpPr>
        <p:grpSpPr>
          <a:xfrm>
            <a:off x="416128" y="447433"/>
            <a:ext cx="9051872" cy="276999"/>
            <a:chOff x="416128" y="447433"/>
            <a:chExt cx="9051872" cy="276999"/>
          </a:xfrm>
        </p:grpSpPr>
        <p:sp>
          <p:nvSpPr>
            <p:cNvPr id="2632" name="Google Shape;2632;p8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633" name="Google Shape;2633;p8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634" name="Google Shape;2634;p85"/>
          <p:cNvGrpSpPr/>
          <p:nvPr/>
        </p:nvGrpSpPr>
        <p:grpSpPr>
          <a:xfrm>
            <a:off x="558800" y="1861951"/>
            <a:ext cx="8785225" cy="215444"/>
            <a:chOff x="1027113" y="2045625"/>
            <a:chExt cx="8785225" cy="215444"/>
          </a:xfrm>
        </p:grpSpPr>
        <p:sp>
          <p:nvSpPr>
            <p:cNvPr id="2635" name="Google Shape;2635;p8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36" name="Google Shape;2636;p8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Danh sách Ứng dụng</a:t>
              </a:r>
              <a:endParaRPr sz="1400">
                <a:solidFill>
                  <a:srgbClr val="262626"/>
                </a:solidFill>
                <a:latin typeface="Arial"/>
                <a:ea typeface="Arial"/>
                <a:cs typeface="Arial"/>
                <a:sym typeface="Arial"/>
              </a:endParaRPr>
            </a:p>
          </p:txBody>
        </p:sp>
      </p:grpSp>
      <p:sp>
        <p:nvSpPr>
          <p:cNvPr id="2637" name="Google Shape;2637;p8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638" name="Google Shape;2638;p85"/>
          <p:cNvGrpSpPr/>
          <p:nvPr/>
        </p:nvGrpSpPr>
        <p:grpSpPr>
          <a:xfrm>
            <a:off x="703124" y="2489156"/>
            <a:ext cx="8078115" cy="3080016"/>
            <a:chOff x="703124" y="2489156"/>
            <a:chExt cx="8078115" cy="3080016"/>
          </a:xfrm>
        </p:grpSpPr>
        <p:sp>
          <p:nvSpPr>
            <p:cNvPr id="2639" name="Google Shape;2639;p85"/>
            <p:cNvSpPr/>
            <p:nvPr/>
          </p:nvSpPr>
          <p:spPr>
            <a:xfrm>
              <a:off x="6240445" y="2687222"/>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Cổng thông tin điện tử</a:t>
              </a:r>
              <a:endParaRPr sz="1200">
                <a:solidFill>
                  <a:schemeClr val="lt1"/>
                </a:solidFill>
                <a:latin typeface="Arial"/>
                <a:ea typeface="Arial"/>
                <a:cs typeface="Arial"/>
                <a:sym typeface="Arial"/>
              </a:endParaRPr>
            </a:p>
          </p:txBody>
        </p:sp>
        <p:sp>
          <p:nvSpPr>
            <p:cNvPr id="2640" name="Google Shape;2640;p85"/>
            <p:cNvSpPr/>
            <p:nvPr/>
          </p:nvSpPr>
          <p:spPr>
            <a:xfrm>
              <a:off x="6240445" y="3190184"/>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Trình duyệt tài nguyên</a:t>
              </a:r>
              <a:endParaRPr sz="1200">
                <a:solidFill>
                  <a:schemeClr val="lt1"/>
                </a:solidFill>
                <a:latin typeface="Arial"/>
                <a:ea typeface="Arial"/>
                <a:cs typeface="Arial"/>
                <a:sym typeface="Arial"/>
              </a:endParaRPr>
            </a:p>
          </p:txBody>
        </p:sp>
        <p:sp>
          <p:nvSpPr>
            <p:cNvPr id="2641" name="Google Shape;2641;p85"/>
            <p:cNvSpPr/>
            <p:nvPr/>
          </p:nvSpPr>
          <p:spPr>
            <a:xfrm>
              <a:off x="6240445" y="3693146"/>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Bảng điều khiển</a:t>
              </a:r>
              <a:endParaRPr sz="1200">
                <a:solidFill>
                  <a:schemeClr val="lt1"/>
                </a:solidFill>
                <a:latin typeface="Arial"/>
                <a:ea typeface="Arial"/>
                <a:cs typeface="Arial"/>
                <a:sym typeface="Arial"/>
              </a:endParaRPr>
            </a:p>
          </p:txBody>
        </p:sp>
        <p:sp>
          <p:nvSpPr>
            <p:cNvPr id="2642" name="Google Shape;2642;p85"/>
            <p:cNvSpPr/>
            <p:nvPr/>
          </p:nvSpPr>
          <p:spPr>
            <a:xfrm>
              <a:off x="6240445" y="4196108"/>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Quản lý OTA</a:t>
              </a:r>
              <a:endParaRPr sz="1200">
                <a:solidFill>
                  <a:schemeClr val="lt1"/>
                </a:solidFill>
                <a:latin typeface="Arial"/>
                <a:ea typeface="Arial"/>
                <a:cs typeface="Arial"/>
                <a:sym typeface="Arial"/>
              </a:endParaRPr>
            </a:p>
          </p:txBody>
        </p:sp>
        <p:sp>
          <p:nvSpPr>
            <p:cNvPr id="2643" name="Google Shape;2643;p85"/>
            <p:cNvSpPr/>
            <p:nvPr/>
          </p:nvSpPr>
          <p:spPr>
            <a:xfrm>
              <a:off x="6240445" y="4699070"/>
              <a:ext cx="2355127" cy="425845"/>
            </a:xfrm>
            <a:prstGeom prst="roundRect">
              <a:avLst>
                <a:gd fmla="val 16667" name="adj"/>
              </a:avLst>
            </a:prstGeom>
            <a:solidFill>
              <a:srgbClr val="599CD6"/>
            </a:solid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Công cụ quản lý đại lý SNS</a:t>
              </a:r>
              <a:endParaRPr sz="1200">
                <a:solidFill>
                  <a:schemeClr val="lt1"/>
                </a:solidFill>
                <a:latin typeface="Arial"/>
                <a:ea typeface="Arial"/>
                <a:cs typeface="Arial"/>
                <a:sym typeface="Arial"/>
              </a:endParaRPr>
            </a:p>
          </p:txBody>
        </p:sp>
        <p:sp>
          <p:nvSpPr>
            <p:cNvPr id="2644" name="Google Shape;2644;p85"/>
            <p:cNvSpPr/>
            <p:nvPr/>
          </p:nvSpPr>
          <p:spPr>
            <a:xfrm>
              <a:off x="6049109" y="2489156"/>
              <a:ext cx="2732130" cy="2931930"/>
            </a:xfrm>
            <a:prstGeom prst="roundRect">
              <a:avLst>
                <a:gd fmla="val 3846" name="adj"/>
              </a:avLst>
            </a:prstGeom>
            <a:noFill/>
            <a:ln cap="flat" cmpd="sng" w="12700">
              <a:solidFill>
                <a:srgbClr val="2C75B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645" name="Google Shape;2645;p85"/>
            <p:cNvSpPr/>
            <p:nvPr/>
          </p:nvSpPr>
          <p:spPr>
            <a:xfrm>
              <a:off x="6979075" y="5245116"/>
              <a:ext cx="872197" cy="324056"/>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2C75B2"/>
                  </a:solidFill>
                  <a:latin typeface="Arial"/>
                  <a:ea typeface="Arial"/>
                  <a:cs typeface="Arial"/>
                  <a:sym typeface="Arial"/>
                </a:rPr>
                <a:t>Nền tảng IoT</a:t>
              </a:r>
              <a:endParaRPr sz="1200">
                <a:solidFill>
                  <a:srgbClr val="2C75B2"/>
                </a:solidFill>
                <a:latin typeface="Arial"/>
                <a:ea typeface="Arial"/>
                <a:cs typeface="Arial"/>
                <a:sym typeface="Arial"/>
              </a:endParaRPr>
            </a:p>
          </p:txBody>
        </p:sp>
        <p:sp>
          <p:nvSpPr>
            <p:cNvPr id="2646" name="Google Shape;2646;p85"/>
            <p:cNvSpPr/>
            <p:nvPr/>
          </p:nvSpPr>
          <p:spPr>
            <a:xfrm>
              <a:off x="703124"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Trình duyệt tài nguyên</a:t>
              </a:r>
              <a:endParaRPr sz="1200">
                <a:solidFill>
                  <a:schemeClr val="dk1"/>
                </a:solidFill>
                <a:latin typeface="Arial"/>
                <a:ea typeface="Arial"/>
                <a:cs typeface="Arial"/>
                <a:sym typeface="Arial"/>
              </a:endParaRPr>
            </a:p>
          </p:txBody>
        </p:sp>
        <p:sp>
          <p:nvSpPr>
            <p:cNvPr id="2647" name="Google Shape;2647;p85"/>
            <p:cNvSpPr/>
            <p:nvPr/>
          </p:nvSpPr>
          <p:spPr>
            <a:xfrm>
              <a:off x="1969217"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Bảng điều khiển</a:t>
              </a:r>
              <a:endParaRPr sz="1200">
                <a:solidFill>
                  <a:schemeClr val="dk1"/>
                </a:solidFill>
                <a:latin typeface="Arial"/>
                <a:ea typeface="Arial"/>
                <a:cs typeface="Arial"/>
                <a:sym typeface="Arial"/>
              </a:endParaRPr>
            </a:p>
          </p:txBody>
        </p:sp>
        <p:sp>
          <p:nvSpPr>
            <p:cNvPr id="2648" name="Google Shape;2648;p85"/>
            <p:cNvSpPr/>
            <p:nvPr/>
          </p:nvSpPr>
          <p:spPr>
            <a:xfrm>
              <a:off x="3235310"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Quản lý OTA</a:t>
              </a:r>
              <a:endParaRPr sz="1200">
                <a:solidFill>
                  <a:schemeClr val="dk1"/>
                </a:solidFill>
                <a:latin typeface="Arial"/>
                <a:ea typeface="Arial"/>
                <a:cs typeface="Arial"/>
                <a:sym typeface="Arial"/>
              </a:endParaRPr>
            </a:p>
          </p:txBody>
        </p:sp>
        <p:sp>
          <p:nvSpPr>
            <p:cNvPr id="2649" name="Google Shape;2649;p85"/>
            <p:cNvSpPr/>
            <p:nvPr/>
          </p:nvSpPr>
          <p:spPr>
            <a:xfrm>
              <a:off x="4501402" y="5047556"/>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Đại lý quản lý</a:t>
              </a:r>
              <a:endParaRPr sz="1200">
                <a:solidFill>
                  <a:schemeClr val="dk1"/>
                </a:solidFill>
                <a:latin typeface="Arial"/>
                <a:ea typeface="Arial"/>
                <a:cs typeface="Arial"/>
                <a:sym typeface="Arial"/>
              </a:endParaRPr>
            </a:p>
          </p:txBody>
        </p:sp>
        <p:sp>
          <p:nvSpPr>
            <p:cNvPr id="2650" name="Google Shape;2650;p85"/>
            <p:cNvSpPr/>
            <p:nvPr/>
          </p:nvSpPr>
          <p:spPr>
            <a:xfrm>
              <a:off x="703124"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Tra cứu trạng thái Mobius</a:t>
              </a:r>
              <a:endParaRPr sz="1200">
                <a:solidFill>
                  <a:schemeClr val="dk1"/>
                </a:solidFill>
                <a:latin typeface="Arial"/>
                <a:ea typeface="Arial"/>
                <a:cs typeface="Arial"/>
                <a:sym typeface="Arial"/>
              </a:endParaRPr>
            </a:p>
          </p:txBody>
        </p:sp>
        <p:sp>
          <p:nvSpPr>
            <p:cNvPr id="2651" name="Google Shape;2651;p85"/>
            <p:cNvSpPr/>
            <p:nvPr/>
          </p:nvSpPr>
          <p:spPr>
            <a:xfrm>
              <a:off x="1969217"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Quản lý thiết bị</a:t>
              </a:r>
              <a:endParaRPr sz="1200">
                <a:solidFill>
                  <a:schemeClr val="dk1"/>
                </a:solidFill>
                <a:latin typeface="Arial"/>
                <a:ea typeface="Arial"/>
                <a:cs typeface="Arial"/>
                <a:sym typeface="Arial"/>
              </a:endParaRPr>
            </a:p>
          </p:txBody>
        </p:sp>
        <p:sp>
          <p:nvSpPr>
            <p:cNvPr id="2652" name="Google Shape;2652;p85"/>
            <p:cNvSpPr/>
            <p:nvPr/>
          </p:nvSpPr>
          <p:spPr>
            <a:xfrm>
              <a:off x="3235310"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Quản lý quyền truy cập</a:t>
              </a:r>
              <a:endParaRPr sz="1200">
                <a:solidFill>
                  <a:schemeClr val="dk1"/>
                </a:solidFill>
                <a:latin typeface="Arial"/>
                <a:ea typeface="Arial"/>
                <a:cs typeface="Arial"/>
                <a:sym typeface="Arial"/>
              </a:endParaRPr>
            </a:p>
          </p:txBody>
        </p:sp>
        <p:sp>
          <p:nvSpPr>
            <p:cNvPr id="2653" name="Google Shape;2653;p85"/>
            <p:cNvSpPr/>
            <p:nvPr/>
          </p:nvSpPr>
          <p:spPr>
            <a:xfrm>
              <a:off x="4501402" y="3514904"/>
              <a:ext cx="1238218" cy="33528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Trình khám phá dữ liệu</a:t>
              </a:r>
              <a:endParaRPr sz="1200">
                <a:solidFill>
                  <a:schemeClr val="dk1"/>
                </a:solidFill>
                <a:latin typeface="Arial"/>
                <a:ea typeface="Arial"/>
                <a:cs typeface="Arial"/>
                <a:sym typeface="Arial"/>
              </a:endParaRPr>
            </a:p>
          </p:txBody>
        </p:sp>
        <p:sp>
          <p:nvSpPr>
            <p:cNvPr id="2654" name="Google Shape;2654;p85"/>
            <p:cNvSpPr/>
            <p:nvPr/>
          </p:nvSpPr>
          <p:spPr>
            <a:xfrm>
              <a:off x="870373"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5" name="Google Shape;2655;p85"/>
            <p:cNvSpPr/>
            <p:nvPr/>
          </p:nvSpPr>
          <p:spPr>
            <a:xfrm>
              <a:off x="2136466"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6" name="Google Shape;2656;p85"/>
            <p:cNvSpPr/>
            <p:nvPr/>
          </p:nvSpPr>
          <p:spPr>
            <a:xfrm>
              <a:off x="3400736"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7" name="Google Shape;2657;p85"/>
            <p:cNvSpPr/>
            <p:nvPr/>
          </p:nvSpPr>
          <p:spPr>
            <a:xfrm>
              <a:off x="4668651" y="4066637"/>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8" name="Google Shape;2658;p85"/>
            <p:cNvSpPr/>
            <p:nvPr/>
          </p:nvSpPr>
          <p:spPr>
            <a:xfrm>
              <a:off x="870373"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59" name="Google Shape;2659;p85"/>
            <p:cNvSpPr/>
            <p:nvPr/>
          </p:nvSpPr>
          <p:spPr>
            <a:xfrm>
              <a:off x="2136466"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60" name="Google Shape;2660;p85"/>
            <p:cNvSpPr/>
            <p:nvPr/>
          </p:nvSpPr>
          <p:spPr>
            <a:xfrm>
              <a:off x="3400736"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2661" name="Google Shape;2661;p85"/>
            <p:cNvSpPr/>
            <p:nvPr/>
          </p:nvSpPr>
          <p:spPr>
            <a:xfrm>
              <a:off x="4668651" y="2533985"/>
              <a:ext cx="903719" cy="903719"/>
            </a:xfrm>
            <a:prstGeom prst="roundRect">
              <a:avLst>
                <a:gd fmla="val 4992" name="adj"/>
              </a:avLst>
            </a:prstGeom>
            <a:noFill/>
            <a:ln cap="flat" cmpd="sng" w="38100">
              <a:solidFill>
                <a:srgbClr val="599CD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662" name="Google Shape;2662;p85"/>
            <p:cNvPicPr preferRelativeResize="0"/>
            <p:nvPr/>
          </p:nvPicPr>
          <p:blipFill rotWithShape="1">
            <a:blip r:embed="rId3">
              <a:alphaModFix/>
            </a:blip>
            <a:srcRect b="0" l="0" r="0" t="0"/>
            <a:stretch/>
          </p:blipFill>
          <p:spPr>
            <a:xfrm>
              <a:off x="4778481" y="4160621"/>
              <a:ext cx="716892" cy="705947"/>
            </a:xfrm>
            <a:prstGeom prst="rect">
              <a:avLst/>
            </a:prstGeom>
            <a:noFill/>
            <a:ln>
              <a:noFill/>
            </a:ln>
          </p:spPr>
        </p:pic>
        <p:pic>
          <p:nvPicPr>
            <p:cNvPr id="2663" name="Google Shape;2663;p85"/>
            <p:cNvPicPr preferRelativeResize="0"/>
            <p:nvPr/>
          </p:nvPicPr>
          <p:blipFill rotWithShape="1">
            <a:blip r:embed="rId4">
              <a:alphaModFix/>
            </a:blip>
            <a:srcRect b="0" l="0" r="0" t="0"/>
            <a:stretch/>
          </p:blipFill>
          <p:spPr>
            <a:xfrm>
              <a:off x="971994" y="2687222"/>
              <a:ext cx="700475" cy="645750"/>
            </a:xfrm>
            <a:prstGeom prst="rect">
              <a:avLst/>
            </a:prstGeom>
            <a:noFill/>
            <a:ln>
              <a:noFill/>
            </a:ln>
          </p:spPr>
        </p:pic>
        <p:pic>
          <p:nvPicPr>
            <p:cNvPr id="2664" name="Google Shape;2664;p85"/>
            <p:cNvPicPr preferRelativeResize="0"/>
            <p:nvPr/>
          </p:nvPicPr>
          <p:blipFill rotWithShape="1">
            <a:blip r:embed="rId5">
              <a:alphaModFix/>
            </a:blip>
            <a:srcRect b="0" l="0" r="0" t="0"/>
            <a:stretch/>
          </p:blipFill>
          <p:spPr>
            <a:xfrm>
              <a:off x="981641" y="4196108"/>
              <a:ext cx="705947" cy="656695"/>
            </a:xfrm>
            <a:prstGeom prst="rect">
              <a:avLst/>
            </a:prstGeom>
            <a:noFill/>
            <a:ln>
              <a:noFill/>
            </a:ln>
          </p:spPr>
        </p:pic>
        <p:pic>
          <p:nvPicPr>
            <p:cNvPr id="2665" name="Google Shape;2665;p85"/>
            <p:cNvPicPr preferRelativeResize="0"/>
            <p:nvPr/>
          </p:nvPicPr>
          <p:blipFill rotWithShape="1">
            <a:blip r:embed="rId6">
              <a:alphaModFix/>
            </a:blip>
            <a:srcRect b="0" l="0" r="0" t="0"/>
            <a:stretch/>
          </p:blipFill>
          <p:spPr>
            <a:xfrm>
              <a:off x="2222659" y="4182512"/>
              <a:ext cx="733309" cy="662167"/>
            </a:xfrm>
            <a:prstGeom prst="rect">
              <a:avLst/>
            </a:prstGeom>
            <a:noFill/>
            <a:ln>
              <a:noFill/>
            </a:ln>
          </p:spPr>
        </p:pic>
        <p:pic>
          <p:nvPicPr>
            <p:cNvPr id="2666" name="Google Shape;2666;p85"/>
            <p:cNvPicPr preferRelativeResize="0"/>
            <p:nvPr/>
          </p:nvPicPr>
          <p:blipFill rotWithShape="1">
            <a:blip r:embed="rId7">
              <a:alphaModFix/>
            </a:blip>
            <a:srcRect b="0" l="0" r="0" t="0"/>
            <a:stretch/>
          </p:blipFill>
          <p:spPr>
            <a:xfrm>
              <a:off x="2309641" y="2621222"/>
              <a:ext cx="574608" cy="695002"/>
            </a:xfrm>
            <a:prstGeom prst="rect">
              <a:avLst/>
            </a:prstGeom>
            <a:noFill/>
            <a:ln>
              <a:noFill/>
            </a:ln>
          </p:spPr>
        </p:pic>
        <p:pic>
          <p:nvPicPr>
            <p:cNvPr id="2667" name="Google Shape;2667;p85"/>
            <p:cNvPicPr preferRelativeResize="0"/>
            <p:nvPr/>
          </p:nvPicPr>
          <p:blipFill rotWithShape="1">
            <a:blip r:embed="rId8">
              <a:alphaModFix/>
            </a:blip>
            <a:srcRect b="0" l="0" r="0" t="0"/>
            <a:stretch/>
          </p:blipFill>
          <p:spPr>
            <a:xfrm>
              <a:off x="3522798" y="2607541"/>
              <a:ext cx="662167" cy="727836"/>
            </a:xfrm>
            <a:prstGeom prst="rect">
              <a:avLst/>
            </a:prstGeom>
            <a:noFill/>
            <a:ln>
              <a:noFill/>
            </a:ln>
          </p:spPr>
        </p:pic>
        <p:pic>
          <p:nvPicPr>
            <p:cNvPr id="2668" name="Google Shape;2668;p85"/>
            <p:cNvPicPr preferRelativeResize="0"/>
            <p:nvPr/>
          </p:nvPicPr>
          <p:blipFill rotWithShape="1">
            <a:blip r:embed="rId9">
              <a:alphaModFix/>
            </a:blip>
            <a:srcRect b="0" l="0" r="0" t="0"/>
            <a:stretch/>
          </p:blipFill>
          <p:spPr>
            <a:xfrm>
              <a:off x="3504720" y="4196108"/>
              <a:ext cx="656695" cy="612915"/>
            </a:xfrm>
            <a:prstGeom prst="rect">
              <a:avLst/>
            </a:prstGeom>
            <a:noFill/>
            <a:ln>
              <a:noFill/>
            </a:ln>
          </p:spPr>
        </p:pic>
        <p:pic>
          <p:nvPicPr>
            <p:cNvPr id="2669" name="Google Shape;2669;p85"/>
            <p:cNvPicPr preferRelativeResize="0"/>
            <p:nvPr/>
          </p:nvPicPr>
          <p:blipFill rotWithShape="1">
            <a:blip r:embed="rId10">
              <a:alphaModFix/>
            </a:blip>
            <a:srcRect b="0" l="0" r="0" t="0"/>
            <a:stretch/>
          </p:blipFill>
          <p:spPr>
            <a:xfrm>
              <a:off x="4745647" y="2607541"/>
              <a:ext cx="749726" cy="722364"/>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graphicFrame>
        <p:nvGraphicFramePr>
          <p:cNvPr id="2675" name="Google Shape;2675;p86"/>
          <p:cNvGraphicFramePr/>
          <p:nvPr/>
        </p:nvGraphicFramePr>
        <p:xfrm>
          <a:off x="711200" y="2206283"/>
          <a:ext cx="3000000" cy="3000000"/>
        </p:xfrm>
        <a:graphic>
          <a:graphicData uri="http://schemas.openxmlformats.org/drawingml/2006/table">
            <a:tbl>
              <a:tblPr bandRow="1" firstRow="1">
                <a:noFill/>
                <a:tableStyleId>{CEEB4D43-3864-4B0D-97B7-BF5298E49A98}</a:tableStyleId>
              </a:tblPr>
              <a:tblGrid>
                <a:gridCol w="2081250"/>
                <a:gridCol w="6551575"/>
              </a:tblGrid>
              <a:tr h="331575">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Ứng dụng</a:t>
                      </a:r>
                      <a:endParaRPr b="0" sz="14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latin typeface="Arial"/>
                          <a:ea typeface="Arial"/>
                          <a:cs typeface="Arial"/>
                          <a:sym typeface="Arial"/>
                        </a:rPr>
                        <a:t>Mô tả</a:t>
                      </a:r>
                      <a:endParaRPr b="0" sz="14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63550">
                <a:tc>
                  <a:txBody>
                    <a:bodyPr/>
                    <a:lstStyle/>
                    <a:p>
                      <a:pPr indent="0" lvl="0" marL="0" marR="0" rtl="0" algn="ctr">
                        <a:spcBef>
                          <a:spcPts val="0"/>
                        </a:spcBef>
                        <a:spcAft>
                          <a:spcPts val="0"/>
                        </a:spcAft>
                        <a:buNone/>
                      </a:pPr>
                      <a:r>
                        <a:rPr lang="en-US" sz="1200" u="none" cap="none" strike="noStrike">
                          <a:latin typeface="Arial"/>
                          <a:ea typeface="Arial"/>
                          <a:cs typeface="Arial"/>
                          <a:sym typeface="Arial"/>
                        </a:rPr>
                        <a:t>Tra cứu trạng thái Mobius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giúp hiển thị trạng thái Mobius hiện tại</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Quản lý thiết bị</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thêm và quản lý Thiết bị đã kết nối với Mobius</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Quản lý quyền truy cập</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kiểm soát quyền truy cập vào tài nguyên Mobius do người dùng đăng ký</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Trình khám phá dữ liệu</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giúp truy vấn dữ liệu của Thiết bị do người dùng đăng ký</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Trình duyệt tài nguyên</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Tính năng giúp trực quan hóa cấu trúc tài nguyên Mobius và hiển thị nó dưới dạng sơ đồ cây</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463150">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solidFill>
                            <a:schemeClr val="dk1"/>
                          </a:solidFill>
                          <a:latin typeface="Arial"/>
                          <a:ea typeface="Arial"/>
                          <a:cs typeface="Arial"/>
                          <a:sym typeface="Arial"/>
                        </a:rPr>
                        <a:t>Bảng điều khiển</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hiển thị trạng thái tài nguyên của Mobius dưới dạng tiện ích con theo các điều kiện do người dùng tạo ra</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635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Quản lý OTA</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Cung cấp các bản cập nhật chương trình cơ sở từ xa cho nCubes có kết nối với Mobius</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463150">
                <a:tc>
                  <a:txBody>
                    <a:bodyPr/>
                    <a:lstStyle/>
                    <a:p>
                      <a:pPr indent="0" lvl="0" marL="0" marR="0" rtl="0" algn="ctr">
                        <a:spcBef>
                          <a:spcPts val="0"/>
                        </a:spcBef>
                        <a:spcAft>
                          <a:spcPts val="0"/>
                        </a:spcAft>
                        <a:buNone/>
                      </a:pPr>
                      <a:r>
                        <a:rPr lang="en-US" sz="1200" u="none" cap="none" strike="noStrike">
                          <a:solidFill>
                            <a:schemeClr val="dk1"/>
                          </a:solidFill>
                          <a:latin typeface="Arial"/>
                          <a:ea typeface="Arial"/>
                          <a:cs typeface="Arial"/>
                          <a:sym typeface="Arial"/>
                        </a:rPr>
                        <a:t>Đại lý quản lý</a:t>
                      </a:r>
                      <a:endParaRPr sz="12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1200" u="none" cap="none" strike="noStrike">
                          <a:latin typeface="Arial"/>
                          <a:ea typeface="Arial"/>
                          <a:cs typeface="Arial"/>
                          <a:sym typeface="Arial"/>
                        </a:rPr>
                        <a:t>Một ứng dụng để đăng ký, tạo và quản lý lệnh cho Telegram Bots có thể tương tác với Mobius</a:t>
                      </a:r>
                      <a:endParaRPr sz="1200" u="none" cap="none" strike="noStrike">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grpSp>
        <p:nvGrpSpPr>
          <p:cNvPr id="2676" name="Google Shape;2676;p86"/>
          <p:cNvGrpSpPr/>
          <p:nvPr/>
        </p:nvGrpSpPr>
        <p:grpSpPr>
          <a:xfrm>
            <a:off x="416128" y="447433"/>
            <a:ext cx="9051872" cy="276999"/>
            <a:chOff x="416128" y="447433"/>
            <a:chExt cx="9051872" cy="276999"/>
          </a:xfrm>
        </p:grpSpPr>
        <p:sp>
          <p:nvSpPr>
            <p:cNvPr id="2677" name="Google Shape;2677;p8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678" name="Google Shape;2678;p8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679" name="Google Shape;2679;p86"/>
          <p:cNvGrpSpPr/>
          <p:nvPr/>
        </p:nvGrpSpPr>
        <p:grpSpPr>
          <a:xfrm>
            <a:off x="558800" y="1861951"/>
            <a:ext cx="8785225" cy="215444"/>
            <a:chOff x="1027113" y="2045625"/>
            <a:chExt cx="8785225" cy="215444"/>
          </a:xfrm>
        </p:grpSpPr>
        <p:sp>
          <p:nvSpPr>
            <p:cNvPr id="2680" name="Google Shape;2680;p8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81" name="Google Shape;2681;p8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Ứng dụng cung cấp bởi Mobius</a:t>
              </a:r>
              <a:endParaRPr/>
            </a:p>
          </p:txBody>
        </p:sp>
      </p:grpSp>
      <p:sp>
        <p:nvSpPr>
          <p:cNvPr id="2682" name="Google Shape;2682;p8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grpSp>
        <p:nvGrpSpPr>
          <p:cNvPr id="2688" name="Google Shape;2688;p87"/>
          <p:cNvGrpSpPr/>
          <p:nvPr/>
        </p:nvGrpSpPr>
        <p:grpSpPr>
          <a:xfrm>
            <a:off x="416128" y="447433"/>
            <a:ext cx="9051872" cy="276999"/>
            <a:chOff x="416128" y="447433"/>
            <a:chExt cx="9051872" cy="276999"/>
          </a:xfrm>
        </p:grpSpPr>
        <p:sp>
          <p:nvSpPr>
            <p:cNvPr id="2689" name="Google Shape;2689;p8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690" name="Google Shape;2690;p8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691" name="Google Shape;2691;p87"/>
          <p:cNvGrpSpPr/>
          <p:nvPr/>
        </p:nvGrpSpPr>
        <p:grpSpPr>
          <a:xfrm>
            <a:off x="558800" y="1861951"/>
            <a:ext cx="8785225" cy="215444"/>
            <a:chOff x="1027113" y="2045625"/>
            <a:chExt cx="8785225" cy="215444"/>
          </a:xfrm>
        </p:grpSpPr>
        <p:sp>
          <p:nvSpPr>
            <p:cNvPr id="2692" name="Google Shape;2692;p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93" name="Google Shape;2693;p8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biến môi trường (nội dung sẽ được phản ánh trong quá trình cài đặt)</a:t>
              </a:r>
              <a:endParaRPr sz="1400">
                <a:solidFill>
                  <a:srgbClr val="262626"/>
                </a:solidFill>
                <a:latin typeface="Arial"/>
                <a:ea typeface="Arial"/>
                <a:cs typeface="Arial"/>
                <a:sym typeface="Arial"/>
              </a:endParaRPr>
            </a:p>
          </p:txBody>
        </p:sp>
      </p:grpSp>
      <p:sp>
        <p:nvSpPr>
          <p:cNvPr id="2694" name="Google Shape;2694;p8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695" name="Google Shape;2695;p87"/>
          <p:cNvGrpSpPr/>
          <p:nvPr/>
        </p:nvGrpSpPr>
        <p:grpSpPr>
          <a:xfrm>
            <a:off x="558800" y="2165560"/>
            <a:ext cx="8785225" cy="215444"/>
            <a:chOff x="1027113" y="2045625"/>
            <a:chExt cx="8785225" cy="215444"/>
          </a:xfrm>
        </p:grpSpPr>
        <p:sp>
          <p:nvSpPr>
            <p:cNvPr id="2696" name="Google Shape;2696;p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97" name="Google Shape;2697;p8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URL</a:t>
              </a:r>
              <a:endParaRPr sz="1400">
                <a:solidFill>
                  <a:srgbClr val="262626"/>
                </a:solidFill>
                <a:latin typeface="Arial"/>
                <a:ea typeface="Arial"/>
                <a:cs typeface="Arial"/>
                <a:sym typeface="Arial"/>
              </a:endParaRPr>
            </a:p>
          </p:txBody>
        </p:sp>
      </p:grpSp>
      <p:grpSp>
        <p:nvGrpSpPr>
          <p:cNvPr id="2698" name="Google Shape;2698;p87"/>
          <p:cNvGrpSpPr/>
          <p:nvPr/>
        </p:nvGrpSpPr>
        <p:grpSpPr>
          <a:xfrm>
            <a:off x="558800" y="2899308"/>
            <a:ext cx="8785225" cy="215444"/>
            <a:chOff x="1027113" y="2045625"/>
            <a:chExt cx="8785225" cy="215444"/>
          </a:xfrm>
        </p:grpSpPr>
        <p:sp>
          <p:nvSpPr>
            <p:cNvPr id="2699" name="Google Shape;2699;p8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00" name="Google Shape;2700;p8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Cổng mặc định cho mỗi ứng dụng</a:t>
              </a:r>
              <a:endParaRPr sz="1400">
                <a:solidFill>
                  <a:srgbClr val="262626"/>
                </a:solidFill>
                <a:latin typeface="Arial"/>
                <a:ea typeface="Arial"/>
                <a:cs typeface="Arial"/>
                <a:sym typeface="Arial"/>
              </a:endParaRPr>
            </a:p>
          </p:txBody>
        </p:sp>
      </p:grpSp>
      <p:grpSp>
        <p:nvGrpSpPr>
          <p:cNvPr id="2701" name="Google Shape;2701;p87"/>
          <p:cNvGrpSpPr/>
          <p:nvPr/>
        </p:nvGrpSpPr>
        <p:grpSpPr>
          <a:xfrm>
            <a:off x="719190" y="2455990"/>
            <a:ext cx="5719710" cy="276999"/>
            <a:chOff x="2311770" y="2477896"/>
            <a:chExt cx="5719710" cy="276999"/>
          </a:xfrm>
        </p:grpSpPr>
        <p:sp>
          <p:nvSpPr>
            <p:cNvPr id="2702" name="Google Shape;2702;p87"/>
            <p:cNvSpPr txBox="1"/>
            <p:nvPr/>
          </p:nvSpPr>
          <p:spPr>
            <a:xfrm>
              <a:off x="2395892" y="2477896"/>
              <a:ext cx="5635588" cy="276999"/>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300"/>
                <a:buFont typeface="Arial"/>
                <a:buNone/>
              </a:pPr>
              <a:r>
                <a:rPr b="0" i="0" lang="en-US" sz="1300" u="none" cap="none" strike="noStrike">
                  <a:solidFill>
                    <a:srgbClr val="FFFFFF"/>
                  </a:solidFill>
                  <a:latin typeface="Arial"/>
                  <a:ea typeface="Arial"/>
                  <a:cs typeface="Arial"/>
                  <a:sym typeface="Arial"/>
                </a:rPr>
                <a:t>mobius_open_iot : </a:t>
              </a:r>
              <a:r>
                <a:rPr b="0" i="0" lang="en-US" sz="1300" u="none" cap="none" strike="noStrike">
                  <a:solidFill>
                    <a:srgbClr val="FFFF00"/>
                  </a:solidFill>
                  <a:latin typeface="Arial"/>
                  <a:ea typeface="Arial"/>
                  <a:cs typeface="Arial"/>
                  <a:sym typeface="Arial"/>
                </a:rPr>
                <a:t>https://github.com/IoTKETI/mobius-open-platform</a:t>
              </a:r>
              <a:endParaRPr/>
            </a:p>
          </p:txBody>
        </p:sp>
        <p:sp>
          <p:nvSpPr>
            <p:cNvPr id="2703" name="Google Shape;2703;p87"/>
            <p:cNvSpPr/>
            <p:nvPr/>
          </p:nvSpPr>
          <p:spPr>
            <a:xfrm>
              <a:off x="2311770" y="2477897"/>
              <a:ext cx="84122"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graphicFrame>
        <p:nvGraphicFramePr>
          <p:cNvPr id="2704" name="Google Shape;2704;p87"/>
          <p:cNvGraphicFramePr/>
          <p:nvPr/>
        </p:nvGraphicFramePr>
        <p:xfrm>
          <a:off x="719190" y="3235391"/>
          <a:ext cx="3000000" cy="3000000"/>
        </p:xfrm>
        <a:graphic>
          <a:graphicData uri="http://schemas.openxmlformats.org/drawingml/2006/table">
            <a:tbl>
              <a:tblPr bandRow="1" firstRow="1">
                <a:noFill/>
                <a:tableStyleId>{CEEB4D43-3864-4B0D-97B7-BF5298E49A98}</a:tableStyleId>
              </a:tblPr>
              <a:tblGrid>
                <a:gridCol w="3776650"/>
                <a:gridCol w="3803700"/>
              </a:tblGrid>
              <a:tr h="315650">
                <a:tc>
                  <a:txBody>
                    <a:bodyPr/>
                    <a:lstStyle/>
                    <a:p>
                      <a:pPr indent="0" lvl="0" marL="0" marR="0" rtl="0" algn="ctr">
                        <a:spcBef>
                          <a:spcPts val="0"/>
                        </a:spcBef>
                        <a:spcAft>
                          <a:spcPts val="0"/>
                        </a:spcAft>
                        <a:buNone/>
                      </a:pPr>
                      <a:r>
                        <a:rPr b="1" lang="en-US" sz="1300" u="none" cap="none" strike="noStrike">
                          <a:solidFill>
                            <a:schemeClr val="dk1"/>
                          </a:solidFill>
                          <a:latin typeface="Arial"/>
                          <a:ea typeface="Arial"/>
                          <a:cs typeface="Arial"/>
                          <a:sym typeface="Arial"/>
                        </a:rPr>
                        <a:t>Cấu hình ứng dụng</a:t>
                      </a:r>
                      <a:endParaRPr b="1"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1" lang="en-US" sz="1300" u="none" cap="none" strike="noStrike">
                          <a:solidFill>
                            <a:schemeClr val="dk1"/>
                          </a:solidFill>
                          <a:latin typeface="Arial"/>
                          <a:ea typeface="Arial"/>
                          <a:cs typeface="Arial"/>
                          <a:sym typeface="Arial"/>
                        </a:rPr>
                        <a:t>Cổng</a:t>
                      </a:r>
                      <a:endParaRPr b="1"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Cổng thông tin điện tử</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8881</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Bảng điều khiển</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7580</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Trình duyệt tài nguyên</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7575</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Công cụ quản lý đại lý SNS</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7597</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315650">
                <a:tc>
                  <a:txBody>
                    <a:bodyPr/>
                    <a:lstStyle/>
                    <a:p>
                      <a:pPr indent="0" lvl="0" marL="0" marR="0" rtl="0" algn="l">
                        <a:spcBef>
                          <a:spcPts val="0"/>
                        </a:spcBef>
                        <a:spcAft>
                          <a:spcPts val="0"/>
                        </a:spcAft>
                        <a:buNone/>
                      </a:pPr>
                      <a:r>
                        <a:rPr lang="en-US" sz="1300" u="none" cap="none" strike="noStrike">
                          <a:solidFill>
                            <a:schemeClr val="dk1"/>
                          </a:solidFill>
                          <a:latin typeface="Arial"/>
                          <a:ea typeface="Arial"/>
                          <a:cs typeface="Arial"/>
                          <a:sym typeface="Arial"/>
                        </a:rPr>
                        <a:t>Công cụ quản lý OTA</a:t>
                      </a:r>
                      <a:endParaRPr sz="1300" u="none" cap="none" strike="noStrike">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lang="en-US" sz="1300" u="none" cap="none" strike="noStrike">
                          <a:solidFill>
                            <a:schemeClr val="dk1"/>
                          </a:solidFill>
                          <a:latin typeface="Arial"/>
                          <a:ea typeface="Arial"/>
                          <a:cs typeface="Arial"/>
                          <a:sym typeface="Arial"/>
                        </a:rPr>
                        <a:t>8730</a:t>
                      </a:r>
                      <a:endParaRPr sz="1300" u="none" cap="none" strike="noStrike">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grpSp>
        <p:nvGrpSpPr>
          <p:cNvPr id="2710" name="Google Shape;2710;p88"/>
          <p:cNvGrpSpPr/>
          <p:nvPr/>
        </p:nvGrpSpPr>
        <p:grpSpPr>
          <a:xfrm>
            <a:off x="416128" y="447433"/>
            <a:ext cx="9051872" cy="276999"/>
            <a:chOff x="416128" y="447433"/>
            <a:chExt cx="9051872" cy="276999"/>
          </a:xfrm>
        </p:grpSpPr>
        <p:sp>
          <p:nvSpPr>
            <p:cNvPr id="2711" name="Google Shape;2711;p8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712" name="Google Shape;2712;p8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13" name="Google Shape;2713;p88"/>
          <p:cNvGrpSpPr/>
          <p:nvPr/>
        </p:nvGrpSpPr>
        <p:grpSpPr>
          <a:xfrm>
            <a:off x="558800" y="1861951"/>
            <a:ext cx="8785225" cy="215444"/>
            <a:chOff x="1027113" y="2045625"/>
            <a:chExt cx="8785225" cy="215444"/>
          </a:xfrm>
        </p:grpSpPr>
        <p:sp>
          <p:nvSpPr>
            <p:cNvPr id="2714" name="Google Shape;2714;p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15" name="Google Shape;2715;p8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biến môi trường (nội dung sẽ được phản ánh trong quá trình cài đặt)</a:t>
              </a:r>
              <a:endParaRPr/>
            </a:p>
          </p:txBody>
        </p:sp>
      </p:grpSp>
      <p:sp>
        <p:nvSpPr>
          <p:cNvPr id="2716" name="Google Shape;2716;p8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grpSp>
        <p:nvGrpSpPr>
          <p:cNvPr id="2717" name="Google Shape;2717;p88"/>
          <p:cNvGrpSpPr/>
          <p:nvPr/>
        </p:nvGrpSpPr>
        <p:grpSpPr>
          <a:xfrm>
            <a:off x="558800" y="2165560"/>
            <a:ext cx="8785225" cy="215444"/>
            <a:chOff x="1027113" y="2045625"/>
            <a:chExt cx="8785225" cy="215444"/>
          </a:xfrm>
        </p:grpSpPr>
        <p:sp>
          <p:nvSpPr>
            <p:cNvPr id="2718" name="Google Shape;2718;p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19" name="Google Shape;2719;p8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Tải xuống URL</a:t>
              </a:r>
              <a:endParaRPr sz="1400">
                <a:solidFill>
                  <a:srgbClr val="262626"/>
                </a:solidFill>
                <a:latin typeface="Arial"/>
                <a:ea typeface="Arial"/>
                <a:cs typeface="Arial"/>
                <a:sym typeface="Arial"/>
              </a:endParaRPr>
            </a:p>
          </p:txBody>
        </p:sp>
      </p:grpSp>
      <p:grpSp>
        <p:nvGrpSpPr>
          <p:cNvPr id="2720" name="Google Shape;2720;p88"/>
          <p:cNvGrpSpPr/>
          <p:nvPr/>
        </p:nvGrpSpPr>
        <p:grpSpPr>
          <a:xfrm>
            <a:off x="558800" y="2907259"/>
            <a:ext cx="8785225" cy="215444"/>
            <a:chOff x="1027113" y="2045625"/>
            <a:chExt cx="8785225" cy="215444"/>
          </a:xfrm>
        </p:grpSpPr>
        <p:sp>
          <p:nvSpPr>
            <p:cNvPr id="2721" name="Google Shape;2721;p8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22" name="Google Shape;2722;p8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Hệ điều hành và phiên bản chương trình (nó là mã nguồn mở nên có thể thay đổi phiên bản mới nhất)</a:t>
              </a:r>
              <a:endParaRPr sz="1400">
                <a:solidFill>
                  <a:srgbClr val="262626"/>
                </a:solidFill>
                <a:latin typeface="Arial"/>
                <a:ea typeface="Arial"/>
                <a:cs typeface="Arial"/>
                <a:sym typeface="Arial"/>
              </a:endParaRPr>
            </a:p>
          </p:txBody>
        </p:sp>
      </p:grpSp>
      <p:grpSp>
        <p:nvGrpSpPr>
          <p:cNvPr id="2723" name="Google Shape;2723;p88"/>
          <p:cNvGrpSpPr/>
          <p:nvPr/>
        </p:nvGrpSpPr>
        <p:grpSpPr>
          <a:xfrm>
            <a:off x="719190" y="2455990"/>
            <a:ext cx="5719710" cy="276999"/>
            <a:chOff x="2311770" y="2477896"/>
            <a:chExt cx="5719710" cy="276999"/>
          </a:xfrm>
        </p:grpSpPr>
        <p:sp>
          <p:nvSpPr>
            <p:cNvPr id="2724" name="Google Shape;2724;p88"/>
            <p:cNvSpPr txBox="1"/>
            <p:nvPr/>
          </p:nvSpPr>
          <p:spPr>
            <a:xfrm>
              <a:off x="2395892" y="2477896"/>
              <a:ext cx="5635588" cy="276999"/>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300"/>
                <a:buFont typeface="Arial"/>
                <a:buNone/>
              </a:pPr>
              <a:r>
                <a:rPr b="0" i="0" lang="en-US" sz="1300" u="none" cap="none" strike="noStrike">
                  <a:solidFill>
                    <a:srgbClr val="FFFFFF"/>
                  </a:solidFill>
                  <a:latin typeface="Arial"/>
                  <a:ea typeface="Arial"/>
                  <a:cs typeface="Arial"/>
                  <a:sym typeface="Arial"/>
                </a:rPr>
                <a:t>mobius_open_iot : </a:t>
              </a:r>
              <a:r>
                <a:rPr b="0" i="0" lang="en-US" sz="1300" u="none" cap="none" strike="noStrike">
                  <a:solidFill>
                    <a:srgbClr val="FFFF00"/>
                  </a:solidFill>
                  <a:latin typeface="Arial"/>
                  <a:ea typeface="Arial"/>
                  <a:cs typeface="Arial"/>
                  <a:sym typeface="Arial"/>
                </a:rPr>
                <a:t>https://github.com/IoTKETI/mobius-open-platform</a:t>
              </a:r>
              <a:endParaRPr/>
            </a:p>
          </p:txBody>
        </p:sp>
        <p:sp>
          <p:nvSpPr>
            <p:cNvPr id="2725" name="Google Shape;2725;p88"/>
            <p:cNvSpPr/>
            <p:nvPr/>
          </p:nvSpPr>
          <p:spPr>
            <a:xfrm>
              <a:off x="2311770" y="2477897"/>
              <a:ext cx="84122" cy="27699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Consolas"/>
                <a:ea typeface="Consolas"/>
                <a:cs typeface="Consolas"/>
                <a:sym typeface="Consolas"/>
              </a:endParaRPr>
            </a:p>
          </p:txBody>
        </p:sp>
      </p:grpSp>
      <p:graphicFrame>
        <p:nvGraphicFramePr>
          <p:cNvPr id="2726" name="Google Shape;2726;p88"/>
          <p:cNvGraphicFramePr/>
          <p:nvPr/>
        </p:nvGraphicFramePr>
        <p:xfrm>
          <a:off x="711239" y="3241315"/>
          <a:ext cx="3000000" cy="3000000"/>
        </p:xfrm>
        <a:graphic>
          <a:graphicData uri="http://schemas.openxmlformats.org/drawingml/2006/table">
            <a:tbl>
              <a:tblPr bandRow="1">
                <a:noFill/>
                <a:tableStyleId>{CEEB4D43-3864-4B0D-97B7-BF5298E49A98}</a:tableStyleId>
              </a:tblPr>
              <a:tblGrid>
                <a:gridCol w="1449850"/>
                <a:gridCol w="2182775"/>
                <a:gridCol w="227150"/>
                <a:gridCol w="1818750"/>
                <a:gridCol w="1901850"/>
              </a:tblGrid>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OS</a:t>
                      </a:r>
                      <a:endParaRPr b="0"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Linux ubuntu 18.04 LTS</a:t>
                      </a:r>
                      <a:endParaRPr b="0"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tcPr>
                </a:tc>
                <a:tc rowSpan="5">
                  <a:txBody>
                    <a:bodyPr/>
                    <a:lstStyle/>
                    <a:p>
                      <a:pPr indent="0" lvl="0" marL="0" marR="0" rtl="0" algn="l">
                        <a:lnSpc>
                          <a:spcPct val="100000"/>
                        </a:lnSpc>
                        <a:spcBef>
                          <a:spcPts val="0"/>
                        </a:spcBef>
                        <a:spcAft>
                          <a:spcPts val="0"/>
                        </a:spcAft>
                        <a:buClr>
                          <a:schemeClr val="dk1"/>
                        </a:buClr>
                        <a:buSzPts val="1300"/>
                        <a:buFont typeface="Malgun Gothic"/>
                        <a:buNone/>
                      </a:pPr>
                      <a:r>
                        <a:t/>
                      </a:r>
                      <a:endParaRPr b="0"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Vagrant</a:t>
                      </a:r>
                      <a:endParaRPr b="0"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2.2.14</a:t>
                      </a:r>
                      <a:endParaRPr b="0"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Node.js</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v14.15.3</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Virtual box</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6.1</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npm</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v6.14.9</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Nginx</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1.19.6</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mongoDB</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4.0.22</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latin typeface="Arial"/>
                          <a:ea typeface="Arial"/>
                          <a:cs typeface="Arial"/>
                          <a:sym typeface="Arial"/>
                        </a:rPr>
                        <a:t>PM2</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4.5.1</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65100">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Gulp-cli</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2.3.0</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vMerge="1"/>
                <a:tc>
                  <a:txBody>
                    <a:bodyPr/>
                    <a:lstStyle/>
                    <a:p>
                      <a:pPr indent="0" lvl="0" marL="0" marR="0" rtl="0" algn="l">
                        <a:spcBef>
                          <a:spcPts val="0"/>
                        </a:spcBef>
                        <a:spcAft>
                          <a:spcPts val="0"/>
                        </a:spcAft>
                        <a:buNone/>
                      </a:pPr>
                      <a:r>
                        <a:t/>
                      </a:r>
                      <a:endParaRPr sz="1300" u="none" cap="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1300" u="none" cap="none" strike="noStrike">
                        <a:latin typeface="Arial"/>
                        <a:ea typeface="Arial"/>
                        <a:cs typeface="Arial"/>
                        <a:sym typeface="Arial"/>
                      </a:endParaRPr>
                    </a:p>
                  </a:txBody>
                  <a:tcPr marT="45725" marB="45725" marR="91450" marL="91450">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grpSp>
        <p:nvGrpSpPr>
          <p:cNvPr id="2732" name="Google Shape;2732;p89"/>
          <p:cNvGrpSpPr/>
          <p:nvPr/>
        </p:nvGrpSpPr>
        <p:grpSpPr>
          <a:xfrm>
            <a:off x="1687381" y="2744788"/>
            <a:ext cx="6950885" cy="1219200"/>
            <a:chOff x="1718553" y="2052586"/>
            <a:chExt cx="6950885" cy="461665"/>
          </a:xfrm>
        </p:grpSpPr>
        <p:sp>
          <p:nvSpPr>
            <p:cNvPr id="2733" name="Google Shape;2733;p89"/>
            <p:cNvSpPr txBox="1"/>
            <p:nvPr/>
          </p:nvSpPr>
          <p:spPr>
            <a:xfrm>
              <a:off x="1802675" y="2052586"/>
              <a:ext cx="6866763" cy="461664"/>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a:p>
              <a:pPr indent="0" lvl="0" marL="0" marR="0" rtl="0" algn="ctr">
                <a:spcBef>
                  <a:spcPts val="0"/>
                </a:spcBef>
                <a:spcAft>
                  <a:spcPts val="0"/>
                </a:spcAft>
                <a:buNone/>
              </a:pPr>
              <a:r>
                <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b="1" lang="en-US" sz="1200">
                  <a:solidFill>
                    <a:schemeClr val="lt1"/>
                  </a:solidFill>
                  <a:latin typeface="Arial"/>
                  <a:ea typeface="Arial"/>
                  <a:cs typeface="Arial"/>
                  <a:sym typeface="Arial"/>
                </a:rPr>
                <a:t>Tên miền máy chủ</a:t>
              </a:r>
              <a:r>
                <a:rPr lang="en-US" sz="1200">
                  <a:solidFill>
                    <a:schemeClr val="lt1"/>
                  </a:solidFill>
                  <a:latin typeface="Arial"/>
                  <a:ea typeface="Arial"/>
                  <a:cs typeface="Arial"/>
                  <a:sym typeface="Arial"/>
                </a:rPr>
                <a:t>: </a:t>
              </a:r>
              <a:r>
                <a:rPr lang="en-US" sz="2400">
                  <a:solidFill>
                    <a:srgbClr val="DDEAF6"/>
                  </a:solidFill>
                  <a:latin typeface="Arial"/>
                  <a:ea typeface="Arial"/>
                  <a:cs typeface="Arial"/>
                  <a:sym typeface="Arial"/>
                </a:rPr>
                <a:t>openmobius.org</a:t>
              </a:r>
              <a:endParaRPr sz="1200">
                <a:solidFill>
                  <a:srgbClr val="DDEAF6"/>
                </a:solidFill>
                <a:latin typeface="Arial"/>
                <a:ea typeface="Arial"/>
                <a:cs typeface="Arial"/>
                <a:sym typeface="Arial"/>
              </a:endParaRPr>
            </a:p>
          </p:txBody>
        </p:sp>
        <p:sp>
          <p:nvSpPr>
            <p:cNvPr id="2734" name="Google Shape;2734;p89"/>
            <p:cNvSpPr/>
            <p:nvPr/>
          </p:nvSpPr>
          <p:spPr>
            <a:xfrm>
              <a:off x="1718553" y="2052587"/>
              <a:ext cx="84122" cy="461664"/>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olas"/>
                <a:ea typeface="Consolas"/>
                <a:cs typeface="Consolas"/>
                <a:sym typeface="Consolas"/>
              </a:endParaRPr>
            </a:p>
          </p:txBody>
        </p:sp>
      </p:grpSp>
      <p:sp>
        <p:nvSpPr>
          <p:cNvPr id="2735" name="Google Shape;2735;p89"/>
          <p:cNvSpPr txBox="1"/>
          <p:nvPr/>
        </p:nvSpPr>
        <p:spPr>
          <a:xfrm>
            <a:off x="1687381" y="4080574"/>
            <a:ext cx="6108700" cy="492443"/>
          </a:xfrm>
          <a:prstGeom prst="rect">
            <a:avLst/>
          </a:prstGeom>
          <a:noFill/>
          <a:ln>
            <a:noFill/>
          </a:ln>
        </p:spPr>
        <p:txBody>
          <a:bodyPr anchorCtr="0" anchor="t"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Nếu bạn không thiết lập tên miền, bạn không thể đăng nhập vào Ứng dụng.</a:t>
            </a:r>
            <a:r>
              <a:rPr b="1" lang="en-US" sz="1300">
                <a:solidFill>
                  <a:srgbClr val="1429A0"/>
                </a:solidFill>
                <a:latin typeface="Arial"/>
                <a:ea typeface="Arial"/>
                <a:cs typeface="Arial"/>
                <a:sym typeface="Arial"/>
              </a:rPr>
              <a:t> localhost </a:t>
            </a:r>
            <a:r>
              <a:rPr lang="en-US" sz="1300">
                <a:solidFill>
                  <a:srgbClr val="262626"/>
                </a:solidFill>
                <a:latin typeface="Arial"/>
                <a:ea typeface="Arial"/>
                <a:cs typeface="Arial"/>
                <a:sym typeface="Arial"/>
              </a:rPr>
              <a:t>không khả dụng</a:t>
            </a:r>
            <a:endParaRPr sz="1300">
              <a:solidFill>
                <a:srgbClr val="262626"/>
              </a:solidFill>
              <a:latin typeface="Arial"/>
              <a:ea typeface="Arial"/>
              <a:cs typeface="Arial"/>
              <a:sym typeface="Arial"/>
            </a:endParaRPr>
          </a:p>
        </p:txBody>
      </p:sp>
      <p:grpSp>
        <p:nvGrpSpPr>
          <p:cNvPr id="2736" name="Google Shape;2736;p89"/>
          <p:cNvGrpSpPr/>
          <p:nvPr/>
        </p:nvGrpSpPr>
        <p:grpSpPr>
          <a:xfrm>
            <a:off x="416128" y="447433"/>
            <a:ext cx="9051872" cy="276999"/>
            <a:chOff x="416128" y="447433"/>
            <a:chExt cx="9051872" cy="276999"/>
          </a:xfrm>
        </p:grpSpPr>
        <p:sp>
          <p:nvSpPr>
            <p:cNvPr id="2737" name="Google Shape;2737;p8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Tổng quan về nền tảng Mobius</a:t>
              </a:r>
              <a:endParaRPr/>
            </a:p>
          </p:txBody>
        </p:sp>
        <p:sp>
          <p:nvSpPr>
            <p:cNvPr id="2738" name="Google Shape;2738;p8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39" name="Google Shape;2739;p89"/>
          <p:cNvGrpSpPr/>
          <p:nvPr/>
        </p:nvGrpSpPr>
        <p:grpSpPr>
          <a:xfrm>
            <a:off x="558800" y="1861951"/>
            <a:ext cx="8785225" cy="215444"/>
            <a:chOff x="1027113" y="2045625"/>
            <a:chExt cx="8785225" cy="215444"/>
          </a:xfrm>
        </p:grpSpPr>
        <p:sp>
          <p:nvSpPr>
            <p:cNvPr id="2740" name="Google Shape;2740;p8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41" name="Google Shape;2741;p8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Thiết lập tên miền máy chủ ứng dụng</a:t>
              </a:r>
              <a:endParaRPr sz="1400">
                <a:solidFill>
                  <a:srgbClr val="262626"/>
                </a:solidFill>
                <a:latin typeface="Arial"/>
                <a:ea typeface="Arial"/>
                <a:cs typeface="Arial"/>
                <a:sym typeface="Arial"/>
              </a:endParaRPr>
            </a:p>
          </p:txBody>
        </p:sp>
      </p:grpSp>
      <p:sp>
        <p:nvSpPr>
          <p:cNvPr id="2742" name="Google Shape;2742;p8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Nền tảng mở IoT: tổng quan về Mobius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9"/>
          <p:cNvSpPr/>
          <p:nvPr/>
        </p:nvSpPr>
        <p:spPr>
          <a:xfrm>
            <a:off x="732104" y="2165360"/>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phát gửi yêu cầu nhắm đến tài nguyên (thông thường)</a:t>
            </a:r>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Nơi nhận luôn gửi lại phản hồi</a:t>
            </a:r>
            <a:endParaRPr/>
          </a:p>
        </p:txBody>
      </p:sp>
      <p:grpSp>
        <p:nvGrpSpPr>
          <p:cNvPr id="308" name="Google Shape;308;p9"/>
          <p:cNvGrpSpPr/>
          <p:nvPr/>
        </p:nvGrpSpPr>
        <p:grpSpPr>
          <a:xfrm>
            <a:off x="558800" y="2915046"/>
            <a:ext cx="8785225" cy="215444"/>
            <a:chOff x="1027113" y="2045625"/>
            <a:chExt cx="8785225" cy="215444"/>
          </a:xfrm>
        </p:grpSpPr>
        <p:sp>
          <p:nvSpPr>
            <p:cNvPr id="309" name="Google Shape;309;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0" name="Google Shape;310;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Nơi phát tạo yêu cầu</a:t>
              </a:r>
              <a:endParaRPr/>
            </a:p>
          </p:txBody>
        </p:sp>
      </p:grpSp>
      <p:sp>
        <p:nvSpPr>
          <p:cNvPr id="311" name="Google Shape;311;p9"/>
          <p:cNvSpPr/>
          <p:nvPr/>
        </p:nvSpPr>
        <p:spPr>
          <a:xfrm>
            <a:off x="732103" y="3174369"/>
            <a:ext cx="8632825" cy="622460"/>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Tạo, Truy xuất, Cập nhật hoặc Xóa tài nguyên</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Thông báo thông tin</a:t>
            </a:r>
            <a:endParaRPr/>
          </a:p>
        </p:txBody>
      </p:sp>
      <p:grpSp>
        <p:nvGrpSpPr>
          <p:cNvPr id="312" name="Google Shape;312;p9"/>
          <p:cNvGrpSpPr/>
          <p:nvPr/>
        </p:nvGrpSpPr>
        <p:grpSpPr>
          <a:xfrm>
            <a:off x="416128" y="447433"/>
            <a:ext cx="9051872" cy="276999"/>
            <a:chOff x="416128" y="447433"/>
            <a:chExt cx="9051872" cy="276999"/>
          </a:xfrm>
        </p:grpSpPr>
        <p:sp>
          <p:nvSpPr>
            <p:cNvPr id="313" name="Google Shape;313;p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 Kiến trúc nền tảng oneM2M</a:t>
              </a:r>
              <a:endParaRPr/>
            </a:p>
          </p:txBody>
        </p:sp>
        <p:sp>
          <p:nvSpPr>
            <p:cNvPr id="314" name="Google Shape;314;p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01</a:t>
              </a:r>
              <a:endParaRPr/>
            </a:p>
          </p:txBody>
        </p:sp>
      </p:grpSp>
      <p:grpSp>
        <p:nvGrpSpPr>
          <p:cNvPr id="315" name="Google Shape;315;p9"/>
          <p:cNvGrpSpPr/>
          <p:nvPr/>
        </p:nvGrpSpPr>
        <p:grpSpPr>
          <a:xfrm>
            <a:off x="558800" y="1915298"/>
            <a:ext cx="8785225" cy="215444"/>
            <a:chOff x="1027113" y="2045625"/>
            <a:chExt cx="8785225" cy="215444"/>
          </a:xfrm>
        </p:grpSpPr>
        <p:sp>
          <p:nvSpPr>
            <p:cNvPr id="316" name="Google Shape;316;p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7" name="Google Shape;317;p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Cặp Yêu cầu/Phản hồi</a:t>
              </a:r>
              <a:endParaRPr sz="1400">
                <a:solidFill>
                  <a:srgbClr val="262626"/>
                </a:solidFill>
                <a:latin typeface="Arial"/>
                <a:ea typeface="Arial"/>
                <a:cs typeface="Arial"/>
                <a:sym typeface="Arial"/>
              </a:endParaRPr>
            </a:p>
          </p:txBody>
        </p:sp>
      </p:grpSp>
      <p:sp>
        <p:nvSpPr>
          <p:cNvPr id="318" name="Google Shape;318;p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Quy trình chung</a:t>
            </a:r>
            <a:endParaRPr sz="2400">
              <a:solidFill>
                <a:srgbClr val="0C0C0C"/>
              </a:solidFill>
              <a:latin typeface="Arial"/>
              <a:ea typeface="Arial"/>
              <a:cs typeface="Arial"/>
              <a:sym typeface="Arial"/>
            </a:endParaRPr>
          </a:p>
        </p:txBody>
      </p:sp>
      <p:grpSp>
        <p:nvGrpSpPr>
          <p:cNvPr id="319" name="Google Shape;319;p9"/>
          <p:cNvGrpSpPr/>
          <p:nvPr/>
        </p:nvGrpSpPr>
        <p:grpSpPr>
          <a:xfrm>
            <a:off x="4520866" y="3053038"/>
            <a:ext cx="4896335" cy="3089926"/>
            <a:chOff x="4753369" y="3219293"/>
            <a:chExt cx="4572000" cy="2885248"/>
          </a:xfrm>
        </p:grpSpPr>
        <p:sp>
          <p:nvSpPr>
            <p:cNvPr id="320" name="Google Shape;320;p9"/>
            <p:cNvSpPr/>
            <p:nvPr/>
          </p:nvSpPr>
          <p:spPr>
            <a:xfrm>
              <a:off x="4934739" y="3736793"/>
              <a:ext cx="847593" cy="2009264"/>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21" name="Google Shape;321;p9"/>
            <p:cNvSpPr/>
            <p:nvPr/>
          </p:nvSpPr>
          <p:spPr>
            <a:xfrm>
              <a:off x="4940454" y="3377921"/>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Nơi phát</a:t>
              </a:r>
              <a:endParaRPr sz="1200">
                <a:solidFill>
                  <a:srgbClr val="3F3F3F"/>
                </a:solidFill>
                <a:latin typeface="Arial"/>
                <a:ea typeface="Arial"/>
                <a:cs typeface="Arial"/>
                <a:sym typeface="Arial"/>
              </a:endParaRPr>
            </a:p>
          </p:txBody>
        </p:sp>
        <p:sp>
          <p:nvSpPr>
            <p:cNvPr id="322" name="Google Shape;322;p9"/>
            <p:cNvSpPr/>
            <p:nvPr/>
          </p:nvSpPr>
          <p:spPr>
            <a:xfrm>
              <a:off x="7501205" y="3736793"/>
              <a:ext cx="847593" cy="2009264"/>
            </a:xfrm>
            <a:prstGeom prst="roundRect">
              <a:avLst>
                <a:gd fmla="val 0" name="adj"/>
              </a:avLst>
            </a:prstGeom>
            <a:solidFill>
              <a:srgbClr val="D8D8D8">
                <a:alpha val="68627"/>
              </a:srgbClr>
            </a:solidFill>
            <a:ln cap="flat" cmpd="sng" w="12700">
              <a:solidFill>
                <a:srgbClr val="BFBFB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rgbClr val="3F3F3F"/>
                </a:solidFill>
                <a:latin typeface="Arial"/>
                <a:ea typeface="Arial"/>
                <a:cs typeface="Arial"/>
                <a:sym typeface="Arial"/>
              </a:endParaRPr>
            </a:p>
          </p:txBody>
        </p:sp>
        <p:sp>
          <p:nvSpPr>
            <p:cNvPr id="323" name="Google Shape;323;p9"/>
            <p:cNvSpPr/>
            <p:nvPr/>
          </p:nvSpPr>
          <p:spPr>
            <a:xfrm>
              <a:off x="7506921" y="3377921"/>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Nơi nhận</a:t>
              </a:r>
              <a:endParaRPr sz="1200">
                <a:solidFill>
                  <a:srgbClr val="3F3F3F"/>
                </a:solidFill>
                <a:latin typeface="Arial"/>
                <a:ea typeface="Arial"/>
                <a:cs typeface="Arial"/>
                <a:sym typeface="Arial"/>
              </a:endParaRPr>
            </a:p>
          </p:txBody>
        </p:sp>
        <p:sp>
          <p:nvSpPr>
            <p:cNvPr id="324" name="Google Shape;324;p9"/>
            <p:cNvSpPr/>
            <p:nvPr/>
          </p:nvSpPr>
          <p:spPr>
            <a:xfrm flipH="1" rot="-5400000">
              <a:off x="6350356" y="3350992"/>
              <a:ext cx="363303" cy="1938397"/>
            </a:xfrm>
            <a:prstGeom prst="downArrow">
              <a:avLst>
                <a:gd fmla="val 52347" name="adj1"/>
                <a:gd fmla="val 44306" name="adj2"/>
              </a:avLst>
            </a:prstGeom>
            <a:gradFill>
              <a:gsLst>
                <a:gs pos="0">
                  <a:srgbClr val="FFFFFF">
                    <a:alpha val="0"/>
                  </a:srgbClr>
                </a:gs>
                <a:gs pos="62000">
                  <a:srgbClr val="D8D8D8"/>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5" name="Google Shape;325;p9"/>
            <p:cNvSpPr/>
            <p:nvPr/>
          </p:nvSpPr>
          <p:spPr>
            <a:xfrm flipH="1" rot="5400000">
              <a:off x="6574402" y="4221259"/>
              <a:ext cx="363303" cy="1938397"/>
            </a:xfrm>
            <a:prstGeom prst="downArrow">
              <a:avLst>
                <a:gd fmla="val 52347" name="adj1"/>
                <a:gd fmla="val 44306" name="adj2"/>
              </a:avLst>
            </a:prstGeom>
            <a:gradFill>
              <a:gsLst>
                <a:gs pos="0">
                  <a:srgbClr val="FFFFFF">
                    <a:alpha val="0"/>
                  </a:srgbClr>
                </a:gs>
                <a:gs pos="62000">
                  <a:srgbClr val="D8D8D8"/>
                </a:gs>
                <a:gs pos="100000">
                  <a:srgbClr val="D8D8D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Malgun Gothic"/>
                <a:ea typeface="Malgun Gothic"/>
                <a:cs typeface="Malgun Gothic"/>
                <a:sym typeface="Malgun Gothic"/>
              </a:endParaRPr>
            </a:p>
          </p:txBody>
        </p:sp>
        <p:sp>
          <p:nvSpPr>
            <p:cNvPr id="326" name="Google Shape;326;p9"/>
            <p:cNvSpPr/>
            <p:nvPr/>
          </p:nvSpPr>
          <p:spPr>
            <a:xfrm>
              <a:off x="6252299" y="3929605"/>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Thông báo yêu cầu</a:t>
              </a:r>
              <a:endParaRPr sz="1200">
                <a:solidFill>
                  <a:srgbClr val="3F3F3F"/>
                </a:solidFill>
                <a:latin typeface="Arial"/>
                <a:ea typeface="Arial"/>
                <a:cs typeface="Arial"/>
                <a:sym typeface="Arial"/>
              </a:endParaRPr>
            </a:p>
          </p:txBody>
        </p:sp>
        <p:sp>
          <p:nvSpPr>
            <p:cNvPr id="327" name="Google Shape;327;p9"/>
            <p:cNvSpPr/>
            <p:nvPr/>
          </p:nvSpPr>
          <p:spPr>
            <a:xfrm>
              <a:off x="6252299" y="4771266"/>
              <a:ext cx="847593" cy="26464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Thông báo phản hồi</a:t>
              </a:r>
              <a:endParaRPr sz="1200">
                <a:solidFill>
                  <a:srgbClr val="3F3F3F"/>
                </a:solidFill>
                <a:latin typeface="Arial"/>
                <a:ea typeface="Arial"/>
                <a:cs typeface="Arial"/>
                <a:sym typeface="Arial"/>
              </a:endParaRPr>
            </a:p>
          </p:txBody>
        </p:sp>
        <p:sp>
          <p:nvSpPr>
            <p:cNvPr id="328" name="Google Shape;328;p9"/>
            <p:cNvSpPr/>
            <p:nvPr/>
          </p:nvSpPr>
          <p:spPr>
            <a:xfrm>
              <a:off x="7925002" y="4227682"/>
              <a:ext cx="1290555" cy="363304"/>
            </a:xfrm>
            <a:prstGeom prst="roundRect">
              <a:avLst>
                <a:gd fmla="val 0" name="adj"/>
              </a:avLst>
            </a:prstGeom>
            <a:solidFill>
              <a:srgbClr val="193EB0"/>
            </a:solidFill>
            <a:ln cap="flat" cmpd="sng" w="12700">
              <a:solidFill>
                <a:schemeClr val="lt1"/>
              </a:solidFill>
              <a:prstDash val="dash"/>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Tài nguyên</a:t>
              </a:r>
              <a:endParaRPr sz="1100">
                <a:solidFill>
                  <a:schemeClr val="lt1"/>
                </a:solidFill>
                <a:latin typeface="Arial"/>
                <a:ea typeface="Arial"/>
                <a:cs typeface="Arial"/>
                <a:sym typeface="Arial"/>
              </a:endParaRPr>
            </a:p>
          </p:txBody>
        </p:sp>
        <p:sp>
          <p:nvSpPr>
            <p:cNvPr id="329" name="Google Shape;329;p9"/>
            <p:cNvSpPr/>
            <p:nvPr/>
          </p:nvSpPr>
          <p:spPr>
            <a:xfrm>
              <a:off x="4753369" y="3219293"/>
              <a:ext cx="4572000" cy="274320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0" name="Google Shape;330;p9"/>
            <p:cNvSpPr/>
            <p:nvPr/>
          </p:nvSpPr>
          <p:spPr>
            <a:xfrm>
              <a:off x="6615572" y="5839898"/>
              <a:ext cx="847593" cy="264643"/>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rgbClr val="3F3F3F"/>
                  </a:solidFill>
                  <a:latin typeface="Arial"/>
                  <a:ea typeface="Arial"/>
                  <a:cs typeface="Arial"/>
                  <a:sym typeface="Arial"/>
                </a:rPr>
                <a:t>Quy trình chung</a:t>
              </a:r>
              <a:endParaRPr sz="1200">
                <a:solidFill>
                  <a:srgbClr val="3F3F3F"/>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90"/>
          <p:cNvSpPr/>
          <p:nvPr/>
        </p:nvSpPr>
        <p:spPr>
          <a:xfrm>
            <a:off x="990000" y="3038807"/>
            <a:ext cx="8344500"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Nền tảng mở IoT</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Cài đặt và vận hành Mobius</a:t>
            </a:r>
            <a:endParaRPr/>
          </a:p>
        </p:txBody>
      </p:sp>
      <p:sp>
        <p:nvSpPr>
          <p:cNvPr id="2749" name="Google Shape;2749;p90"/>
          <p:cNvSpPr/>
          <p:nvPr/>
        </p:nvSpPr>
        <p:spPr>
          <a:xfrm>
            <a:off x="990000" y="2748477"/>
            <a:ext cx="5479711" cy="3077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000">
                <a:solidFill>
                  <a:srgbClr val="7F7F7F"/>
                </a:solidFill>
                <a:latin typeface="Arial"/>
                <a:ea typeface="Arial"/>
                <a:cs typeface="Arial"/>
                <a:sym typeface="Arial"/>
              </a:rPr>
              <a:t>Bài 2.</a:t>
            </a:r>
            <a:endParaRPr/>
          </a:p>
        </p:txBody>
      </p:sp>
      <p:grpSp>
        <p:nvGrpSpPr>
          <p:cNvPr id="2750" name="Google Shape;2750;p90"/>
          <p:cNvGrpSpPr/>
          <p:nvPr/>
        </p:nvGrpSpPr>
        <p:grpSpPr>
          <a:xfrm>
            <a:off x="1051644" y="4437133"/>
            <a:ext cx="5702300" cy="708006"/>
            <a:chOff x="1051644" y="4437133"/>
            <a:chExt cx="5702300" cy="708006"/>
          </a:xfrm>
        </p:grpSpPr>
        <p:grpSp>
          <p:nvGrpSpPr>
            <p:cNvPr id="2751" name="Google Shape;2751;p90"/>
            <p:cNvGrpSpPr/>
            <p:nvPr/>
          </p:nvGrpSpPr>
          <p:grpSpPr>
            <a:xfrm>
              <a:off x="1051644" y="4437133"/>
              <a:ext cx="5702300" cy="278172"/>
              <a:chOff x="1051644" y="4437133"/>
              <a:chExt cx="5702300" cy="278172"/>
            </a:xfrm>
          </p:grpSpPr>
          <p:sp>
            <p:nvSpPr>
              <p:cNvPr id="2752" name="Google Shape;2752;p90"/>
              <p:cNvSpPr/>
              <p:nvPr/>
            </p:nvSpPr>
            <p:spPr>
              <a:xfrm>
                <a:off x="1234524" y="4438306"/>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2.1. Tổng quan về nền tảng Mobius</a:t>
                </a:r>
                <a:endParaRPr/>
              </a:p>
            </p:txBody>
          </p:sp>
          <p:sp>
            <p:nvSpPr>
              <p:cNvPr id="2753" name="Google Shape;2753;p90"/>
              <p:cNvSpPr/>
              <p:nvPr/>
            </p:nvSpPr>
            <p:spPr>
              <a:xfrm>
                <a:off x="1051644" y="4437133"/>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nvGrpSpPr>
            <p:cNvPr id="2754" name="Google Shape;2754;p90"/>
            <p:cNvGrpSpPr/>
            <p:nvPr/>
          </p:nvGrpSpPr>
          <p:grpSpPr>
            <a:xfrm>
              <a:off x="1051644" y="4866967"/>
              <a:ext cx="5702300" cy="278172"/>
              <a:chOff x="1051644" y="4866967"/>
              <a:chExt cx="5702300" cy="278172"/>
            </a:xfrm>
          </p:grpSpPr>
          <p:sp>
            <p:nvSpPr>
              <p:cNvPr id="2755" name="Google Shape;2755;p90"/>
              <p:cNvSpPr/>
              <p:nvPr/>
            </p:nvSpPr>
            <p:spPr>
              <a:xfrm>
                <a:off x="1234524" y="486814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2.2. Thiết lập môi trường Ứng dụng</a:t>
                </a:r>
                <a:endParaRPr sz="1800">
                  <a:solidFill>
                    <a:srgbClr val="3F3F3F"/>
                  </a:solidFill>
                  <a:latin typeface="Arial"/>
                  <a:ea typeface="Arial"/>
                  <a:cs typeface="Arial"/>
                  <a:sym typeface="Arial"/>
                </a:endParaRPr>
              </a:p>
            </p:txBody>
          </p:sp>
          <p:sp>
            <p:nvSpPr>
              <p:cNvPr id="2756" name="Google Shape;2756;p90"/>
              <p:cNvSpPr/>
              <p:nvPr/>
            </p:nvSpPr>
            <p:spPr>
              <a:xfrm>
                <a:off x="1051644" y="486696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Malgun Gothic"/>
                  <a:ea typeface="Malgun Gothic"/>
                  <a:cs typeface="Malgun Gothic"/>
                  <a:sym typeface="Malgun Gothic"/>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91"/>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763" name="Google Shape;2763;p91"/>
          <p:cNvGrpSpPr/>
          <p:nvPr/>
        </p:nvGrpSpPr>
        <p:grpSpPr>
          <a:xfrm>
            <a:off x="558800" y="2182209"/>
            <a:ext cx="8785225" cy="215444"/>
            <a:chOff x="1027113" y="2045625"/>
            <a:chExt cx="8785225" cy="215444"/>
          </a:xfrm>
        </p:grpSpPr>
        <p:sp>
          <p:nvSpPr>
            <p:cNvPr id="2764" name="Google Shape;2764;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65" name="Google Shape;2765;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Vagrant</a:t>
              </a:r>
              <a:endParaRPr sz="1400">
                <a:solidFill>
                  <a:srgbClr val="262626"/>
                </a:solidFill>
                <a:latin typeface="Arial"/>
                <a:ea typeface="Arial"/>
                <a:cs typeface="Arial"/>
                <a:sym typeface="Arial"/>
              </a:endParaRPr>
            </a:p>
          </p:txBody>
        </p:sp>
      </p:grpSp>
      <p:grpSp>
        <p:nvGrpSpPr>
          <p:cNvPr id="2766" name="Google Shape;2766;p91"/>
          <p:cNvGrpSpPr/>
          <p:nvPr/>
        </p:nvGrpSpPr>
        <p:grpSpPr>
          <a:xfrm>
            <a:off x="558799" y="2529066"/>
            <a:ext cx="8785225" cy="215444"/>
            <a:chOff x="1027113" y="2045625"/>
            <a:chExt cx="8785225" cy="215444"/>
          </a:xfrm>
        </p:grpSpPr>
        <p:sp>
          <p:nvSpPr>
            <p:cNvPr id="2767" name="Google Shape;2767;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68" name="Google Shape;2768;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Node.js</a:t>
              </a:r>
              <a:endParaRPr sz="1400">
                <a:solidFill>
                  <a:srgbClr val="262626"/>
                </a:solidFill>
                <a:latin typeface="Arial"/>
                <a:ea typeface="Arial"/>
                <a:cs typeface="Arial"/>
                <a:sym typeface="Arial"/>
              </a:endParaRPr>
            </a:p>
          </p:txBody>
        </p:sp>
      </p:grpSp>
      <p:grpSp>
        <p:nvGrpSpPr>
          <p:cNvPr id="2769" name="Google Shape;2769;p91"/>
          <p:cNvGrpSpPr/>
          <p:nvPr/>
        </p:nvGrpSpPr>
        <p:grpSpPr>
          <a:xfrm>
            <a:off x="558799" y="2864553"/>
            <a:ext cx="8785225" cy="215444"/>
            <a:chOff x="1027113" y="2045625"/>
            <a:chExt cx="8785225" cy="215444"/>
          </a:xfrm>
        </p:grpSpPr>
        <p:sp>
          <p:nvSpPr>
            <p:cNvPr id="2770" name="Google Shape;2770;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71" name="Google Shape;2771;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cơ sở dữ liệu (Maria DB, MySQL, Mongo, …)</a:t>
              </a:r>
              <a:endParaRPr/>
            </a:p>
          </p:txBody>
        </p:sp>
      </p:grpSp>
      <p:grpSp>
        <p:nvGrpSpPr>
          <p:cNvPr id="2772" name="Google Shape;2772;p91"/>
          <p:cNvGrpSpPr/>
          <p:nvPr/>
        </p:nvGrpSpPr>
        <p:grpSpPr>
          <a:xfrm>
            <a:off x="558800" y="3200040"/>
            <a:ext cx="8785225" cy="215444"/>
            <a:chOff x="1027113" y="2045625"/>
            <a:chExt cx="8785225" cy="215444"/>
          </a:xfrm>
        </p:grpSpPr>
        <p:sp>
          <p:nvSpPr>
            <p:cNvPr id="2773" name="Google Shape;2773;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74" name="Google Shape;2774;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Gulp &amp; PM2</a:t>
              </a:r>
              <a:endParaRPr sz="1400">
                <a:solidFill>
                  <a:srgbClr val="262626"/>
                </a:solidFill>
                <a:latin typeface="Arial"/>
                <a:ea typeface="Arial"/>
                <a:cs typeface="Arial"/>
                <a:sym typeface="Arial"/>
              </a:endParaRPr>
            </a:p>
          </p:txBody>
        </p:sp>
      </p:grpSp>
      <p:grpSp>
        <p:nvGrpSpPr>
          <p:cNvPr id="2775" name="Google Shape;2775;p91"/>
          <p:cNvGrpSpPr/>
          <p:nvPr/>
        </p:nvGrpSpPr>
        <p:grpSpPr>
          <a:xfrm>
            <a:off x="558800" y="3535527"/>
            <a:ext cx="8785225" cy="215444"/>
            <a:chOff x="1027113" y="2045625"/>
            <a:chExt cx="8785225" cy="215444"/>
          </a:xfrm>
        </p:grpSpPr>
        <p:sp>
          <p:nvSpPr>
            <p:cNvPr id="2776" name="Google Shape;2776;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77" name="Google Shape;2777;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máy chủ web Nginx</a:t>
              </a:r>
              <a:endParaRPr sz="1400">
                <a:solidFill>
                  <a:srgbClr val="262626"/>
                </a:solidFill>
                <a:latin typeface="Arial"/>
                <a:ea typeface="Arial"/>
                <a:cs typeface="Arial"/>
                <a:sym typeface="Arial"/>
              </a:endParaRPr>
            </a:p>
          </p:txBody>
        </p:sp>
      </p:grpSp>
      <p:grpSp>
        <p:nvGrpSpPr>
          <p:cNvPr id="2778" name="Google Shape;2778;p91"/>
          <p:cNvGrpSpPr/>
          <p:nvPr/>
        </p:nvGrpSpPr>
        <p:grpSpPr>
          <a:xfrm>
            <a:off x="416128" y="447433"/>
            <a:ext cx="9051872" cy="276999"/>
            <a:chOff x="416128" y="447433"/>
            <a:chExt cx="9051872" cy="276999"/>
          </a:xfrm>
        </p:grpSpPr>
        <p:sp>
          <p:nvSpPr>
            <p:cNvPr id="2779" name="Google Shape;2779;p91"/>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780" name="Google Shape;2780;p91"/>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81" name="Google Shape;2781;p91"/>
          <p:cNvGrpSpPr/>
          <p:nvPr/>
        </p:nvGrpSpPr>
        <p:grpSpPr>
          <a:xfrm>
            <a:off x="558800" y="1861951"/>
            <a:ext cx="8785225" cy="215444"/>
            <a:chOff x="1027113" y="2045625"/>
            <a:chExt cx="8785225" cy="215444"/>
          </a:xfrm>
        </p:grpSpPr>
        <p:sp>
          <p:nvSpPr>
            <p:cNvPr id="2782" name="Google Shape;2782;p91"/>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83" name="Google Shape;2783;p91"/>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Cài đặt máy ảo (Virtualbox, Vmware,…)</a:t>
              </a:r>
              <a:endParaRPr/>
            </a:p>
          </p:txBody>
        </p:sp>
      </p:grpSp>
      <p:sp>
        <p:nvSpPr>
          <p:cNvPr id="2784" name="Google Shape;2784;p91"/>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Dịch vụ xây dựng môi trường theo yêu cầu</a:t>
            </a:r>
            <a:endParaRPr sz="2400">
              <a:solidFill>
                <a:srgbClr val="0C0C0C"/>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grpSp>
        <p:nvGrpSpPr>
          <p:cNvPr id="2790" name="Google Shape;2790;p92"/>
          <p:cNvGrpSpPr/>
          <p:nvPr/>
        </p:nvGrpSpPr>
        <p:grpSpPr>
          <a:xfrm>
            <a:off x="2419140" y="3409323"/>
            <a:ext cx="4639935" cy="1931214"/>
            <a:chOff x="2419140" y="3409323"/>
            <a:chExt cx="4639935" cy="1931214"/>
          </a:xfrm>
        </p:grpSpPr>
        <p:pic>
          <p:nvPicPr>
            <p:cNvPr descr="Oracle Logo clipart - Product, Font, Design, transparent clip art" id="2791" name="Google Shape;2791;p92"/>
            <p:cNvPicPr preferRelativeResize="0"/>
            <p:nvPr/>
          </p:nvPicPr>
          <p:blipFill rotWithShape="1">
            <a:blip r:embed="rId3">
              <a:alphaModFix/>
            </a:blip>
            <a:srcRect b="0" l="0" r="0" t="0"/>
            <a:stretch/>
          </p:blipFill>
          <p:spPr>
            <a:xfrm>
              <a:off x="2419140" y="3409323"/>
              <a:ext cx="1931214" cy="1931214"/>
            </a:xfrm>
            <a:prstGeom prst="rect">
              <a:avLst/>
            </a:prstGeom>
            <a:noFill/>
            <a:ln>
              <a:noFill/>
            </a:ln>
          </p:spPr>
        </p:pic>
        <p:pic>
          <p:nvPicPr>
            <p:cNvPr id="2792" name="Google Shape;2792;p92"/>
            <p:cNvPicPr preferRelativeResize="0"/>
            <p:nvPr/>
          </p:nvPicPr>
          <p:blipFill rotWithShape="1">
            <a:blip r:embed="rId4">
              <a:alphaModFix/>
            </a:blip>
            <a:srcRect b="0" l="0" r="0" t="0"/>
            <a:stretch/>
          </p:blipFill>
          <p:spPr>
            <a:xfrm>
              <a:off x="5729914" y="3629000"/>
              <a:ext cx="1329161" cy="1616549"/>
            </a:xfrm>
            <a:prstGeom prst="rect">
              <a:avLst/>
            </a:prstGeom>
            <a:noFill/>
            <a:ln>
              <a:noFill/>
            </a:ln>
          </p:spPr>
        </p:pic>
      </p:grpSp>
      <p:grpSp>
        <p:nvGrpSpPr>
          <p:cNvPr id="2793" name="Google Shape;2793;p92"/>
          <p:cNvGrpSpPr/>
          <p:nvPr/>
        </p:nvGrpSpPr>
        <p:grpSpPr>
          <a:xfrm>
            <a:off x="416128" y="447433"/>
            <a:ext cx="9051872" cy="276999"/>
            <a:chOff x="416128" y="447433"/>
            <a:chExt cx="9051872" cy="276999"/>
          </a:xfrm>
        </p:grpSpPr>
        <p:sp>
          <p:nvSpPr>
            <p:cNvPr id="2794" name="Google Shape;2794;p92"/>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795" name="Google Shape;2795;p92"/>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grpSp>
        <p:nvGrpSpPr>
          <p:cNvPr id="2796" name="Google Shape;2796;p92"/>
          <p:cNvGrpSpPr/>
          <p:nvPr/>
        </p:nvGrpSpPr>
        <p:grpSpPr>
          <a:xfrm>
            <a:off x="558800" y="1907671"/>
            <a:ext cx="8785225" cy="215444"/>
            <a:chOff x="1027113" y="2045625"/>
            <a:chExt cx="8785225" cy="215444"/>
          </a:xfrm>
        </p:grpSpPr>
        <p:sp>
          <p:nvSpPr>
            <p:cNvPr id="2797" name="Google Shape;2797;p92"/>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98" name="Google Shape;2798;p92"/>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1400">
                  <a:solidFill>
                    <a:srgbClr val="262626"/>
                  </a:solidFill>
                  <a:latin typeface="Arial"/>
                  <a:ea typeface="Arial"/>
                  <a:cs typeface="Arial"/>
                  <a:sym typeface="Arial"/>
                </a:rPr>
                <a:t>Cấu hình môi trường máy ảo</a:t>
              </a:r>
              <a:endParaRPr sz="1400">
                <a:solidFill>
                  <a:srgbClr val="262626"/>
                </a:solidFill>
                <a:latin typeface="Arial"/>
                <a:ea typeface="Arial"/>
                <a:cs typeface="Arial"/>
                <a:sym typeface="Arial"/>
              </a:endParaRPr>
            </a:p>
          </p:txBody>
        </p:sp>
      </p:grpSp>
      <p:sp>
        <p:nvSpPr>
          <p:cNvPr id="2799" name="Google Shape;2799;p92"/>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sp>
        <p:nvSpPr>
          <p:cNvPr id="2800" name="Google Shape;2800;p92"/>
          <p:cNvSpPr/>
          <p:nvPr/>
        </p:nvSpPr>
        <p:spPr>
          <a:xfrm>
            <a:off x="711200" y="2123115"/>
            <a:ext cx="8632825" cy="54551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Hãy định cấu hình CentOS, Ubuntu và các môi trường máy ảo khác nhau bằng các công cụ mã nguồn mở VirtualBox (Oracle) và Vagrant (HashCorp).</a:t>
            </a:r>
            <a:endParaRPr sz="1300">
              <a:solidFill>
                <a:srgbClr val="26262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93"/>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807" name="Google Shape;2807;p93"/>
          <p:cNvGrpSpPr/>
          <p:nvPr/>
        </p:nvGrpSpPr>
        <p:grpSpPr>
          <a:xfrm>
            <a:off x="416128" y="447433"/>
            <a:ext cx="9051872" cy="276999"/>
            <a:chOff x="416128" y="447433"/>
            <a:chExt cx="9051872" cy="276999"/>
          </a:xfrm>
        </p:grpSpPr>
        <p:sp>
          <p:nvSpPr>
            <p:cNvPr id="2808" name="Google Shape;2808;p93"/>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809" name="Google Shape;2809;p93"/>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810" name="Google Shape;2810;p93"/>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a:p>
        </p:txBody>
      </p:sp>
      <p:grpSp>
        <p:nvGrpSpPr>
          <p:cNvPr id="2811" name="Google Shape;2811;p93"/>
          <p:cNvGrpSpPr/>
          <p:nvPr/>
        </p:nvGrpSpPr>
        <p:grpSpPr>
          <a:xfrm>
            <a:off x="558800" y="1907671"/>
            <a:ext cx="8785225" cy="215444"/>
            <a:chOff x="1027113" y="2045625"/>
            <a:chExt cx="8785225" cy="215444"/>
          </a:xfrm>
        </p:grpSpPr>
        <p:sp>
          <p:nvSpPr>
            <p:cNvPr id="2812" name="Google Shape;2812;p93"/>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13" name="Google Shape;2813;p93"/>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tạo và quản lý máy ảo không dùng Vagrant</a:t>
              </a:r>
              <a:endParaRPr sz="1400">
                <a:solidFill>
                  <a:srgbClr val="262626"/>
                </a:solidFill>
                <a:latin typeface="Arial"/>
                <a:ea typeface="Arial"/>
                <a:cs typeface="Arial"/>
                <a:sym typeface="Arial"/>
              </a:endParaRPr>
            </a:p>
          </p:txBody>
        </p:sp>
      </p:grpSp>
      <p:sp>
        <p:nvSpPr>
          <p:cNvPr id="2814" name="Google Shape;2814;p93"/>
          <p:cNvSpPr/>
          <p:nvPr/>
        </p:nvSpPr>
        <p:spPr>
          <a:xfrm>
            <a:off x="711200" y="212311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VirtualBox, từng máy ảo riêng lẻ phải được tạo, kết nối và thiết lập riêng.</a:t>
            </a:r>
            <a:endParaRPr sz="1200">
              <a:solidFill>
                <a:srgbClr val="262626"/>
              </a:solidFill>
              <a:latin typeface="Arial"/>
              <a:ea typeface="Arial"/>
              <a:cs typeface="Arial"/>
              <a:sym typeface="Arial"/>
            </a:endParaRPr>
          </a:p>
        </p:txBody>
      </p:sp>
      <p:grpSp>
        <p:nvGrpSpPr>
          <p:cNvPr id="2815" name="Google Shape;2815;p93"/>
          <p:cNvGrpSpPr/>
          <p:nvPr/>
        </p:nvGrpSpPr>
        <p:grpSpPr>
          <a:xfrm>
            <a:off x="2218552" y="3135545"/>
            <a:ext cx="5618120" cy="2510512"/>
            <a:chOff x="2329543" y="3447602"/>
            <a:chExt cx="5618120" cy="2510512"/>
          </a:xfrm>
        </p:grpSpPr>
        <p:sp>
          <p:nvSpPr>
            <p:cNvPr id="2816" name="Google Shape;2816;p93"/>
            <p:cNvSpPr/>
            <p:nvPr/>
          </p:nvSpPr>
          <p:spPr>
            <a:xfrm>
              <a:off x="2329543" y="3447602"/>
              <a:ext cx="2295312" cy="2510512"/>
            </a:xfrm>
            <a:prstGeom prst="roundRect">
              <a:avLst>
                <a:gd fmla="val 5952" name="adj"/>
              </a:avLst>
            </a:prstGeom>
            <a:solidFill>
              <a:srgbClr val="D8E2F3"/>
            </a:solidFill>
            <a:ln>
              <a:noFill/>
            </a:ln>
          </p:spPr>
          <p:txBody>
            <a:bodyPr anchorCtr="0" anchor="ctr" bIns="0" lIns="0" spcFirstLastPara="1" rIns="0" wrap="square" tIns="0">
              <a:noAutofit/>
            </a:bodyPr>
            <a:lstStyle/>
            <a:p>
              <a:pPr indent="0" lvl="0" marL="180975" marR="0" rtl="0" algn="l">
                <a:lnSpc>
                  <a:spcPct val="146153"/>
                </a:lnSpc>
                <a:spcBef>
                  <a:spcPts val="0"/>
                </a:spcBef>
                <a:spcAft>
                  <a:spcPts val="0"/>
                </a:spcAft>
                <a:buNone/>
              </a:pPr>
              <a:r>
                <a:rPr b="1" lang="en-US" sz="1300">
                  <a:solidFill>
                    <a:srgbClr val="262626"/>
                  </a:solidFill>
                  <a:latin typeface="Arial"/>
                  <a:ea typeface="Arial"/>
                  <a:cs typeface="Arial"/>
                  <a:sym typeface="Arial"/>
                </a:rPr>
                <a:t>[ Chi tiết công việc]</a:t>
              </a:r>
              <a:endParaRPr b="1"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1. Kết nối với từng VM</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2. Cài đặt tên máy chủ</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3. cài đặt IP</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4. Cài đặt ứng dụng</a:t>
              </a:r>
              <a:endParaRPr sz="1300">
                <a:solidFill>
                  <a:srgbClr val="262626"/>
                </a:solidFill>
                <a:latin typeface="Arial"/>
                <a:ea typeface="Arial"/>
                <a:cs typeface="Arial"/>
                <a:sym typeface="Arial"/>
              </a:endParaRPr>
            </a:p>
            <a:p>
              <a:pPr indent="0" lvl="0" marL="180975" marR="0" rtl="0" algn="l">
                <a:lnSpc>
                  <a:spcPct val="146153"/>
                </a:lnSpc>
                <a:spcBef>
                  <a:spcPts val="600"/>
                </a:spcBef>
                <a:spcAft>
                  <a:spcPts val="0"/>
                </a:spcAft>
                <a:buNone/>
              </a:pPr>
              <a:r>
                <a:rPr lang="en-US" sz="1300">
                  <a:solidFill>
                    <a:srgbClr val="262626"/>
                  </a:solidFill>
                  <a:latin typeface="Arial"/>
                  <a:ea typeface="Arial"/>
                  <a:cs typeface="Arial"/>
                  <a:sym typeface="Arial"/>
                </a:rPr>
                <a:t>5. ETC …</a:t>
              </a:r>
              <a:endParaRPr/>
            </a:p>
          </p:txBody>
        </p:sp>
        <p:sp>
          <p:nvSpPr>
            <p:cNvPr id="2817" name="Google Shape;2817;p93"/>
            <p:cNvSpPr/>
            <p:nvPr/>
          </p:nvSpPr>
          <p:spPr>
            <a:xfrm>
              <a:off x="4833257" y="4305731"/>
              <a:ext cx="814652"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18" name="Google Shape;2818;p93"/>
            <p:cNvPicPr preferRelativeResize="0"/>
            <p:nvPr/>
          </p:nvPicPr>
          <p:blipFill rotWithShape="1">
            <a:blip r:embed="rId3">
              <a:alphaModFix/>
            </a:blip>
            <a:srcRect b="0" l="0" r="0" t="0"/>
            <a:stretch/>
          </p:blipFill>
          <p:spPr>
            <a:xfrm>
              <a:off x="4982307" y="4409617"/>
              <a:ext cx="457200" cy="342900"/>
            </a:xfrm>
            <a:prstGeom prst="rect">
              <a:avLst/>
            </a:prstGeom>
            <a:noFill/>
            <a:ln>
              <a:noFill/>
            </a:ln>
          </p:spPr>
        </p:pic>
        <p:sp>
          <p:nvSpPr>
            <p:cNvPr id="2819" name="Google Shape;2819;p93"/>
            <p:cNvSpPr/>
            <p:nvPr/>
          </p:nvSpPr>
          <p:spPr>
            <a:xfrm>
              <a:off x="5010444" y="475251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nvGrpSpPr>
            <p:cNvPr id="2820" name="Google Shape;2820;p93"/>
            <p:cNvGrpSpPr/>
            <p:nvPr/>
          </p:nvGrpSpPr>
          <p:grpSpPr>
            <a:xfrm>
              <a:off x="4833257" y="3447602"/>
              <a:ext cx="814652" cy="737853"/>
              <a:chOff x="1119262" y="4262510"/>
              <a:chExt cx="814652" cy="737853"/>
            </a:xfrm>
          </p:grpSpPr>
          <p:sp>
            <p:nvSpPr>
              <p:cNvPr id="2821" name="Google Shape;2821;p93"/>
              <p:cNvSpPr/>
              <p:nvPr/>
            </p:nvSpPr>
            <p:spPr>
              <a:xfrm>
                <a:off x="1119262" y="4262510"/>
                <a:ext cx="814652"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22" name="Google Shape;2822;p93"/>
              <p:cNvPicPr preferRelativeResize="0"/>
              <p:nvPr/>
            </p:nvPicPr>
            <p:blipFill rotWithShape="1">
              <a:blip r:embed="rId3">
                <a:alphaModFix/>
              </a:blip>
              <a:srcRect b="0" l="0" r="0" t="0"/>
              <a:stretch/>
            </p:blipFill>
            <p:spPr>
              <a:xfrm>
                <a:off x="1268312" y="4380464"/>
                <a:ext cx="457200" cy="342900"/>
              </a:xfrm>
              <a:prstGeom prst="rect">
                <a:avLst/>
              </a:prstGeom>
              <a:noFill/>
              <a:ln>
                <a:noFill/>
              </a:ln>
            </p:spPr>
          </p:pic>
          <p:sp>
            <p:nvSpPr>
              <p:cNvPr id="2823" name="Google Shape;2823;p93"/>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grpSp>
          <p:nvGrpSpPr>
            <p:cNvPr id="2824" name="Google Shape;2824;p93"/>
            <p:cNvGrpSpPr/>
            <p:nvPr/>
          </p:nvGrpSpPr>
          <p:grpSpPr>
            <a:xfrm>
              <a:off x="4833257" y="5161538"/>
              <a:ext cx="814652" cy="737853"/>
              <a:chOff x="1119262" y="4262510"/>
              <a:chExt cx="814652" cy="737853"/>
            </a:xfrm>
          </p:grpSpPr>
          <p:sp>
            <p:nvSpPr>
              <p:cNvPr id="2825" name="Google Shape;2825;p93"/>
              <p:cNvSpPr/>
              <p:nvPr/>
            </p:nvSpPr>
            <p:spPr>
              <a:xfrm>
                <a:off x="1119262" y="4262510"/>
                <a:ext cx="814652"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26" name="Google Shape;2826;p93"/>
              <p:cNvPicPr preferRelativeResize="0"/>
              <p:nvPr/>
            </p:nvPicPr>
            <p:blipFill rotWithShape="1">
              <a:blip r:embed="rId3">
                <a:alphaModFix/>
              </a:blip>
              <a:srcRect b="0" l="0" r="0" t="0"/>
              <a:stretch/>
            </p:blipFill>
            <p:spPr>
              <a:xfrm>
                <a:off x="1268312" y="4380464"/>
                <a:ext cx="457200" cy="342900"/>
              </a:xfrm>
              <a:prstGeom prst="rect">
                <a:avLst/>
              </a:prstGeom>
              <a:noFill/>
              <a:ln>
                <a:noFill/>
              </a:ln>
            </p:spPr>
          </p:pic>
          <p:sp>
            <p:nvSpPr>
              <p:cNvPr id="2827" name="Google Shape;2827;p93"/>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sp>
          <p:nvSpPr>
            <p:cNvPr id="2828" name="Google Shape;2828;p93"/>
            <p:cNvSpPr/>
            <p:nvPr/>
          </p:nvSpPr>
          <p:spPr>
            <a:xfrm>
              <a:off x="6784520" y="5103237"/>
              <a:ext cx="11631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VirtualBox</a:t>
              </a:r>
              <a:endParaRPr sz="1200">
                <a:solidFill>
                  <a:schemeClr val="dk1"/>
                </a:solidFill>
                <a:latin typeface="Arial"/>
                <a:ea typeface="Arial"/>
                <a:cs typeface="Arial"/>
                <a:sym typeface="Arial"/>
              </a:endParaRPr>
            </a:p>
          </p:txBody>
        </p:sp>
        <p:cxnSp>
          <p:nvCxnSpPr>
            <p:cNvPr id="2829" name="Google Shape;2829;p93"/>
            <p:cNvCxnSpPr>
              <a:stCxn id="2821" idx="3"/>
              <a:endCxn id="2830" idx="1"/>
            </p:cNvCxnSpPr>
            <p:nvPr/>
          </p:nvCxnSpPr>
          <p:spPr>
            <a:xfrm>
              <a:off x="5647909" y="3816529"/>
              <a:ext cx="1002900" cy="841200"/>
            </a:xfrm>
            <a:prstGeom prst="straightConnector1">
              <a:avLst/>
            </a:prstGeom>
            <a:noFill/>
            <a:ln cap="flat" cmpd="sng" w="9525">
              <a:solidFill>
                <a:schemeClr val="accent1"/>
              </a:solidFill>
              <a:prstDash val="solid"/>
              <a:miter lim="800000"/>
              <a:headEnd len="med" w="med" type="triangle"/>
              <a:tailEnd len="sm" w="sm" type="none"/>
            </a:ln>
          </p:spPr>
        </p:cxnSp>
        <p:cxnSp>
          <p:nvCxnSpPr>
            <p:cNvPr id="2831" name="Google Shape;2831;p93"/>
            <p:cNvCxnSpPr/>
            <p:nvPr/>
          </p:nvCxnSpPr>
          <p:spPr>
            <a:xfrm flipH="1" rot="10800000">
              <a:off x="5647909" y="4675143"/>
              <a:ext cx="1032723" cy="763879"/>
            </a:xfrm>
            <a:prstGeom prst="straightConnector1">
              <a:avLst/>
            </a:prstGeom>
            <a:noFill/>
            <a:ln cap="flat" cmpd="sng" w="9525">
              <a:solidFill>
                <a:schemeClr val="accent1"/>
              </a:solidFill>
              <a:prstDash val="solid"/>
              <a:miter lim="800000"/>
              <a:headEnd len="med" w="med" type="triangle"/>
              <a:tailEnd len="sm" w="sm" type="none"/>
            </a:ln>
          </p:spPr>
        </p:cxnSp>
        <p:cxnSp>
          <p:nvCxnSpPr>
            <p:cNvPr id="2832" name="Google Shape;2832;p93"/>
            <p:cNvCxnSpPr>
              <a:stCxn id="2817" idx="3"/>
              <a:endCxn id="2830" idx="2"/>
            </p:cNvCxnSpPr>
            <p:nvPr/>
          </p:nvCxnSpPr>
          <p:spPr>
            <a:xfrm>
              <a:off x="5647909" y="4674658"/>
              <a:ext cx="992700" cy="7800"/>
            </a:xfrm>
            <a:prstGeom prst="straightConnector1">
              <a:avLst/>
            </a:prstGeom>
            <a:noFill/>
            <a:ln cap="flat" cmpd="sng" w="9525">
              <a:solidFill>
                <a:schemeClr val="accent1"/>
              </a:solidFill>
              <a:prstDash val="solid"/>
              <a:miter lim="800000"/>
              <a:headEnd len="med" w="med" type="triangle"/>
              <a:tailEnd len="sm" w="sm" type="none"/>
            </a:ln>
          </p:spPr>
        </p:cxnSp>
        <p:sp>
          <p:nvSpPr>
            <p:cNvPr id="2830" name="Google Shape;2830;p93"/>
            <p:cNvSpPr/>
            <p:nvPr/>
          </p:nvSpPr>
          <p:spPr>
            <a:xfrm>
              <a:off x="6640493"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descr="Oracle Logo clipart - Product, Font, Design, transparent clip art" id="2833" name="Google Shape;2833;p93"/>
            <p:cNvPicPr preferRelativeResize="0"/>
            <p:nvPr/>
          </p:nvPicPr>
          <p:blipFill rotWithShape="1">
            <a:blip r:embed="rId4">
              <a:alphaModFix/>
            </a:blip>
            <a:srcRect b="0" l="0" r="0" t="0"/>
            <a:stretch/>
          </p:blipFill>
          <p:spPr>
            <a:xfrm>
              <a:off x="6859202" y="4120819"/>
              <a:ext cx="933789" cy="933789"/>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94"/>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840" name="Google Shape;2840;p94"/>
          <p:cNvGrpSpPr/>
          <p:nvPr/>
        </p:nvGrpSpPr>
        <p:grpSpPr>
          <a:xfrm>
            <a:off x="416128" y="447433"/>
            <a:ext cx="9051872" cy="276999"/>
            <a:chOff x="416128" y="447433"/>
            <a:chExt cx="9051872" cy="276999"/>
          </a:xfrm>
        </p:grpSpPr>
        <p:sp>
          <p:nvSpPr>
            <p:cNvPr id="2841" name="Google Shape;2841;p94"/>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842" name="Google Shape;2842;p94"/>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843" name="Google Shape;2843;p94"/>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a:p>
        </p:txBody>
      </p:sp>
      <p:grpSp>
        <p:nvGrpSpPr>
          <p:cNvPr id="2844" name="Google Shape;2844;p94"/>
          <p:cNvGrpSpPr/>
          <p:nvPr/>
        </p:nvGrpSpPr>
        <p:grpSpPr>
          <a:xfrm>
            <a:off x="558800" y="1907671"/>
            <a:ext cx="8785225" cy="215444"/>
            <a:chOff x="1027113" y="2045625"/>
            <a:chExt cx="8785225" cy="215444"/>
          </a:xfrm>
        </p:grpSpPr>
        <p:sp>
          <p:nvSpPr>
            <p:cNvPr id="2845" name="Google Shape;2845;p94"/>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46" name="Google Shape;2846;p94"/>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Cách tạo và quản lý máy ảo bằng Vagrant</a:t>
              </a:r>
              <a:endParaRPr sz="1400">
                <a:solidFill>
                  <a:srgbClr val="262626"/>
                </a:solidFill>
                <a:latin typeface="Arial"/>
                <a:ea typeface="Arial"/>
                <a:cs typeface="Arial"/>
                <a:sym typeface="Arial"/>
              </a:endParaRPr>
            </a:p>
          </p:txBody>
        </p:sp>
      </p:grpSp>
      <p:sp>
        <p:nvSpPr>
          <p:cNvPr id="2847" name="Google Shape;2847;p94"/>
          <p:cNvSpPr/>
          <p:nvPr/>
        </p:nvSpPr>
        <p:spPr>
          <a:xfrm>
            <a:off x="711200" y="2123115"/>
            <a:ext cx="8632825" cy="894329"/>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400"/>
              <a:buFont typeface="Arial"/>
              <a:buChar char="‣"/>
            </a:pPr>
            <a:r>
              <a:rPr lang="en-US" sz="1400">
                <a:solidFill>
                  <a:srgbClr val="262626"/>
                </a:solidFill>
                <a:latin typeface="Arial"/>
                <a:ea typeface="Arial"/>
                <a:cs typeface="Arial"/>
                <a:sym typeface="Arial"/>
              </a:rPr>
              <a:t>Sau khi xác định cài đặt máy ảo và các tác vụ sẽ được thực hiện trong tệp tương ứng thông qua Vagrantfile, việc cung cấp có thể được thực hiện thông qua VirtualBox.</a:t>
            </a:r>
            <a:endParaRPr sz="1400">
              <a:solidFill>
                <a:srgbClr val="262626"/>
              </a:solidFill>
              <a:latin typeface="Arial"/>
              <a:ea typeface="Arial"/>
              <a:cs typeface="Arial"/>
              <a:sym typeface="Arial"/>
            </a:endParaRPr>
          </a:p>
          <a:p>
            <a:pPr indent="-182563" lvl="0" marL="182563" marR="0" rtl="0" algn="l">
              <a:spcBef>
                <a:spcPts val="800"/>
              </a:spcBef>
              <a:spcAft>
                <a:spcPts val="0"/>
              </a:spcAft>
              <a:buClr>
                <a:srgbClr val="193EB0"/>
              </a:buClr>
              <a:buSzPts val="1400"/>
              <a:buFont typeface="Arial"/>
              <a:buChar char="‣"/>
            </a:pPr>
            <a:r>
              <a:rPr lang="en-US" sz="1400">
                <a:solidFill>
                  <a:srgbClr val="262626"/>
                </a:solidFill>
                <a:latin typeface="Arial"/>
                <a:ea typeface="Arial"/>
                <a:cs typeface="Arial"/>
                <a:sym typeface="Arial"/>
              </a:rPr>
              <a:t>Khi cung cấp máy ảo thông qua Vagrant, bạn có thể dễ dàng tạo, xóa, sửa đổi máy ảo.</a:t>
            </a:r>
            <a:endParaRPr/>
          </a:p>
        </p:txBody>
      </p:sp>
      <p:grpSp>
        <p:nvGrpSpPr>
          <p:cNvPr id="2848" name="Google Shape;2848;p94"/>
          <p:cNvGrpSpPr/>
          <p:nvPr/>
        </p:nvGrpSpPr>
        <p:grpSpPr>
          <a:xfrm>
            <a:off x="1066946" y="3289812"/>
            <a:ext cx="7879605" cy="2866192"/>
            <a:chOff x="1066946" y="3289812"/>
            <a:chExt cx="7879605" cy="2866192"/>
          </a:xfrm>
        </p:grpSpPr>
        <p:sp>
          <p:nvSpPr>
            <p:cNvPr id="2849" name="Google Shape;2849;p94"/>
            <p:cNvSpPr/>
            <p:nvPr/>
          </p:nvSpPr>
          <p:spPr>
            <a:xfrm>
              <a:off x="2949053" y="5103237"/>
              <a:ext cx="11631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VirtualBox</a:t>
              </a:r>
              <a:endParaRPr sz="1200">
                <a:solidFill>
                  <a:schemeClr val="dk1"/>
                </a:solidFill>
                <a:latin typeface="Arial"/>
                <a:ea typeface="Arial"/>
                <a:cs typeface="Arial"/>
                <a:sym typeface="Arial"/>
              </a:endParaRPr>
            </a:p>
          </p:txBody>
        </p:sp>
        <p:pic>
          <p:nvPicPr>
            <p:cNvPr descr="Oracle Logo clipart - Product, Font, Design, transparent clip art" id="2850" name="Google Shape;2850;p94"/>
            <p:cNvPicPr preferRelativeResize="0"/>
            <p:nvPr/>
          </p:nvPicPr>
          <p:blipFill rotWithShape="1">
            <a:blip r:embed="rId3">
              <a:alphaModFix/>
            </a:blip>
            <a:srcRect b="0" l="0" r="0" t="0"/>
            <a:stretch/>
          </p:blipFill>
          <p:spPr>
            <a:xfrm>
              <a:off x="3026065" y="4120819"/>
              <a:ext cx="933789" cy="933789"/>
            </a:xfrm>
            <a:prstGeom prst="rect">
              <a:avLst/>
            </a:prstGeom>
            <a:noFill/>
            <a:ln>
              <a:noFill/>
            </a:ln>
          </p:spPr>
        </p:pic>
        <p:sp>
          <p:nvSpPr>
            <p:cNvPr id="2851" name="Google Shape;2851;p94"/>
            <p:cNvSpPr/>
            <p:nvPr/>
          </p:nvSpPr>
          <p:spPr>
            <a:xfrm>
              <a:off x="6585415" y="3289812"/>
              <a:ext cx="2361136" cy="2866192"/>
            </a:xfrm>
            <a:prstGeom prst="roundRect">
              <a:avLst>
                <a:gd fmla="val 6985" name="adj"/>
              </a:avLst>
            </a:prstGeom>
            <a:solidFill>
              <a:srgbClr val="D8E2F3"/>
            </a:solidFill>
            <a:ln>
              <a:noFill/>
            </a:ln>
          </p:spPr>
          <p:txBody>
            <a:bodyPr anchorCtr="0" anchor="t" bIns="45700" lIns="91425" spcFirstLastPara="1" rIns="91425" wrap="square" tIns="45700">
              <a:spAutoFit/>
            </a:bodyPr>
            <a:lstStyle/>
            <a:p>
              <a:pPr indent="0" lvl="0" marL="92075" marR="0" rtl="0" algn="l">
                <a:spcBef>
                  <a:spcPts val="0"/>
                </a:spcBef>
                <a:spcAft>
                  <a:spcPts val="0"/>
                </a:spcAft>
                <a:buNone/>
              </a:pPr>
              <a:r>
                <a:rPr b="1" lang="en-US" sz="1300">
                  <a:solidFill>
                    <a:srgbClr val="262626"/>
                  </a:solidFill>
                  <a:latin typeface="Arial"/>
                  <a:ea typeface="Arial"/>
                  <a:cs typeface="Arial"/>
                  <a:sym typeface="Arial"/>
                </a:rPr>
                <a:t>[Vagrantfile]</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1.   VM 01</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tên máy chủ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địa chỉ ip…</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2.   VM 02</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tên máy chủ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địa chỉ ip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3.   VM 02</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tên máy chủ …</a:t>
              </a:r>
              <a:endParaRPr/>
            </a:p>
            <a:p>
              <a:pPr indent="0" lvl="0" marL="92075" marR="0" rtl="0" algn="l">
                <a:spcBef>
                  <a:spcPts val="600"/>
                </a:spcBef>
                <a:spcAft>
                  <a:spcPts val="0"/>
                </a:spcAft>
                <a:buNone/>
              </a:pPr>
              <a:r>
                <a:rPr lang="en-US" sz="1300">
                  <a:solidFill>
                    <a:srgbClr val="262626"/>
                  </a:solidFill>
                  <a:latin typeface="Arial"/>
                  <a:ea typeface="Arial"/>
                  <a:cs typeface="Arial"/>
                  <a:sym typeface="Arial"/>
                </a:rPr>
                <a:t>      - địa chỉ ip …</a:t>
              </a:r>
              <a:endParaRPr sz="1300">
                <a:solidFill>
                  <a:srgbClr val="262626"/>
                </a:solidFill>
                <a:latin typeface="Arial"/>
                <a:ea typeface="Arial"/>
                <a:cs typeface="Arial"/>
                <a:sym typeface="Arial"/>
              </a:endParaRPr>
            </a:p>
          </p:txBody>
        </p:sp>
        <p:sp>
          <p:nvSpPr>
            <p:cNvPr id="2852" name="Google Shape;2852;p94"/>
            <p:cNvSpPr/>
            <p:nvPr/>
          </p:nvSpPr>
          <p:spPr>
            <a:xfrm>
              <a:off x="1066946" y="4305731"/>
              <a:ext cx="874003"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53" name="Google Shape;2853;p94"/>
            <p:cNvPicPr preferRelativeResize="0"/>
            <p:nvPr/>
          </p:nvPicPr>
          <p:blipFill rotWithShape="1">
            <a:blip r:embed="rId4">
              <a:alphaModFix/>
            </a:blip>
            <a:srcRect b="0" l="0" r="0" t="0"/>
            <a:stretch/>
          </p:blipFill>
          <p:spPr>
            <a:xfrm>
              <a:off x="1275347" y="4409617"/>
              <a:ext cx="457200" cy="342900"/>
            </a:xfrm>
            <a:prstGeom prst="rect">
              <a:avLst/>
            </a:prstGeom>
            <a:noFill/>
            <a:ln>
              <a:noFill/>
            </a:ln>
          </p:spPr>
        </p:pic>
        <p:sp>
          <p:nvSpPr>
            <p:cNvPr id="2854" name="Google Shape;2854;p94"/>
            <p:cNvSpPr/>
            <p:nvPr/>
          </p:nvSpPr>
          <p:spPr>
            <a:xfrm>
              <a:off x="1303484" y="4752517"/>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nvGrpSpPr>
            <p:cNvPr id="2855" name="Google Shape;2855;p94"/>
            <p:cNvGrpSpPr/>
            <p:nvPr/>
          </p:nvGrpSpPr>
          <p:grpSpPr>
            <a:xfrm>
              <a:off x="1066946" y="3447602"/>
              <a:ext cx="874003" cy="737853"/>
              <a:chOff x="1059911" y="4262510"/>
              <a:chExt cx="874003" cy="737853"/>
            </a:xfrm>
          </p:grpSpPr>
          <p:sp>
            <p:nvSpPr>
              <p:cNvPr id="2856" name="Google Shape;2856;p94"/>
              <p:cNvSpPr/>
              <p:nvPr/>
            </p:nvSpPr>
            <p:spPr>
              <a:xfrm>
                <a:off x="1059911" y="4262510"/>
                <a:ext cx="874003"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57" name="Google Shape;2857;p94"/>
              <p:cNvPicPr preferRelativeResize="0"/>
              <p:nvPr/>
            </p:nvPicPr>
            <p:blipFill rotWithShape="1">
              <a:blip r:embed="rId4">
                <a:alphaModFix/>
              </a:blip>
              <a:srcRect b="0" l="0" r="0" t="0"/>
              <a:stretch/>
            </p:blipFill>
            <p:spPr>
              <a:xfrm>
                <a:off x="1268312" y="4380464"/>
                <a:ext cx="457200" cy="342900"/>
              </a:xfrm>
              <a:prstGeom prst="rect">
                <a:avLst/>
              </a:prstGeom>
              <a:noFill/>
              <a:ln>
                <a:noFill/>
              </a:ln>
            </p:spPr>
          </p:pic>
          <p:sp>
            <p:nvSpPr>
              <p:cNvPr id="2858" name="Google Shape;2858;p94"/>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grpSp>
          <p:nvGrpSpPr>
            <p:cNvPr id="2859" name="Google Shape;2859;p94"/>
            <p:cNvGrpSpPr/>
            <p:nvPr/>
          </p:nvGrpSpPr>
          <p:grpSpPr>
            <a:xfrm>
              <a:off x="1066946" y="5161538"/>
              <a:ext cx="874003" cy="737853"/>
              <a:chOff x="1059911" y="4262510"/>
              <a:chExt cx="874003" cy="737853"/>
            </a:xfrm>
          </p:grpSpPr>
          <p:sp>
            <p:nvSpPr>
              <p:cNvPr id="2860" name="Google Shape;2860;p94"/>
              <p:cNvSpPr/>
              <p:nvPr/>
            </p:nvSpPr>
            <p:spPr>
              <a:xfrm>
                <a:off x="1059911" y="4262510"/>
                <a:ext cx="874003" cy="737853"/>
              </a:xfrm>
              <a:prstGeom prst="roundRect">
                <a:avLst>
                  <a:gd fmla="val 8233" name="adj"/>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61" name="Google Shape;2861;p94"/>
              <p:cNvPicPr preferRelativeResize="0"/>
              <p:nvPr/>
            </p:nvPicPr>
            <p:blipFill rotWithShape="1">
              <a:blip r:embed="rId4">
                <a:alphaModFix/>
              </a:blip>
              <a:srcRect b="0" l="0" r="0" t="0"/>
              <a:stretch/>
            </p:blipFill>
            <p:spPr>
              <a:xfrm>
                <a:off x="1268312" y="4380464"/>
                <a:ext cx="457200" cy="342900"/>
              </a:xfrm>
              <a:prstGeom prst="rect">
                <a:avLst/>
              </a:prstGeom>
              <a:noFill/>
              <a:ln>
                <a:noFill/>
              </a:ln>
            </p:spPr>
          </p:pic>
          <p:sp>
            <p:nvSpPr>
              <p:cNvPr id="2862" name="Google Shape;2862;p94"/>
              <p:cNvSpPr/>
              <p:nvPr/>
            </p:nvSpPr>
            <p:spPr>
              <a:xfrm>
                <a:off x="1296449" y="4723364"/>
                <a:ext cx="4572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VM</a:t>
                </a:r>
                <a:endParaRPr sz="1200">
                  <a:solidFill>
                    <a:schemeClr val="lt1"/>
                  </a:solidFill>
                  <a:latin typeface="Arial"/>
                  <a:ea typeface="Arial"/>
                  <a:cs typeface="Arial"/>
                  <a:sym typeface="Arial"/>
                </a:endParaRPr>
              </a:p>
            </p:txBody>
          </p:sp>
        </p:grpSp>
        <p:sp>
          <p:nvSpPr>
            <p:cNvPr id="2863" name="Google Shape;2863;p94"/>
            <p:cNvSpPr/>
            <p:nvPr/>
          </p:nvSpPr>
          <p:spPr>
            <a:xfrm>
              <a:off x="4607683" y="5103237"/>
              <a:ext cx="116314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599CD6"/>
                  </a:solidFill>
                  <a:latin typeface="Arial"/>
                  <a:ea typeface="Arial"/>
                  <a:cs typeface="Arial"/>
                  <a:sym typeface="Arial"/>
                </a:rPr>
                <a:t>VAGRANT</a:t>
              </a:r>
              <a:endParaRPr sz="1200">
                <a:solidFill>
                  <a:srgbClr val="599CD6"/>
                </a:solidFill>
                <a:latin typeface="Arial"/>
                <a:ea typeface="Arial"/>
                <a:cs typeface="Arial"/>
                <a:sym typeface="Arial"/>
              </a:endParaRPr>
            </a:p>
          </p:txBody>
        </p:sp>
        <p:cxnSp>
          <p:nvCxnSpPr>
            <p:cNvPr id="2864" name="Google Shape;2864;p94"/>
            <p:cNvCxnSpPr>
              <a:stCxn id="2856" idx="3"/>
              <a:endCxn id="2865" idx="1"/>
            </p:cNvCxnSpPr>
            <p:nvPr/>
          </p:nvCxnSpPr>
          <p:spPr>
            <a:xfrm>
              <a:off x="1940949" y="3816529"/>
              <a:ext cx="1002900" cy="841200"/>
            </a:xfrm>
            <a:prstGeom prst="straightConnector1">
              <a:avLst/>
            </a:prstGeom>
            <a:noFill/>
            <a:ln cap="flat" cmpd="sng" w="9525">
              <a:solidFill>
                <a:schemeClr val="accent1"/>
              </a:solidFill>
              <a:prstDash val="solid"/>
              <a:miter lim="800000"/>
              <a:headEnd len="med" w="med" type="triangle"/>
              <a:tailEnd len="sm" w="sm" type="none"/>
            </a:ln>
          </p:spPr>
        </p:cxnSp>
        <p:cxnSp>
          <p:nvCxnSpPr>
            <p:cNvPr id="2866" name="Google Shape;2866;p94"/>
            <p:cNvCxnSpPr/>
            <p:nvPr/>
          </p:nvCxnSpPr>
          <p:spPr>
            <a:xfrm flipH="1" rot="10800000">
              <a:off x="1940949" y="4675143"/>
              <a:ext cx="1032723" cy="763879"/>
            </a:xfrm>
            <a:prstGeom prst="straightConnector1">
              <a:avLst/>
            </a:prstGeom>
            <a:noFill/>
            <a:ln cap="flat" cmpd="sng" w="9525">
              <a:solidFill>
                <a:schemeClr val="accent1"/>
              </a:solidFill>
              <a:prstDash val="solid"/>
              <a:miter lim="800000"/>
              <a:headEnd len="med" w="med" type="triangle"/>
              <a:tailEnd len="sm" w="sm" type="none"/>
            </a:ln>
          </p:spPr>
        </p:cxnSp>
        <p:cxnSp>
          <p:nvCxnSpPr>
            <p:cNvPr id="2867" name="Google Shape;2867;p94"/>
            <p:cNvCxnSpPr>
              <a:stCxn id="2852" idx="3"/>
              <a:endCxn id="2865" idx="2"/>
            </p:cNvCxnSpPr>
            <p:nvPr/>
          </p:nvCxnSpPr>
          <p:spPr>
            <a:xfrm>
              <a:off x="1940949" y="4674658"/>
              <a:ext cx="992700" cy="7800"/>
            </a:xfrm>
            <a:prstGeom prst="straightConnector1">
              <a:avLst/>
            </a:prstGeom>
            <a:noFill/>
            <a:ln cap="flat" cmpd="sng" w="9525">
              <a:solidFill>
                <a:schemeClr val="accent1"/>
              </a:solidFill>
              <a:prstDash val="solid"/>
              <a:miter lim="800000"/>
              <a:headEnd len="med" w="med" type="triangle"/>
              <a:tailEnd len="sm" w="sm" type="none"/>
            </a:ln>
          </p:spPr>
        </p:cxnSp>
        <p:sp>
          <p:nvSpPr>
            <p:cNvPr id="2865" name="Google Shape;2865;p94"/>
            <p:cNvSpPr/>
            <p:nvPr/>
          </p:nvSpPr>
          <p:spPr>
            <a:xfrm>
              <a:off x="2933533"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cxnSp>
          <p:nvCxnSpPr>
            <p:cNvPr id="2868" name="Google Shape;2868;p94"/>
            <p:cNvCxnSpPr>
              <a:endCxn id="2869" idx="2"/>
            </p:cNvCxnSpPr>
            <p:nvPr/>
          </p:nvCxnSpPr>
          <p:spPr>
            <a:xfrm>
              <a:off x="4045281" y="4682501"/>
              <a:ext cx="589800" cy="0"/>
            </a:xfrm>
            <a:prstGeom prst="straightConnector1">
              <a:avLst/>
            </a:prstGeom>
            <a:noFill/>
            <a:ln cap="flat" cmpd="sng" w="9525">
              <a:solidFill>
                <a:schemeClr val="accent1"/>
              </a:solidFill>
              <a:prstDash val="solid"/>
              <a:miter lim="800000"/>
              <a:headEnd len="med" w="med" type="triangle"/>
              <a:tailEnd len="sm" w="sm" type="none"/>
            </a:ln>
          </p:spPr>
        </p:cxnSp>
        <p:sp>
          <p:nvSpPr>
            <p:cNvPr id="2869" name="Google Shape;2869;p94"/>
            <p:cNvSpPr/>
            <p:nvPr/>
          </p:nvSpPr>
          <p:spPr>
            <a:xfrm>
              <a:off x="4635081"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cxnSp>
          <p:nvCxnSpPr>
            <p:cNvPr id="2870" name="Google Shape;2870;p94"/>
            <p:cNvCxnSpPr/>
            <p:nvPr/>
          </p:nvCxnSpPr>
          <p:spPr>
            <a:xfrm>
              <a:off x="5653668" y="4682501"/>
              <a:ext cx="905173" cy="0"/>
            </a:xfrm>
            <a:prstGeom prst="straightConnector1">
              <a:avLst/>
            </a:prstGeom>
            <a:noFill/>
            <a:ln cap="flat" cmpd="sng" w="9525">
              <a:solidFill>
                <a:schemeClr val="accent1"/>
              </a:solidFill>
              <a:prstDash val="solid"/>
              <a:miter lim="800000"/>
              <a:headEnd len="med" w="med" type="triangle"/>
              <a:tailEnd len="sm" w="sm" type="none"/>
            </a:ln>
          </p:spPr>
        </p:cxnSp>
        <p:sp>
          <p:nvSpPr>
            <p:cNvPr id="2871" name="Google Shape;2871;p94"/>
            <p:cNvSpPr/>
            <p:nvPr/>
          </p:nvSpPr>
          <p:spPr>
            <a:xfrm>
              <a:off x="6550226" y="4647312"/>
              <a:ext cx="70378" cy="70378"/>
            </a:xfrm>
            <a:prstGeom prst="ellipse">
              <a:avLst/>
            </a:prstGeom>
            <a:solidFill>
              <a:srgbClr val="0178D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pic>
          <p:nvPicPr>
            <p:cNvPr id="2872" name="Google Shape;2872;p94"/>
            <p:cNvPicPr preferRelativeResize="0"/>
            <p:nvPr/>
          </p:nvPicPr>
          <p:blipFill rotWithShape="1">
            <a:blip r:embed="rId5">
              <a:alphaModFix/>
            </a:blip>
            <a:srcRect b="14902" l="0" r="0" t="0"/>
            <a:stretch/>
          </p:blipFill>
          <p:spPr>
            <a:xfrm>
              <a:off x="4825810" y="4277211"/>
              <a:ext cx="726887" cy="752305"/>
            </a:xfrm>
            <a:prstGeom prst="rect">
              <a:avLst/>
            </a:prstGeom>
            <a:noFill/>
            <a:ln>
              <a:noFill/>
            </a:ln>
          </p:spPr>
        </p:pic>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95"/>
          <p:cNvSpPr/>
          <p:nvPr/>
        </p:nvSpPr>
        <p:spPr>
          <a:xfrm>
            <a:off x="4884421" y="2767034"/>
            <a:ext cx="4583580" cy="2246769"/>
          </a:xfrm>
          <a:prstGeom prst="rect">
            <a:avLst/>
          </a:prstGeom>
          <a:noFill/>
          <a:ln>
            <a:noFill/>
          </a:ln>
        </p:spPr>
        <p:txBody>
          <a:bodyPr anchorCtr="0" anchor="ctr" bIns="45700" lIns="91425" spcFirstLastPara="1" rIns="91425" wrap="square" tIns="457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môi trường do Vagrant quản lý có thể chạy trên nền tảng ảo hóa cục bộ như VirtualBox hoặc VMware, trên đám mây thông qua AWS hoặc OpenStack hoặc trong vùng chứa như Docker.</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Vagrant cung cấp một khuôn khổ và định dạng cấu hình để tạo và quản lý một môi trường phát triển hoàn toàn di động.</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môi trường phát triển này có thể nằm trên máy tính của bạn hoặc trên đám mây và nó có thể di động giữa Windows, Mac OS X và Linux.</a:t>
            </a:r>
            <a:endParaRPr sz="1300">
              <a:solidFill>
                <a:srgbClr val="262626"/>
              </a:solidFill>
              <a:latin typeface="Arial"/>
              <a:ea typeface="Arial"/>
              <a:cs typeface="Arial"/>
              <a:sym typeface="Arial"/>
            </a:endParaRPr>
          </a:p>
        </p:txBody>
      </p:sp>
      <p:sp>
        <p:nvSpPr>
          <p:cNvPr id="2879" name="Google Shape;2879;p95"/>
          <p:cNvSpPr txBox="1"/>
          <p:nvPr/>
        </p:nvSpPr>
        <p:spPr>
          <a:xfrm>
            <a:off x="4987143" y="5046410"/>
            <a:ext cx="4356882" cy="692497"/>
          </a:xfrm>
          <a:prstGeom prst="rect">
            <a:avLst/>
          </a:prstGeom>
          <a:solidFill>
            <a:srgbClr val="F2F2F2"/>
          </a:solidFill>
          <a:ln>
            <a:noFill/>
          </a:ln>
        </p:spPr>
        <p:txBody>
          <a:bodyPr anchorCtr="0" anchor="t" bIns="45700" lIns="91425" spcFirstLastPara="1" rIns="91425" wrap="square" tIns="45700">
            <a:spAutoFit/>
          </a:bodyPr>
          <a:lstStyle/>
          <a:p>
            <a:pPr indent="0" lvl="0" marL="88900" marR="0" rtl="0" algn="l">
              <a:spcBef>
                <a:spcPts val="0"/>
              </a:spcBef>
              <a:spcAft>
                <a:spcPts val="0"/>
              </a:spcAft>
              <a:buNone/>
            </a:pPr>
            <a:r>
              <a:rPr lang="en-US" sz="1300">
                <a:solidFill>
                  <a:srgbClr val="262626"/>
                </a:solidFill>
                <a:latin typeface="Arial"/>
                <a:ea typeface="Arial"/>
                <a:cs typeface="Arial"/>
                <a:sym typeface="Arial"/>
              </a:rPr>
              <a:t>Các công cụ cung cấp là để sử dụng việc cung cấp (cài đặt phụ thuộc), tự động hóa, quản lý cấu hình và điều phối, đáp ứng tư duy và cách thức làm việc của DevOps.</a:t>
            </a:r>
            <a:endParaRPr sz="1300">
              <a:solidFill>
                <a:srgbClr val="262626"/>
              </a:solidFill>
              <a:latin typeface="Arial"/>
              <a:ea typeface="Arial"/>
              <a:cs typeface="Arial"/>
              <a:sym typeface="Arial"/>
            </a:endParaRPr>
          </a:p>
        </p:txBody>
      </p:sp>
      <p:grpSp>
        <p:nvGrpSpPr>
          <p:cNvPr id="2880" name="Google Shape;2880;p95"/>
          <p:cNvGrpSpPr/>
          <p:nvPr/>
        </p:nvGrpSpPr>
        <p:grpSpPr>
          <a:xfrm>
            <a:off x="416128" y="447433"/>
            <a:ext cx="9051872" cy="276999"/>
            <a:chOff x="416128" y="447433"/>
            <a:chExt cx="9051872" cy="276999"/>
          </a:xfrm>
        </p:grpSpPr>
        <p:sp>
          <p:nvSpPr>
            <p:cNvPr id="2881" name="Google Shape;2881;p95"/>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882" name="Google Shape;2882;p95"/>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883" name="Google Shape;2883;p95"/>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884" name="Google Shape;2884;p95"/>
          <p:cNvGrpSpPr/>
          <p:nvPr/>
        </p:nvGrpSpPr>
        <p:grpSpPr>
          <a:xfrm>
            <a:off x="558800" y="1907671"/>
            <a:ext cx="8785225" cy="215444"/>
            <a:chOff x="1027113" y="2045625"/>
            <a:chExt cx="8785225" cy="215444"/>
          </a:xfrm>
        </p:grpSpPr>
        <p:sp>
          <p:nvSpPr>
            <p:cNvPr id="2885" name="Google Shape;2885;p95"/>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86" name="Google Shape;2886;p95"/>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Tại sao chúng ta lại cần môi trường ảo trong máy cục bộ?</a:t>
              </a:r>
              <a:endParaRPr sz="1400">
                <a:solidFill>
                  <a:srgbClr val="262626"/>
                </a:solidFill>
                <a:latin typeface="Arial"/>
                <a:ea typeface="Arial"/>
                <a:cs typeface="Arial"/>
                <a:sym typeface="Arial"/>
              </a:endParaRPr>
            </a:p>
          </p:txBody>
        </p:sp>
      </p:grpSp>
      <p:sp>
        <p:nvSpPr>
          <p:cNvPr id="2887" name="Google Shape;2887;p95"/>
          <p:cNvSpPr/>
          <p:nvPr/>
        </p:nvSpPr>
        <p:spPr>
          <a:xfrm>
            <a:off x="711200" y="2123115"/>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Trong VirtualBox, từng máy ảo riêng lẻ phải được tạo, kết nối và thiết lập riêng.</a:t>
            </a:r>
            <a:endParaRPr sz="1300">
              <a:solidFill>
                <a:srgbClr val="262626"/>
              </a:solidFill>
              <a:latin typeface="Arial"/>
              <a:ea typeface="Arial"/>
              <a:cs typeface="Arial"/>
              <a:sym typeface="Arial"/>
            </a:endParaRPr>
          </a:p>
        </p:txBody>
      </p:sp>
      <p:grpSp>
        <p:nvGrpSpPr>
          <p:cNvPr id="2888" name="Google Shape;2888;p95"/>
          <p:cNvGrpSpPr/>
          <p:nvPr/>
        </p:nvGrpSpPr>
        <p:grpSpPr>
          <a:xfrm>
            <a:off x="634717" y="2717384"/>
            <a:ext cx="4314533" cy="3432952"/>
            <a:chOff x="482317" y="2808824"/>
            <a:chExt cx="4314533" cy="3432952"/>
          </a:xfrm>
        </p:grpSpPr>
        <p:cxnSp>
          <p:nvCxnSpPr>
            <p:cNvPr id="2889" name="Google Shape;2889;p95"/>
            <p:cNvCxnSpPr/>
            <p:nvPr/>
          </p:nvCxnSpPr>
          <p:spPr>
            <a:xfrm flipH="1">
              <a:off x="3096009" y="4858687"/>
              <a:ext cx="701024" cy="642880"/>
            </a:xfrm>
            <a:prstGeom prst="straightConnector1">
              <a:avLst/>
            </a:prstGeom>
            <a:noFill/>
            <a:ln cap="flat" cmpd="sng" w="28575">
              <a:solidFill>
                <a:srgbClr val="D8D8D8"/>
              </a:solidFill>
              <a:prstDash val="solid"/>
              <a:miter lim="800000"/>
              <a:headEnd len="sm" w="sm" type="none"/>
              <a:tailEnd len="med" w="med" type="triangle"/>
            </a:ln>
          </p:spPr>
        </p:cxnSp>
        <p:cxnSp>
          <p:nvCxnSpPr>
            <p:cNvPr id="2890" name="Google Shape;2890;p95"/>
            <p:cNvCxnSpPr/>
            <p:nvPr/>
          </p:nvCxnSpPr>
          <p:spPr>
            <a:xfrm>
              <a:off x="3184565" y="3211173"/>
              <a:ext cx="684157" cy="597087"/>
            </a:xfrm>
            <a:prstGeom prst="straightConnector1">
              <a:avLst/>
            </a:prstGeom>
            <a:noFill/>
            <a:ln cap="flat" cmpd="sng" w="28575">
              <a:solidFill>
                <a:srgbClr val="D8D8D8"/>
              </a:solidFill>
              <a:prstDash val="solid"/>
              <a:miter lim="800000"/>
              <a:headEnd len="sm" w="sm" type="none"/>
              <a:tailEnd len="med" w="med" type="triangle"/>
            </a:ln>
          </p:spPr>
        </p:cxnSp>
        <p:cxnSp>
          <p:nvCxnSpPr>
            <p:cNvPr id="2891" name="Google Shape;2891;p95"/>
            <p:cNvCxnSpPr/>
            <p:nvPr/>
          </p:nvCxnSpPr>
          <p:spPr>
            <a:xfrm>
              <a:off x="1243185" y="4867456"/>
              <a:ext cx="668697" cy="605885"/>
            </a:xfrm>
            <a:prstGeom prst="straightConnector1">
              <a:avLst/>
            </a:prstGeom>
            <a:noFill/>
            <a:ln cap="flat" cmpd="sng" w="28575">
              <a:solidFill>
                <a:srgbClr val="D8D8D8"/>
              </a:solidFill>
              <a:prstDash val="dash"/>
              <a:miter lim="800000"/>
              <a:headEnd len="sm" w="sm" type="none"/>
              <a:tailEnd len="med" w="med" type="triangle"/>
            </a:ln>
          </p:spPr>
        </p:cxnSp>
        <p:cxnSp>
          <p:nvCxnSpPr>
            <p:cNvPr id="2892" name="Google Shape;2892;p95"/>
            <p:cNvCxnSpPr/>
            <p:nvPr/>
          </p:nvCxnSpPr>
          <p:spPr>
            <a:xfrm flipH="1" rot="10800000">
              <a:off x="1243185" y="3182775"/>
              <a:ext cx="635455" cy="567422"/>
            </a:xfrm>
            <a:prstGeom prst="straightConnector1">
              <a:avLst/>
            </a:prstGeom>
            <a:noFill/>
            <a:ln cap="flat" cmpd="sng" w="28575">
              <a:solidFill>
                <a:srgbClr val="D8D8D8"/>
              </a:solidFill>
              <a:prstDash val="solid"/>
              <a:miter lim="800000"/>
              <a:headEnd len="sm" w="sm" type="none"/>
              <a:tailEnd len="med" w="med" type="triangle"/>
            </a:ln>
          </p:spPr>
        </p:cxnSp>
        <p:cxnSp>
          <p:nvCxnSpPr>
            <p:cNvPr id="2893" name="Google Shape;2893;p95"/>
            <p:cNvCxnSpPr/>
            <p:nvPr/>
          </p:nvCxnSpPr>
          <p:spPr>
            <a:xfrm>
              <a:off x="2482948" y="4765040"/>
              <a:ext cx="0" cy="661182"/>
            </a:xfrm>
            <a:prstGeom prst="straightConnector1">
              <a:avLst/>
            </a:prstGeom>
            <a:noFill/>
            <a:ln cap="flat" cmpd="sng" w="28575">
              <a:solidFill>
                <a:srgbClr val="D8D8D8"/>
              </a:solidFill>
              <a:prstDash val="solid"/>
              <a:miter lim="800000"/>
              <a:headEnd len="sm" w="sm" type="none"/>
              <a:tailEnd len="med" w="med" type="triangle"/>
            </a:ln>
          </p:spPr>
        </p:cxnSp>
        <p:cxnSp>
          <p:nvCxnSpPr>
            <p:cNvPr id="2894" name="Google Shape;2894;p95"/>
            <p:cNvCxnSpPr/>
            <p:nvPr/>
          </p:nvCxnSpPr>
          <p:spPr>
            <a:xfrm>
              <a:off x="2482948" y="3376246"/>
              <a:ext cx="0" cy="661182"/>
            </a:xfrm>
            <a:prstGeom prst="straightConnector1">
              <a:avLst/>
            </a:prstGeom>
            <a:noFill/>
            <a:ln cap="flat" cmpd="sng" w="28575">
              <a:solidFill>
                <a:srgbClr val="D8D8D8"/>
              </a:solidFill>
              <a:prstDash val="solid"/>
              <a:miter lim="800000"/>
              <a:headEnd len="sm" w="sm" type="none"/>
              <a:tailEnd len="med" w="med" type="triangle"/>
            </a:ln>
          </p:spPr>
        </p:cxnSp>
        <p:pic>
          <p:nvPicPr>
            <p:cNvPr id="2895" name="Google Shape;2895;p95"/>
            <p:cNvPicPr preferRelativeResize="0"/>
            <p:nvPr/>
          </p:nvPicPr>
          <p:blipFill rotWithShape="1">
            <a:blip r:embed="rId3">
              <a:alphaModFix/>
            </a:blip>
            <a:srcRect b="0" l="0" r="0" t="0"/>
            <a:stretch/>
          </p:blipFill>
          <p:spPr>
            <a:xfrm>
              <a:off x="1745028" y="4106462"/>
              <a:ext cx="1529107" cy="321672"/>
            </a:xfrm>
            <a:prstGeom prst="rect">
              <a:avLst/>
            </a:prstGeom>
            <a:noFill/>
            <a:ln>
              <a:noFill/>
            </a:ln>
          </p:spPr>
        </p:pic>
        <p:pic>
          <p:nvPicPr>
            <p:cNvPr descr="Oracle Logo clipart - Product, Font, Design, transparent clip art" id="2896" name="Google Shape;2896;p95"/>
            <p:cNvPicPr preferRelativeResize="0"/>
            <p:nvPr/>
          </p:nvPicPr>
          <p:blipFill rotWithShape="1">
            <a:blip r:embed="rId4">
              <a:alphaModFix/>
            </a:blip>
            <a:srcRect b="0" l="0" r="0" t="0"/>
            <a:stretch/>
          </p:blipFill>
          <p:spPr>
            <a:xfrm>
              <a:off x="3763485" y="3808260"/>
              <a:ext cx="645080" cy="645080"/>
            </a:xfrm>
            <a:prstGeom prst="rect">
              <a:avLst/>
            </a:prstGeom>
            <a:noFill/>
            <a:ln>
              <a:noFill/>
            </a:ln>
          </p:spPr>
        </p:pic>
        <p:pic>
          <p:nvPicPr>
            <p:cNvPr id="2897" name="Google Shape;2897;p95"/>
            <p:cNvPicPr preferRelativeResize="0"/>
            <p:nvPr/>
          </p:nvPicPr>
          <p:blipFill rotWithShape="1">
            <a:blip r:embed="rId5">
              <a:alphaModFix/>
            </a:blip>
            <a:srcRect b="0" l="0" r="0" t="0"/>
            <a:stretch/>
          </p:blipFill>
          <p:spPr>
            <a:xfrm>
              <a:off x="2153643" y="5515077"/>
              <a:ext cx="700814" cy="421276"/>
            </a:xfrm>
            <a:prstGeom prst="rect">
              <a:avLst/>
            </a:prstGeom>
            <a:noFill/>
            <a:ln>
              <a:noFill/>
            </a:ln>
          </p:spPr>
        </p:pic>
        <p:pic>
          <p:nvPicPr>
            <p:cNvPr id="2898" name="Google Shape;2898;p95"/>
            <p:cNvPicPr preferRelativeResize="0"/>
            <p:nvPr/>
          </p:nvPicPr>
          <p:blipFill rotWithShape="1">
            <a:blip r:embed="rId6">
              <a:alphaModFix/>
            </a:blip>
            <a:srcRect b="0" l="0" r="0" t="0"/>
            <a:stretch/>
          </p:blipFill>
          <p:spPr>
            <a:xfrm>
              <a:off x="672894" y="3856362"/>
              <a:ext cx="695652" cy="596978"/>
            </a:xfrm>
            <a:prstGeom prst="rect">
              <a:avLst/>
            </a:prstGeom>
            <a:noFill/>
            <a:ln>
              <a:noFill/>
            </a:ln>
          </p:spPr>
        </p:pic>
        <p:sp>
          <p:nvSpPr>
            <p:cNvPr id="2899" name="Google Shape;2899;p95"/>
            <p:cNvSpPr txBox="1"/>
            <p:nvPr/>
          </p:nvSpPr>
          <p:spPr>
            <a:xfrm>
              <a:off x="482317" y="4439272"/>
              <a:ext cx="11176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NHÀ PHÁT TRIỂN</a:t>
              </a:r>
              <a:endParaRPr sz="1200">
                <a:solidFill>
                  <a:srgbClr val="262626"/>
                </a:solidFill>
                <a:latin typeface="Arial"/>
                <a:ea typeface="Arial"/>
                <a:cs typeface="Arial"/>
                <a:sym typeface="Arial"/>
              </a:endParaRPr>
            </a:p>
          </p:txBody>
        </p:sp>
        <p:sp>
          <p:nvSpPr>
            <p:cNvPr id="2900" name="Google Shape;2900;p95"/>
            <p:cNvSpPr txBox="1"/>
            <p:nvPr/>
          </p:nvSpPr>
          <p:spPr>
            <a:xfrm>
              <a:off x="3438614" y="4439272"/>
              <a:ext cx="135823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VIRTUALBOX</a:t>
              </a:r>
              <a:endParaRPr sz="1200">
                <a:solidFill>
                  <a:srgbClr val="262626"/>
                </a:solidFill>
                <a:latin typeface="Arial"/>
                <a:ea typeface="Arial"/>
                <a:cs typeface="Arial"/>
                <a:sym typeface="Arial"/>
              </a:endParaRPr>
            </a:p>
          </p:txBody>
        </p:sp>
        <p:sp>
          <p:nvSpPr>
            <p:cNvPr id="2901" name="Google Shape;2901;p95"/>
            <p:cNvSpPr txBox="1"/>
            <p:nvPr/>
          </p:nvSpPr>
          <p:spPr>
            <a:xfrm>
              <a:off x="1368546" y="5964777"/>
              <a:ext cx="228207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MÁY ẢO</a:t>
              </a:r>
              <a:endParaRPr sz="1200">
                <a:solidFill>
                  <a:srgbClr val="262626"/>
                </a:solidFill>
                <a:latin typeface="Arial"/>
                <a:ea typeface="Arial"/>
                <a:cs typeface="Arial"/>
                <a:sym typeface="Arial"/>
              </a:endParaRPr>
            </a:p>
          </p:txBody>
        </p:sp>
        <p:sp>
          <p:nvSpPr>
            <p:cNvPr id="2902" name="Google Shape;2902;p95"/>
            <p:cNvSpPr txBox="1"/>
            <p:nvPr/>
          </p:nvSpPr>
          <p:spPr>
            <a:xfrm>
              <a:off x="1831210" y="4439272"/>
              <a:ext cx="13567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262626"/>
                  </a:solidFill>
                  <a:latin typeface="Arial"/>
                  <a:ea typeface="Arial"/>
                  <a:cs typeface="Arial"/>
                  <a:sym typeface="Arial"/>
                </a:rPr>
                <a:t>NGƯỜI CUNG CẤP</a:t>
              </a:r>
              <a:endParaRPr sz="1200">
                <a:solidFill>
                  <a:srgbClr val="262626"/>
                </a:solidFill>
                <a:latin typeface="Arial"/>
                <a:ea typeface="Arial"/>
                <a:cs typeface="Arial"/>
                <a:sym typeface="Arial"/>
              </a:endParaRPr>
            </a:p>
          </p:txBody>
        </p:sp>
        <p:sp>
          <p:nvSpPr>
            <p:cNvPr id="2903" name="Google Shape;2903;p95"/>
            <p:cNvSpPr txBox="1"/>
            <p:nvPr/>
          </p:nvSpPr>
          <p:spPr>
            <a:xfrm>
              <a:off x="1831210" y="2808824"/>
              <a:ext cx="13567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262626"/>
                  </a:solidFill>
                  <a:latin typeface="Arial"/>
                  <a:ea typeface="Arial"/>
                  <a:cs typeface="Arial"/>
                  <a:sym typeface="Arial"/>
                </a:rPr>
                <a:t>Vagtant</a:t>
              </a:r>
              <a:endParaRPr sz="2400">
                <a:solidFill>
                  <a:srgbClr val="262626"/>
                </a:solidFill>
                <a:latin typeface="Arial"/>
                <a:ea typeface="Arial"/>
                <a:cs typeface="Arial"/>
                <a:sym typeface="Arial"/>
              </a:endParaRPr>
            </a:p>
          </p:txBody>
        </p:sp>
        <p:sp>
          <p:nvSpPr>
            <p:cNvPr id="2904" name="Google Shape;2904;p95"/>
            <p:cNvSpPr txBox="1"/>
            <p:nvPr/>
          </p:nvSpPr>
          <p:spPr>
            <a:xfrm>
              <a:off x="591182" y="2889041"/>
              <a:ext cx="111760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200">
                  <a:solidFill>
                    <a:srgbClr val="262626"/>
                  </a:solidFill>
                  <a:latin typeface="Arial"/>
                  <a:ea typeface="Arial"/>
                  <a:cs typeface="Arial"/>
                  <a:sym typeface="Arial"/>
                </a:rPr>
                <a:t>$ vagrant đến</a:t>
              </a:r>
              <a:endParaRPr sz="1200">
                <a:solidFill>
                  <a:srgbClr val="262626"/>
                </a:solidFill>
                <a:latin typeface="Arial"/>
                <a:ea typeface="Arial"/>
                <a:cs typeface="Arial"/>
                <a:sym typeface="Arial"/>
              </a:endParaRPr>
            </a:p>
            <a:p>
              <a:pPr indent="0" lvl="0" marL="0" marR="0" rtl="0" algn="l">
                <a:lnSpc>
                  <a:spcPct val="100000"/>
                </a:lnSpc>
                <a:spcBef>
                  <a:spcPts val="600"/>
                </a:spcBef>
                <a:spcAft>
                  <a:spcPts val="0"/>
                </a:spcAft>
                <a:buNone/>
              </a:pPr>
              <a:r>
                <a:rPr lang="en-US" sz="1200">
                  <a:solidFill>
                    <a:srgbClr val="262626"/>
                  </a:solidFill>
                  <a:latin typeface="Arial"/>
                  <a:ea typeface="Arial"/>
                  <a:cs typeface="Arial"/>
                  <a:sym typeface="Arial"/>
                </a:rPr>
                <a:t>Vagranfile</a:t>
              </a:r>
              <a:endParaRPr sz="1200">
                <a:solidFill>
                  <a:srgbClr val="262626"/>
                </a:solidFill>
                <a:latin typeface="Arial"/>
                <a:ea typeface="Arial"/>
                <a:cs typeface="Arial"/>
                <a:sym typeface="Arial"/>
              </a:endParaRPr>
            </a:p>
          </p:txBody>
        </p:sp>
        <p:sp>
          <p:nvSpPr>
            <p:cNvPr id="2905" name="Google Shape;2905;p95"/>
            <p:cNvSpPr txBox="1"/>
            <p:nvPr/>
          </p:nvSpPr>
          <p:spPr>
            <a:xfrm>
              <a:off x="945915" y="5137850"/>
              <a:ext cx="53626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Arial"/>
                  <a:ea typeface="Arial"/>
                  <a:cs typeface="Arial"/>
                  <a:sym typeface="Arial"/>
                </a:rPr>
                <a:t>SSH</a:t>
              </a:r>
              <a:endParaRPr sz="1200">
                <a:solidFill>
                  <a:srgbClr val="262626"/>
                </a:solidFill>
                <a:latin typeface="Arial"/>
                <a:ea typeface="Arial"/>
                <a:cs typeface="Arial"/>
                <a:sym typeface="Arial"/>
              </a:endParaRPr>
            </a:p>
          </p:txBody>
        </p:sp>
        <p:sp>
          <p:nvSpPr>
            <p:cNvPr id="2906" name="Google Shape;2906;p95"/>
            <p:cNvSpPr/>
            <p:nvPr/>
          </p:nvSpPr>
          <p:spPr>
            <a:xfrm>
              <a:off x="2351128" y="3540974"/>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4</a:t>
              </a:r>
              <a:endParaRPr sz="1200">
                <a:solidFill>
                  <a:schemeClr val="lt1"/>
                </a:solidFill>
                <a:latin typeface="Arial"/>
                <a:ea typeface="Arial"/>
                <a:cs typeface="Arial"/>
                <a:sym typeface="Arial"/>
              </a:endParaRPr>
            </a:p>
          </p:txBody>
        </p:sp>
        <p:sp>
          <p:nvSpPr>
            <p:cNvPr id="2907" name="Google Shape;2907;p95"/>
            <p:cNvSpPr/>
            <p:nvPr/>
          </p:nvSpPr>
          <p:spPr>
            <a:xfrm>
              <a:off x="2351128" y="4912753"/>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5</a:t>
              </a:r>
              <a:endParaRPr sz="1200">
                <a:solidFill>
                  <a:schemeClr val="lt1"/>
                </a:solidFill>
                <a:latin typeface="Arial"/>
                <a:ea typeface="Arial"/>
                <a:cs typeface="Arial"/>
                <a:sym typeface="Arial"/>
              </a:endParaRPr>
            </a:p>
          </p:txBody>
        </p:sp>
        <p:sp>
          <p:nvSpPr>
            <p:cNvPr id="2908" name="Google Shape;2908;p95"/>
            <p:cNvSpPr/>
            <p:nvPr/>
          </p:nvSpPr>
          <p:spPr>
            <a:xfrm>
              <a:off x="3328549" y="3315892"/>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2</a:t>
              </a:r>
              <a:endParaRPr sz="1200">
                <a:solidFill>
                  <a:schemeClr val="lt1"/>
                </a:solidFill>
                <a:latin typeface="Arial"/>
                <a:ea typeface="Arial"/>
                <a:cs typeface="Arial"/>
                <a:sym typeface="Arial"/>
              </a:endParaRPr>
            </a:p>
          </p:txBody>
        </p:sp>
        <p:sp>
          <p:nvSpPr>
            <p:cNvPr id="2909" name="Google Shape;2909;p95"/>
            <p:cNvSpPr/>
            <p:nvPr/>
          </p:nvSpPr>
          <p:spPr>
            <a:xfrm>
              <a:off x="3328549" y="5024073"/>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3</a:t>
              </a:r>
              <a:endParaRPr sz="1200">
                <a:solidFill>
                  <a:schemeClr val="lt1"/>
                </a:solidFill>
                <a:latin typeface="Arial"/>
                <a:ea typeface="Arial"/>
                <a:cs typeface="Arial"/>
                <a:sym typeface="Arial"/>
              </a:endParaRPr>
            </a:p>
          </p:txBody>
        </p:sp>
        <p:sp>
          <p:nvSpPr>
            <p:cNvPr id="2910" name="Google Shape;2910;p95"/>
            <p:cNvSpPr/>
            <p:nvPr/>
          </p:nvSpPr>
          <p:spPr>
            <a:xfrm>
              <a:off x="1429322" y="5024073"/>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6</a:t>
              </a:r>
              <a:endParaRPr sz="1200">
                <a:solidFill>
                  <a:schemeClr val="lt1"/>
                </a:solidFill>
                <a:latin typeface="Arial"/>
                <a:ea typeface="Arial"/>
                <a:cs typeface="Arial"/>
                <a:sym typeface="Arial"/>
              </a:endParaRPr>
            </a:p>
          </p:txBody>
        </p:sp>
        <p:sp>
          <p:nvSpPr>
            <p:cNvPr id="2911" name="Google Shape;2911;p95"/>
            <p:cNvSpPr/>
            <p:nvPr/>
          </p:nvSpPr>
          <p:spPr>
            <a:xfrm>
              <a:off x="1429322" y="3315892"/>
              <a:ext cx="267286" cy="267286"/>
            </a:xfrm>
            <a:prstGeom prst="ellipse">
              <a:avLst/>
            </a:prstGeom>
            <a:solidFill>
              <a:srgbClr val="599CD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1</a:t>
              </a:r>
              <a:endParaRPr sz="1200">
                <a:solidFill>
                  <a:schemeClr val="lt1"/>
                </a:solidFill>
                <a:latin typeface="Arial"/>
                <a:ea typeface="Arial"/>
                <a:cs typeface="Arial"/>
                <a:sym typeface="Arial"/>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pic>
        <p:nvPicPr>
          <p:cNvPr id="2917" name="Google Shape;2917;p96"/>
          <p:cNvPicPr preferRelativeResize="0"/>
          <p:nvPr/>
        </p:nvPicPr>
        <p:blipFill rotWithShape="1">
          <a:blip r:embed="rId3">
            <a:alphaModFix/>
          </a:blip>
          <a:srcRect b="0" l="0" r="0" t="0"/>
          <a:stretch/>
        </p:blipFill>
        <p:spPr>
          <a:xfrm>
            <a:off x="663628" y="2864392"/>
            <a:ext cx="4503625" cy="3327861"/>
          </a:xfrm>
          <a:prstGeom prst="rect">
            <a:avLst/>
          </a:prstGeom>
          <a:noFill/>
          <a:ln>
            <a:noFill/>
          </a:ln>
        </p:spPr>
      </p:pic>
      <p:grpSp>
        <p:nvGrpSpPr>
          <p:cNvPr id="2918" name="Google Shape;2918;p96"/>
          <p:cNvGrpSpPr/>
          <p:nvPr/>
        </p:nvGrpSpPr>
        <p:grpSpPr>
          <a:xfrm>
            <a:off x="416128" y="447433"/>
            <a:ext cx="9051872" cy="276999"/>
            <a:chOff x="416128" y="447433"/>
            <a:chExt cx="9051872" cy="276999"/>
          </a:xfrm>
        </p:grpSpPr>
        <p:sp>
          <p:nvSpPr>
            <p:cNvPr id="2919" name="Google Shape;2919;p96"/>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20" name="Google Shape;2920;p96"/>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21" name="Google Shape;2921;p96"/>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22" name="Google Shape;2922;p96"/>
          <p:cNvGrpSpPr/>
          <p:nvPr/>
        </p:nvGrpSpPr>
        <p:grpSpPr>
          <a:xfrm>
            <a:off x="558800" y="1907671"/>
            <a:ext cx="8785225" cy="215444"/>
            <a:chOff x="1027113" y="2045625"/>
            <a:chExt cx="8785225" cy="215444"/>
          </a:xfrm>
        </p:grpSpPr>
        <p:sp>
          <p:nvSpPr>
            <p:cNvPr id="2923" name="Google Shape;2923;p96"/>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24" name="Google Shape;2924;p96"/>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Vagrant</a:t>
              </a:r>
              <a:endParaRPr sz="1400">
                <a:solidFill>
                  <a:srgbClr val="262626"/>
                </a:solidFill>
                <a:latin typeface="Arial"/>
                <a:ea typeface="Arial"/>
                <a:cs typeface="Arial"/>
                <a:sym typeface="Arial"/>
              </a:endParaRPr>
            </a:p>
          </p:txBody>
        </p:sp>
      </p:grpSp>
      <p:sp>
        <p:nvSpPr>
          <p:cNvPr id="2925" name="Google Shape;2925;p96"/>
          <p:cNvSpPr/>
          <p:nvPr/>
        </p:nvSpPr>
        <p:spPr>
          <a:xfrm>
            <a:off x="711200" y="2143366"/>
            <a:ext cx="8632825" cy="60707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Tải và cài đặt theo hệ điều hành sử dụng Vagrant</a:t>
            </a:r>
            <a:endParaRPr/>
          </a:p>
          <a:p>
            <a:pPr indent="0" lvl="0" marL="0" marR="0" rtl="0" algn="l">
              <a:spcBef>
                <a:spcPts val="600"/>
              </a:spcBef>
              <a:spcAft>
                <a:spcPts val="0"/>
              </a:spcAft>
              <a:buNone/>
            </a:pPr>
            <a:r>
              <a:rPr lang="en-US" sz="1200">
                <a:solidFill>
                  <a:srgbClr val="262626"/>
                </a:solidFill>
                <a:latin typeface="Arial"/>
                <a:ea typeface="Arial"/>
                <a:cs typeface="Arial"/>
                <a:sym typeface="Arial"/>
              </a:rPr>
              <a:t>Vào trang web https://www.vagrantup.com/downloads.html để tải xuống.</a:t>
            </a:r>
            <a:endParaRPr/>
          </a:p>
        </p:txBody>
      </p:sp>
      <p:sp>
        <p:nvSpPr>
          <p:cNvPr id="2926" name="Google Shape;2926;p96"/>
          <p:cNvSpPr/>
          <p:nvPr/>
        </p:nvSpPr>
        <p:spPr>
          <a:xfrm>
            <a:off x="5351781" y="2847487"/>
            <a:ext cx="4226559" cy="1622734"/>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Vagrant có thể dễ dàng cung cấp hệ điều hành và nó chủ yếu được sử dụng để tạo và quản lý các máy ảo.</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300"/>
              <a:buFont typeface="Arial"/>
              <a:buChar char="‣"/>
            </a:pPr>
            <a:r>
              <a:rPr lang="en-US" sz="1300">
                <a:solidFill>
                  <a:srgbClr val="262626"/>
                </a:solidFill>
                <a:latin typeface="Arial"/>
                <a:ea typeface="Arial"/>
                <a:cs typeface="Arial"/>
                <a:sym typeface="Arial"/>
              </a:rPr>
              <a:t>Nó là một công cụ cung cấp cài đặt cho các môi trường khác nhau như tên máy chủ, IP và Ứng dụng cho máy ảo theo nhu cầu của người dùng và cho phép người dùng sử dụng hệ thống ngay lập tức nếu họ muốn.</a:t>
            </a:r>
            <a:endParaRPr sz="1300">
              <a:solidFill>
                <a:srgbClr val="262626"/>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pic>
        <p:nvPicPr>
          <p:cNvPr id="2932" name="Google Shape;2932;p97"/>
          <p:cNvPicPr preferRelativeResize="0"/>
          <p:nvPr/>
        </p:nvPicPr>
        <p:blipFill rotWithShape="1">
          <a:blip r:embed="rId3">
            <a:alphaModFix/>
          </a:blip>
          <a:srcRect b="0" l="0" r="0" t="0"/>
          <a:stretch/>
        </p:blipFill>
        <p:spPr>
          <a:xfrm>
            <a:off x="2823954" y="3079832"/>
            <a:ext cx="4011185" cy="3117502"/>
          </a:xfrm>
          <a:prstGeom prst="rect">
            <a:avLst/>
          </a:prstGeom>
          <a:noFill/>
          <a:ln>
            <a:noFill/>
          </a:ln>
        </p:spPr>
      </p:pic>
      <p:grpSp>
        <p:nvGrpSpPr>
          <p:cNvPr id="2933" name="Google Shape;2933;p97"/>
          <p:cNvGrpSpPr/>
          <p:nvPr/>
        </p:nvGrpSpPr>
        <p:grpSpPr>
          <a:xfrm>
            <a:off x="416128" y="447433"/>
            <a:ext cx="9051872" cy="276999"/>
            <a:chOff x="416128" y="447433"/>
            <a:chExt cx="9051872" cy="276999"/>
          </a:xfrm>
        </p:grpSpPr>
        <p:sp>
          <p:nvSpPr>
            <p:cNvPr id="2934" name="Google Shape;2934;p97"/>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35" name="Google Shape;2935;p97"/>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36" name="Google Shape;2936;p97"/>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37" name="Google Shape;2937;p97"/>
          <p:cNvGrpSpPr/>
          <p:nvPr/>
        </p:nvGrpSpPr>
        <p:grpSpPr>
          <a:xfrm>
            <a:off x="558800" y="1907671"/>
            <a:ext cx="8785225" cy="215444"/>
            <a:chOff x="1027113" y="2045625"/>
            <a:chExt cx="8785225" cy="215444"/>
          </a:xfrm>
        </p:grpSpPr>
        <p:sp>
          <p:nvSpPr>
            <p:cNvPr id="2938" name="Google Shape;2938;p97"/>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39" name="Google Shape;2939;p97"/>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Cài đặt Vagrant</a:t>
              </a:r>
              <a:endParaRPr sz="1400">
                <a:solidFill>
                  <a:srgbClr val="262626"/>
                </a:solidFill>
                <a:latin typeface="Arial"/>
                <a:ea typeface="Arial"/>
                <a:cs typeface="Arial"/>
                <a:sym typeface="Arial"/>
              </a:endParaRPr>
            </a:p>
          </p:txBody>
        </p:sp>
      </p:grpSp>
      <p:sp>
        <p:nvSpPr>
          <p:cNvPr id="2940" name="Google Shape;2940;p97"/>
          <p:cNvSpPr/>
          <p:nvPr/>
        </p:nvSpPr>
        <p:spPr>
          <a:xfrm>
            <a:off x="711200" y="2143366"/>
            <a:ext cx="8632825" cy="807126"/>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Sau khi cài đặt VirtualBox và Vagrant, hãy chạy Windows Terminal hoặc Powershell và di chuyển đến thư mục đã cài đặt Vagrant</a:t>
            </a:r>
            <a:endParaRPr sz="1300">
              <a:solidFill>
                <a:srgbClr val="262626"/>
              </a:solidFill>
              <a:latin typeface="Arial"/>
              <a:ea typeface="Arial"/>
              <a:cs typeface="Arial"/>
              <a:sym typeface="Arial"/>
            </a:endParaRPr>
          </a:p>
          <a:p>
            <a:pPr indent="-182563" lvl="0" marL="182563" marR="0" rtl="0" algn="l">
              <a:spcBef>
                <a:spcPts val="600"/>
              </a:spcBef>
              <a:spcAft>
                <a:spcPts val="0"/>
              </a:spcAft>
              <a:buClr>
                <a:srgbClr val="193EB0"/>
              </a:buClr>
              <a:buSzPts val="1200"/>
              <a:buFont typeface="Arial"/>
              <a:buChar char="‣"/>
            </a:pPr>
            <a:r>
              <a:rPr lang="en-US" sz="1200">
                <a:solidFill>
                  <a:srgbClr val="262626"/>
                </a:solidFill>
                <a:latin typeface="Arial"/>
                <a:ea typeface="Arial"/>
                <a:cs typeface="Arial"/>
                <a:sym typeface="Arial"/>
              </a:rPr>
              <a:t>Đường dẫn cài đặt mặc định của Vagrant: </a:t>
            </a:r>
            <a:r>
              <a:rPr b="1" lang="en-US" sz="1200">
                <a:solidFill>
                  <a:srgbClr val="262626"/>
                </a:solidFill>
                <a:highlight>
                  <a:srgbClr val="D9D9D9"/>
                </a:highlight>
                <a:latin typeface="Arial"/>
                <a:ea typeface="Arial"/>
                <a:cs typeface="Arial"/>
                <a:sym typeface="Arial"/>
              </a:rPr>
              <a:t>C:\HashiCorp\</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grpSp>
        <p:nvGrpSpPr>
          <p:cNvPr id="2946" name="Google Shape;2946;p98"/>
          <p:cNvGrpSpPr/>
          <p:nvPr/>
        </p:nvGrpSpPr>
        <p:grpSpPr>
          <a:xfrm>
            <a:off x="416128" y="447433"/>
            <a:ext cx="9051872" cy="276999"/>
            <a:chOff x="416128" y="447433"/>
            <a:chExt cx="9051872" cy="276999"/>
          </a:xfrm>
        </p:grpSpPr>
        <p:sp>
          <p:nvSpPr>
            <p:cNvPr id="2947" name="Google Shape;2947;p98"/>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48" name="Google Shape;2948;p98"/>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49" name="Google Shape;2949;p98"/>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50" name="Google Shape;2950;p98"/>
          <p:cNvGrpSpPr/>
          <p:nvPr/>
        </p:nvGrpSpPr>
        <p:grpSpPr>
          <a:xfrm>
            <a:off x="558800" y="1907671"/>
            <a:ext cx="8785225" cy="215444"/>
            <a:chOff x="1027113" y="2045625"/>
            <a:chExt cx="8785225" cy="215444"/>
          </a:xfrm>
        </p:grpSpPr>
        <p:sp>
          <p:nvSpPr>
            <p:cNvPr id="2951" name="Google Shape;2951;p98"/>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52" name="Google Shape;2952;p98"/>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Khởi chạy Vagrant</a:t>
              </a:r>
              <a:endParaRPr sz="1400">
                <a:solidFill>
                  <a:srgbClr val="262626"/>
                </a:solidFill>
                <a:latin typeface="Arial"/>
                <a:ea typeface="Arial"/>
                <a:cs typeface="Arial"/>
                <a:sym typeface="Arial"/>
              </a:endParaRPr>
            </a:p>
          </p:txBody>
        </p:sp>
      </p:grpSp>
      <p:sp>
        <p:nvSpPr>
          <p:cNvPr id="2953" name="Google Shape;2953;p98"/>
          <p:cNvSpPr/>
          <p:nvPr/>
        </p:nvSpPr>
        <p:spPr>
          <a:xfrm>
            <a:off x="711200" y="2143366"/>
            <a:ext cx="8632825" cy="930236"/>
          </a:xfrm>
          <a:prstGeom prst="rect">
            <a:avLst/>
          </a:prstGeom>
          <a:noFill/>
          <a:ln>
            <a:noFill/>
          </a:ln>
        </p:spPr>
        <p:txBody>
          <a:bodyPr anchorCtr="0" anchor="t" bIns="72000" lIns="0" spcFirstLastPara="1" rIns="144000" wrap="square" tIns="72000">
            <a:spAutoFit/>
          </a:bodyPr>
          <a:lstStyle/>
          <a:p>
            <a:pPr indent="-182563" lvl="0" marL="182563" marR="0" rtl="0" algn="l">
              <a:lnSpc>
                <a:spcPct val="100000"/>
              </a:lnSpc>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Cách sử dụng Vagrant</a:t>
            </a:r>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Khi đã thành công cài đặt vagrant, mở cửa sổ Lệnh (Powershell).</a:t>
            </a:r>
            <a:endParaRPr/>
          </a:p>
          <a:p>
            <a:pPr indent="-176212" lvl="1" marL="358775"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Nếu bạn gõ vagrant -help, lệnh sau xuất hiện.</a:t>
            </a:r>
            <a:endParaRPr b="0" i="0" sz="1300" u="none" cap="none" strike="noStrike">
              <a:solidFill>
                <a:srgbClr val="262626"/>
              </a:solidFill>
              <a:latin typeface="Arial"/>
              <a:ea typeface="Arial"/>
              <a:cs typeface="Arial"/>
              <a:sym typeface="Arial"/>
            </a:endParaRPr>
          </a:p>
        </p:txBody>
      </p:sp>
      <p:sp>
        <p:nvSpPr>
          <p:cNvPr id="2954" name="Google Shape;2954;p98"/>
          <p:cNvSpPr/>
          <p:nvPr/>
        </p:nvSpPr>
        <p:spPr>
          <a:xfrm>
            <a:off x="711200" y="3037402"/>
            <a:ext cx="8632825" cy="345461"/>
          </a:xfrm>
          <a:prstGeom prst="rect">
            <a:avLst/>
          </a:prstGeom>
          <a:noFill/>
          <a:ln>
            <a:noFill/>
          </a:ln>
        </p:spPr>
        <p:txBody>
          <a:bodyPr anchorCtr="0" anchor="t" bIns="72000" lIns="0" spcFirstLastPara="1" rIns="144000" wrap="square" tIns="72000">
            <a:spAutoFit/>
          </a:bodyPr>
          <a:lstStyle/>
          <a:p>
            <a:pPr indent="-182563" lvl="0" marL="182563" marR="0" rtl="0" algn="l">
              <a:spcBef>
                <a:spcPts val="0"/>
              </a:spcBef>
              <a:spcAft>
                <a:spcPts val="0"/>
              </a:spcAft>
              <a:buClr>
                <a:srgbClr val="193EB0"/>
              </a:buClr>
              <a:buSzPts val="1300"/>
              <a:buFont typeface="Arial"/>
              <a:buChar char="‣"/>
            </a:pPr>
            <a:r>
              <a:rPr lang="en-US" sz="1300">
                <a:solidFill>
                  <a:srgbClr val="262626"/>
                </a:solidFill>
                <a:latin typeface="Arial"/>
                <a:ea typeface="Arial"/>
                <a:cs typeface="Arial"/>
                <a:sym typeface="Arial"/>
              </a:rPr>
              <a:t>Các  câu lệnh Vagrant</a:t>
            </a:r>
            <a:endParaRPr sz="1300">
              <a:solidFill>
                <a:srgbClr val="262626"/>
              </a:solidFill>
              <a:latin typeface="Arial"/>
              <a:ea typeface="Arial"/>
              <a:cs typeface="Arial"/>
              <a:sym typeface="Arial"/>
            </a:endParaRPr>
          </a:p>
        </p:txBody>
      </p:sp>
      <p:graphicFrame>
        <p:nvGraphicFramePr>
          <p:cNvPr id="2955" name="Google Shape;2955;p98"/>
          <p:cNvGraphicFramePr/>
          <p:nvPr/>
        </p:nvGraphicFramePr>
        <p:xfrm>
          <a:off x="848359" y="3451335"/>
          <a:ext cx="3000000" cy="3000000"/>
        </p:xfrm>
        <a:graphic>
          <a:graphicData uri="http://schemas.openxmlformats.org/drawingml/2006/table">
            <a:tbl>
              <a:tblPr bandRow="1" firstRow="1">
                <a:noFill/>
                <a:tableStyleId>{CEEB4D43-3864-4B0D-97B7-BF5298E49A98}</a:tableStyleId>
              </a:tblPr>
              <a:tblGrid>
                <a:gridCol w="1944850"/>
                <a:gridCol w="6122175"/>
              </a:tblGrid>
              <a:tr h="320250">
                <a:tc>
                  <a:txBody>
                    <a:bodyPr/>
                    <a:lstStyle/>
                    <a:p>
                      <a:pPr indent="0" lvl="0" marL="0" marR="0" rtl="0" algn="ctr">
                        <a:spcBef>
                          <a:spcPts val="0"/>
                        </a:spcBef>
                        <a:spcAft>
                          <a:spcPts val="0"/>
                        </a:spcAft>
                        <a:buNone/>
                      </a:pPr>
                      <a:r>
                        <a:rPr b="0" lang="en-US" sz="1200" u="none" cap="none" strike="noStrike">
                          <a:latin typeface="Arial"/>
                          <a:ea typeface="Arial"/>
                          <a:cs typeface="Arial"/>
                          <a:sym typeface="Arial"/>
                        </a:rPr>
                        <a:t>vagrant init</a:t>
                      </a:r>
                      <a:endParaRPr b="0" sz="1300" u="none" cap="none" strike="noStrike">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u="none" cap="none" strike="noStrike">
                          <a:solidFill>
                            <a:schemeClr val="dk1"/>
                          </a:solidFill>
                          <a:latin typeface="Arial"/>
                          <a:ea typeface="Arial"/>
                          <a:cs typeface="Arial"/>
                          <a:sym typeface="Arial"/>
                        </a:rPr>
                        <a:t>Tạo một tệp ban đầu (Vagrantfile) để cung cấp vagrant</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1429A0"/>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up</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Tiến hành cấp phát dựa trên Vagrantfile đã tạo</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halt</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Dừng hoạt động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destroy</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Xóa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ssh</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Kết nối qua ssh với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51150">
                <a:tc>
                  <a:txBody>
                    <a:bodyPr/>
                    <a:lstStyle/>
                    <a:p>
                      <a:pPr indent="0" lvl="0" marL="0" marR="0" rtl="0" algn="ctr">
                        <a:spcBef>
                          <a:spcPts val="0"/>
                        </a:spcBef>
                        <a:spcAft>
                          <a:spcPts val="0"/>
                        </a:spcAft>
                        <a:buNone/>
                      </a:pPr>
                      <a:r>
                        <a:rPr b="0" lang="en-US" sz="1200">
                          <a:latin typeface="Arial"/>
                          <a:ea typeface="Arial"/>
                          <a:cs typeface="Arial"/>
                          <a:sym typeface="Arial"/>
                        </a:rPr>
                        <a:t>vagrant provision</a:t>
                      </a:r>
                      <a:endParaRPr b="0" sz="13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0" lang="en-US" sz="1200">
                          <a:solidFill>
                            <a:schemeClr val="dk1"/>
                          </a:solidFill>
                          <a:latin typeface="Arial"/>
                          <a:ea typeface="Arial"/>
                          <a:cs typeface="Arial"/>
                          <a:sym typeface="Arial"/>
                        </a:rPr>
                        <a:t>Thay đổi và áp dụng cài đặt của máy ảo do vagrant quản lý</a:t>
                      </a:r>
                      <a:endParaRPr b="0" sz="1200">
                        <a:solidFill>
                          <a:schemeClr val="dk1"/>
                        </a:solidFill>
                        <a:latin typeface="Arial"/>
                        <a:ea typeface="Arial"/>
                        <a:cs typeface="Arial"/>
                        <a:sym typeface="Arial"/>
                      </a:endParaRPr>
                    </a:p>
                  </a:txBody>
                  <a:tcPr marT="45725" marB="45725" marR="91450" marL="91450" anchor="ctr">
                    <a:lnL cap="flat" cmpd="sng" w="12700">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99"/>
          <p:cNvSpPr txBox="1"/>
          <p:nvPr/>
        </p:nvSpPr>
        <p:spPr>
          <a:xfrm>
            <a:off x="877425" y="1164072"/>
            <a:ext cx="8904487" cy="407987"/>
          </a:xfrm>
          <a:prstGeom prst="rect">
            <a:avLst/>
          </a:prstGeom>
          <a:noFill/>
          <a:ln>
            <a:noFill/>
          </a:ln>
        </p:spPr>
        <p:txBody>
          <a:bodyPr anchorCtr="0" anchor="t" bIns="45700" lIns="91425" spcFirstLastPara="1" rIns="91425" wrap="square" tIns="45700">
            <a:noAutofit/>
          </a:bodyPr>
          <a:lstStyle/>
          <a:p>
            <a:pPr indent="-50794" lvl="0" marL="228531" marR="0" rtl="0" algn="l">
              <a:lnSpc>
                <a:spcPct val="90000"/>
              </a:lnSpc>
              <a:spcBef>
                <a:spcPts val="0"/>
              </a:spcBef>
              <a:spcAft>
                <a:spcPts val="0"/>
              </a:spcAft>
              <a:buClr>
                <a:schemeClr val="dk1"/>
              </a:buClr>
              <a:buSzPts val="2799"/>
              <a:buFont typeface="Arial"/>
              <a:buNone/>
            </a:pPr>
            <a:r>
              <a:t/>
            </a:r>
            <a:endParaRPr sz="2799">
              <a:solidFill>
                <a:schemeClr val="dk1"/>
              </a:solidFill>
              <a:latin typeface="Malgun Gothic"/>
              <a:ea typeface="Malgun Gothic"/>
              <a:cs typeface="Malgun Gothic"/>
              <a:sym typeface="Malgun Gothic"/>
            </a:endParaRPr>
          </a:p>
        </p:txBody>
      </p:sp>
      <p:grpSp>
        <p:nvGrpSpPr>
          <p:cNvPr id="2962" name="Google Shape;2962;p99"/>
          <p:cNvGrpSpPr/>
          <p:nvPr/>
        </p:nvGrpSpPr>
        <p:grpSpPr>
          <a:xfrm>
            <a:off x="711200" y="2799906"/>
            <a:ext cx="7257955" cy="3456114"/>
            <a:chOff x="670722" y="3904731"/>
            <a:chExt cx="7966096" cy="3793318"/>
          </a:xfrm>
        </p:grpSpPr>
        <p:pic>
          <p:nvPicPr>
            <p:cNvPr id="2963" name="Google Shape;2963;p99"/>
            <p:cNvPicPr preferRelativeResize="0"/>
            <p:nvPr/>
          </p:nvPicPr>
          <p:blipFill rotWithShape="1">
            <a:blip r:embed="rId3">
              <a:alphaModFix/>
            </a:blip>
            <a:srcRect b="0" l="0" r="0" t="12342"/>
            <a:stretch/>
          </p:blipFill>
          <p:spPr>
            <a:xfrm>
              <a:off x="670722" y="3904731"/>
              <a:ext cx="7966096" cy="3793318"/>
            </a:xfrm>
            <a:prstGeom prst="rect">
              <a:avLst/>
            </a:prstGeom>
            <a:noFill/>
            <a:ln>
              <a:noFill/>
            </a:ln>
          </p:spPr>
        </p:pic>
        <p:sp>
          <p:nvSpPr>
            <p:cNvPr id="2964" name="Google Shape;2964;p99"/>
            <p:cNvSpPr/>
            <p:nvPr/>
          </p:nvSpPr>
          <p:spPr>
            <a:xfrm>
              <a:off x="1299473" y="5934569"/>
              <a:ext cx="3514927" cy="125379"/>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5" name="Google Shape;2965;p99"/>
            <p:cNvSpPr/>
            <p:nvPr/>
          </p:nvSpPr>
          <p:spPr>
            <a:xfrm>
              <a:off x="2301423" y="5470884"/>
              <a:ext cx="386168" cy="142672"/>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6" name="Google Shape;2966;p99"/>
            <p:cNvSpPr/>
            <p:nvPr/>
          </p:nvSpPr>
          <p:spPr>
            <a:xfrm>
              <a:off x="2847639" y="6168621"/>
              <a:ext cx="418593" cy="10907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7" name="Google Shape;2967;p99"/>
            <p:cNvSpPr/>
            <p:nvPr/>
          </p:nvSpPr>
          <p:spPr>
            <a:xfrm>
              <a:off x="2461470" y="5698848"/>
              <a:ext cx="511463" cy="129305"/>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8" name="Google Shape;2968;p99"/>
            <p:cNvSpPr/>
            <p:nvPr/>
          </p:nvSpPr>
          <p:spPr>
            <a:xfrm>
              <a:off x="1299473" y="6295669"/>
              <a:ext cx="3514927" cy="109070"/>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69" name="Google Shape;2969;p99"/>
            <p:cNvSpPr txBox="1"/>
            <p:nvPr/>
          </p:nvSpPr>
          <p:spPr>
            <a:xfrm>
              <a:off x="5158654" y="5907386"/>
              <a:ext cx="2014272" cy="5573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C00000"/>
                  </a:solidFill>
                  <a:latin typeface="Arial"/>
                  <a:ea typeface="Arial"/>
                  <a:cs typeface="Arial"/>
                  <a:sym typeface="Arial"/>
                </a:rPr>
                <a:t>#Linux OS : ubuntu-18.04 LTS</a:t>
              </a:r>
              <a:endParaRPr/>
            </a:p>
            <a:p>
              <a:pPr indent="-114300" lvl="0" marL="171450" marR="0" rtl="0" algn="l">
                <a:spcBef>
                  <a:spcPts val="0"/>
                </a:spcBef>
                <a:spcAft>
                  <a:spcPts val="0"/>
                </a:spcAft>
                <a:buClr>
                  <a:schemeClr val="dk1"/>
                </a:buClr>
                <a:buSzPts val="900"/>
                <a:buFont typeface="Noto Sans Symbols"/>
                <a:buNone/>
              </a:pPr>
              <a:r>
                <a:t/>
              </a:r>
              <a:endParaRPr sz="900">
                <a:solidFill>
                  <a:srgbClr val="C00000"/>
                </a:solidFill>
                <a:latin typeface="Arial"/>
                <a:ea typeface="Arial"/>
                <a:cs typeface="Arial"/>
                <a:sym typeface="Arial"/>
              </a:endParaRPr>
            </a:p>
            <a:p>
              <a:pPr indent="0" lvl="0" marL="0" marR="0" rtl="0" algn="l">
                <a:spcBef>
                  <a:spcPts val="0"/>
                </a:spcBef>
                <a:spcAft>
                  <a:spcPts val="0"/>
                </a:spcAft>
                <a:buNone/>
              </a:pPr>
              <a:r>
                <a:rPr lang="en-US" sz="900">
                  <a:solidFill>
                    <a:srgbClr val="C00000"/>
                  </a:solidFill>
                  <a:latin typeface="Arial"/>
                  <a:ea typeface="Arial"/>
                  <a:cs typeface="Arial"/>
                  <a:sym typeface="Arial"/>
                </a:rPr>
                <a:t>#Disk Size : 30GB</a:t>
              </a:r>
              <a:endParaRPr sz="900">
                <a:solidFill>
                  <a:srgbClr val="C00000"/>
                </a:solidFill>
                <a:latin typeface="Arial"/>
                <a:ea typeface="Arial"/>
                <a:cs typeface="Arial"/>
                <a:sym typeface="Arial"/>
              </a:endParaRPr>
            </a:p>
          </p:txBody>
        </p:sp>
      </p:grpSp>
      <p:grpSp>
        <p:nvGrpSpPr>
          <p:cNvPr id="2970" name="Google Shape;2970;p99"/>
          <p:cNvGrpSpPr/>
          <p:nvPr/>
        </p:nvGrpSpPr>
        <p:grpSpPr>
          <a:xfrm>
            <a:off x="416128" y="447433"/>
            <a:ext cx="9051872" cy="276999"/>
            <a:chOff x="416128" y="447433"/>
            <a:chExt cx="9051872" cy="276999"/>
          </a:xfrm>
        </p:grpSpPr>
        <p:sp>
          <p:nvSpPr>
            <p:cNvPr id="2971" name="Google Shape;2971;p99"/>
            <p:cNvSpPr/>
            <p:nvPr/>
          </p:nvSpPr>
          <p:spPr>
            <a:xfrm>
              <a:off x="416128" y="447433"/>
              <a:ext cx="5824317" cy="2769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2.2. Thiết lập môi trường Ứng dụng</a:t>
              </a:r>
              <a:endParaRPr sz="1800">
                <a:solidFill>
                  <a:schemeClr val="lt1"/>
                </a:solidFill>
                <a:latin typeface="Arial"/>
                <a:ea typeface="Arial"/>
                <a:cs typeface="Arial"/>
                <a:sym typeface="Arial"/>
              </a:endParaRPr>
            </a:p>
          </p:txBody>
        </p:sp>
        <p:sp>
          <p:nvSpPr>
            <p:cNvPr id="2972" name="Google Shape;2972;p99"/>
            <p:cNvSpPr/>
            <p:nvPr/>
          </p:nvSpPr>
          <p:spPr>
            <a:xfrm>
              <a:off x="8674461" y="462822"/>
              <a:ext cx="793539" cy="246221"/>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D8D8D8"/>
                  </a:solidFill>
                  <a:latin typeface="Arial"/>
                  <a:ea typeface="Arial"/>
                  <a:cs typeface="Arial"/>
                  <a:sym typeface="Arial"/>
                </a:rPr>
                <a:t>Bài  02</a:t>
              </a:r>
              <a:endParaRPr/>
            </a:p>
          </p:txBody>
        </p:sp>
      </p:grpSp>
      <p:sp>
        <p:nvSpPr>
          <p:cNvPr id="2973" name="Google Shape;2973;p99"/>
          <p:cNvSpPr/>
          <p:nvPr/>
        </p:nvSpPr>
        <p:spPr>
          <a:xfrm>
            <a:off x="449998" y="1375101"/>
            <a:ext cx="9004986"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00">
                <a:solidFill>
                  <a:srgbClr val="0C0C0C"/>
                </a:solidFill>
                <a:latin typeface="Arial"/>
                <a:ea typeface="Arial"/>
                <a:cs typeface="Arial"/>
                <a:sym typeface="Arial"/>
              </a:rPr>
              <a:t>Tổ chức môi trường máy ảo bằng mã nguồn mở</a:t>
            </a:r>
            <a:endParaRPr sz="2400">
              <a:solidFill>
                <a:srgbClr val="0C0C0C"/>
              </a:solidFill>
              <a:latin typeface="Arial"/>
              <a:ea typeface="Arial"/>
              <a:cs typeface="Arial"/>
              <a:sym typeface="Arial"/>
            </a:endParaRPr>
          </a:p>
        </p:txBody>
      </p:sp>
      <p:grpSp>
        <p:nvGrpSpPr>
          <p:cNvPr id="2974" name="Google Shape;2974;p99"/>
          <p:cNvGrpSpPr/>
          <p:nvPr/>
        </p:nvGrpSpPr>
        <p:grpSpPr>
          <a:xfrm>
            <a:off x="558800" y="1907671"/>
            <a:ext cx="8785225" cy="215444"/>
            <a:chOff x="1027113" y="2045625"/>
            <a:chExt cx="8785225" cy="215444"/>
          </a:xfrm>
        </p:grpSpPr>
        <p:sp>
          <p:nvSpPr>
            <p:cNvPr id="2975" name="Google Shape;2975;p99"/>
            <p:cNvSpPr/>
            <p:nvPr/>
          </p:nvSpPr>
          <p:spPr>
            <a:xfrm>
              <a:off x="1027113" y="2056995"/>
              <a:ext cx="36000" cy="180000"/>
            </a:xfrm>
            <a:prstGeom prst="rect">
              <a:avLst/>
            </a:prstGeom>
            <a:solidFill>
              <a:srgbClr val="193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76" name="Google Shape;2976;p99"/>
            <p:cNvSpPr/>
            <p:nvPr/>
          </p:nvSpPr>
          <p:spPr>
            <a:xfrm>
              <a:off x="1179513" y="2045625"/>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262626"/>
                  </a:solidFill>
                  <a:latin typeface="Arial"/>
                  <a:ea typeface="Arial"/>
                  <a:cs typeface="Arial"/>
                  <a:sym typeface="Arial"/>
                </a:rPr>
                <a:t>Tạo Vagrantfile</a:t>
              </a:r>
              <a:endParaRPr sz="1400">
                <a:solidFill>
                  <a:srgbClr val="262626"/>
                </a:solidFill>
                <a:latin typeface="Arial"/>
                <a:ea typeface="Arial"/>
                <a:cs typeface="Arial"/>
                <a:sym typeface="Arial"/>
              </a:endParaRPr>
            </a:p>
          </p:txBody>
        </p:sp>
      </p:grpSp>
      <p:sp>
        <p:nvSpPr>
          <p:cNvPr id="2977" name="Google Shape;2977;p99"/>
          <p:cNvSpPr/>
          <p:nvPr/>
        </p:nvSpPr>
        <p:spPr>
          <a:xfrm>
            <a:off x="711200" y="2143366"/>
            <a:ext cx="8632825" cy="622460"/>
          </a:xfrm>
          <a:prstGeom prst="rect">
            <a:avLst/>
          </a:prstGeom>
          <a:noFill/>
          <a:ln>
            <a:noFill/>
          </a:ln>
        </p:spPr>
        <p:txBody>
          <a:bodyPr anchorCtr="0" anchor="t" bIns="72000" lIns="0" spcFirstLastPara="1" rIns="144000" wrap="square" tIns="72000">
            <a:spAutoFit/>
          </a:bodyPr>
          <a:lstStyle/>
          <a:p>
            <a:pPr indent="-182563" lvl="1" marL="182563" marR="0" rtl="0" algn="l">
              <a:spcBef>
                <a:spcPts val="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Thực thi vagrant –init → Vagrantfile được tạo trong thư mục C:\HasiCorp\</a:t>
            </a:r>
            <a:endParaRPr b="0" i="0" sz="1300" u="none" cap="none" strike="noStrike">
              <a:solidFill>
                <a:srgbClr val="262626"/>
              </a:solidFill>
              <a:latin typeface="Arial"/>
              <a:ea typeface="Arial"/>
              <a:cs typeface="Arial"/>
              <a:sym typeface="Arial"/>
            </a:endParaRPr>
          </a:p>
          <a:p>
            <a:pPr indent="-182563" lvl="1" marL="182563" marR="0" rtl="0" algn="l">
              <a:spcBef>
                <a:spcPts val="600"/>
              </a:spcBef>
              <a:spcAft>
                <a:spcPts val="0"/>
              </a:spcAft>
              <a:buClr>
                <a:srgbClr val="193EB0"/>
              </a:buClr>
              <a:buSzPts val="1300"/>
              <a:buFont typeface="Arial"/>
              <a:buChar char="‣"/>
            </a:pPr>
            <a:r>
              <a:rPr b="0" i="0" lang="en-US" sz="1300" u="none" cap="none" strike="noStrike">
                <a:solidFill>
                  <a:srgbClr val="262626"/>
                </a:solidFill>
                <a:latin typeface="Arial"/>
                <a:ea typeface="Arial"/>
                <a:cs typeface="Arial"/>
                <a:sym typeface="Arial"/>
              </a:rPr>
              <a:t>Sửa đổi tệp Vagrantfile được tạo bằng vagrant -init như sau.</a:t>
            </a:r>
            <a:endParaRPr b="0" i="0" sz="1300" u="none" cap="none" strike="noStrike">
              <a:solidFill>
                <a:srgbClr val="262626"/>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디자인 사용자 지정">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2019-08-23T03:40:37Z</dcterms:created>
  <dc:creator>Asus 2021</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